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6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8.xml" ContentType="application/vnd.openxmlformats-officedocument.theme+xml"/>
  <Override PartName="/ppt/tags/tag4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83" r:id="rId6"/>
    <p:sldMasterId id="2147483705" r:id="rId7"/>
    <p:sldMasterId id="2147483714" r:id="rId8"/>
    <p:sldMasterId id="2147483746" r:id="rId9"/>
    <p:sldMasterId id="2147483770" r:id="rId10"/>
    <p:sldMasterId id="2147483810" r:id="rId11"/>
    <p:sldMasterId id="2147483818" r:id="rId12"/>
    <p:sldMasterId id="2147483828" r:id="rId13"/>
  </p:sldMasterIdLst>
  <p:notesMasterIdLst>
    <p:notesMasterId r:id="rId19"/>
  </p:notesMasterIdLst>
  <p:handoutMasterIdLst>
    <p:handoutMasterId r:id="rId20"/>
  </p:handoutMasterIdLst>
  <p:sldIdLst>
    <p:sldId id="335" r:id="rId14"/>
    <p:sldId id="550" r:id="rId15"/>
    <p:sldId id="599" r:id="rId16"/>
    <p:sldId id="600" r:id="rId17"/>
    <p:sldId id="601" r:id="rId18"/>
  </p:sldIdLst>
  <p:sldSz cx="9144000" cy="6858000" type="screen4x3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гина Олеся Александровна" initials="ВО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5602B"/>
    <a:srgbClr val="B6646B"/>
    <a:srgbClr val="49CC93"/>
    <a:srgbClr val="CDE5F7"/>
    <a:srgbClr val="DFEEF9"/>
    <a:srgbClr val="6BAC14"/>
    <a:srgbClr val="CCCCFF"/>
    <a:srgbClr val="F6FC04"/>
    <a:srgbClr val="AB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9" autoAdjust="0"/>
    <p:restoredTop sz="93486" autoAdjust="0"/>
  </p:normalViewPr>
  <p:slideViewPr>
    <p:cSldViewPr>
      <p:cViewPr varScale="1">
        <p:scale>
          <a:sx n="109" d="100"/>
          <a:sy n="109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A73B-794D-4ADC-BA5B-158B45C2A9D2}" type="datetimeFigureOut">
              <a:rPr lang="ru-RU" smtClean="0"/>
              <a:t>29.08.2016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C418C-92BE-4372-9266-ABCF464B9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5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50D8-3B2D-4EF1-97C6-E216822C7B05}" type="datetimeFigureOut">
              <a:rPr lang="ru-RU" smtClean="0"/>
              <a:t>29.08.2016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86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C139F-6360-49D8-91DF-DD7172B0276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C139F-6360-49D8-91DF-DD7172B0276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1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4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pic>
        <p:nvPicPr>
          <p:cNvPr id="1027" name="Picture 3" descr="\\atlas-old\Департамент_по_коммуникациям\Отдел_управления_брендом\Фирменный стиль\Шаблон презентаций\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4314"/>
            <a:ext cx="2448272" cy="5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1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7484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35302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1109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740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4377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Tahoma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454840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1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9949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855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7415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496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6929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26036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841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  <p:extLst>
      <p:ext uri="{BB962C8B-B14F-4D97-AF65-F5344CB8AC3E}">
        <p14:creationId xmlns:p14="http://schemas.microsoft.com/office/powerpoint/2010/main" val="38015105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7" y="2134801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805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  <p:extLst>
      <p:ext uri="{BB962C8B-B14F-4D97-AF65-F5344CB8AC3E}">
        <p14:creationId xmlns:p14="http://schemas.microsoft.com/office/powerpoint/2010/main" val="271681258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48078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0245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772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268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624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1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750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3007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269877" y="269876"/>
            <a:ext cx="4284663" cy="6318250"/>
            <a:chOff x="270000" y="270000"/>
            <a:chExt cx="4284000" cy="63180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70000" y="270000"/>
              <a:ext cx="4284000" cy="6318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270000" y="270000"/>
              <a:ext cx="4284000" cy="631800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270000" y="270000"/>
              <a:ext cx="4284000" cy="631800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990613" y="2789263"/>
              <a:ext cx="2842773" cy="127947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dirty="0" smtClean="0">
                  <a:solidFill>
                    <a:srgbClr val="7F7F7F"/>
                  </a:solidFill>
                  <a:latin typeface="Verdana" pitchFamily="34" charset="0"/>
                </a:rPr>
                <a:t>ИМИДЖЕВОЕ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ru-RU" sz="1200" dirty="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269876"/>
            <a:ext cx="242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5944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Verdana" pitchFamily="34" charset="0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67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1" y="6191251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D9F02AD8-00A4-43E9-90D1-758A3B636C5A}" type="slidenum">
              <a:rPr lang="en-US" smtClean="0">
                <a:solidFill>
                  <a:srgbClr val="000000"/>
                </a:solidFill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6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4114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1" y="6191251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00B439B4-0577-483E-8226-E93DFFA55A7D}" type="slidenum">
              <a:rPr lang="en-US" smtClean="0">
                <a:solidFill>
                  <a:srgbClr val="000000"/>
                </a:solidFill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26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6"/>
            <a:ext cx="8593139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dirty="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2" y="612776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 smtClean="0">
                <a:solidFill>
                  <a:srgbClr val="000000"/>
                </a:solidFill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VERDANA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ОБЫЧНЫМ </a:t>
            </a:r>
            <a:b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И ПОЛУЖИРНЫМ 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ПТ</a:t>
            </a:r>
          </a:p>
        </p:txBody>
      </p:sp>
    </p:spTree>
    <p:extLst>
      <p:ext uri="{BB962C8B-B14F-4D97-AF65-F5344CB8AC3E}">
        <p14:creationId xmlns:p14="http://schemas.microsoft.com/office/powerpoint/2010/main" val="230695326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1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0000"/>
                </a:solidFill>
                <a:latin typeface="Verdana" pitchFamily="34" charset="0"/>
              </a:rPr>
              <a:t>СПАСИБО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0000"/>
                </a:solidFill>
                <a:latin typeface="Verdana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515232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5801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269876"/>
            <a:ext cx="242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9875" y="269876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655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Verdana" pitchFamily="34" charset="0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 Simple text goes here in Tahoma regular Sentence Case.</a:t>
            </a:r>
          </a:p>
          <a:p>
            <a:pPr lvl="0"/>
            <a:r>
              <a:rPr lang="en-US" dirty="0" smtClean="0"/>
              <a:t>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the icon </a:t>
            </a:r>
            <a:br>
              <a:rPr lang="en-US" dirty="0" smtClean="0"/>
            </a:br>
            <a:r>
              <a:rPr lang="en-US" dirty="0" smtClean="0"/>
              <a:t>to select </a:t>
            </a:r>
            <a:br>
              <a:rPr lang="en-US" dirty="0" smtClean="0"/>
            </a:br>
            <a:r>
              <a:rPr lang="en-US" dirty="0" smtClean="0"/>
              <a:t>an image</a:t>
            </a:r>
          </a:p>
        </p:txBody>
      </p:sp>
      <p:pic>
        <p:nvPicPr>
          <p:cNvPr id="11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1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85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1" y="6191251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1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1" y="6191251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D3132172-5352-4966-8D71-9D82EECBCF7A}" type="slidenum">
              <a:rPr lang="en-US" smtClean="0">
                <a:solidFill>
                  <a:srgbClr val="000000"/>
                </a:solidFill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6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1522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87675" y="6191251"/>
            <a:ext cx="5327651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1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1" y="6191251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F3B7FB47-5E1A-41C1-A65A-296268C75E43}" type="slidenum">
              <a:rPr lang="en-US" smtClean="0">
                <a:solidFill>
                  <a:srgbClr val="000000"/>
                </a:solidFill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5025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6"/>
            <a:ext cx="8593139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dirty="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2" y="612776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 smtClean="0">
                <a:solidFill>
                  <a:srgbClr val="000000"/>
                </a:solidFill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VERDANA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ОБЫЧНЫМ </a:t>
            </a:r>
            <a:b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И ПОЛУЖИРНЫМ 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ПТ</a:t>
            </a:r>
          </a:p>
        </p:txBody>
      </p:sp>
    </p:spTree>
    <p:extLst>
      <p:ext uri="{BB962C8B-B14F-4D97-AF65-F5344CB8AC3E}">
        <p14:creationId xmlns:p14="http://schemas.microsoft.com/office/powerpoint/2010/main" val="34951333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1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0000"/>
                </a:solidFill>
                <a:latin typeface="Verdana" pitchFamily="34" charset="0"/>
              </a:rPr>
              <a:t>СПАСИБО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0000"/>
                </a:solidFill>
                <a:latin typeface="Verdana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68876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ooter_ligh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312"/>
            <a:ext cx="9144000" cy="603689"/>
          </a:xfrm>
          <a:prstGeom prst="rect">
            <a:avLst/>
          </a:prstGeom>
        </p:spPr>
      </p:pic>
      <p:pic>
        <p:nvPicPr>
          <p:cNvPr id="17" name="Picture 16" descr="Header_ligh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76"/>
            <a:ext cx="9171692" cy="93664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7288"/>
            <a:ext cx="9144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42045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626721" y="6477743"/>
            <a:ext cx="4557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4FD5C5-93B4-4459-B597-3E0F3E2774B1}" type="slidenum">
              <a:rPr lang="ru-RU" sz="1200" b="1">
                <a:solidFill>
                  <a:srgbClr val="3E5D78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b="1" dirty="0">
              <a:solidFill>
                <a:srgbClr val="3E5D78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-824865" y="2017394"/>
            <a:ext cx="504000" cy="468000"/>
          </a:xfrm>
          <a:prstGeom prst="rect">
            <a:avLst/>
          </a:prstGeom>
          <a:solidFill>
            <a:srgbClr val="646D9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144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-824865" y="2602952"/>
            <a:ext cx="504000" cy="468000"/>
          </a:xfrm>
          <a:prstGeom prst="rect">
            <a:avLst/>
          </a:prstGeom>
          <a:solidFill>
            <a:srgbClr val="8CA3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140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181</a:t>
            </a:r>
          </a:p>
        </p:txBody>
      </p:sp>
      <p:sp>
        <p:nvSpPr>
          <p:cNvPr id="18" name="Rectangle 42"/>
          <p:cNvSpPr>
            <a:spLocks noChangeArrowheads="1"/>
          </p:cNvSpPr>
          <p:nvPr userDrawn="1"/>
        </p:nvSpPr>
        <p:spPr bwMode="auto">
          <a:xfrm>
            <a:off x="-824865" y="3188510"/>
            <a:ext cx="504000" cy="468000"/>
          </a:xfrm>
          <a:prstGeom prst="rect">
            <a:avLst/>
          </a:prstGeom>
          <a:solidFill>
            <a:srgbClr val="CF7F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207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127</a:t>
            </a:r>
          </a:p>
        </p:txBody>
      </p:sp>
      <p:sp>
        <p:nvSpPr>
          <p:cNvPr id="19" name="Rectangle 60"/>
          <p:cNvSpPr>
            <a:spLocks noChangeArrowheads="1"/>
          </p:cNvSpPr>
          <p:nvPr userDrawn="1"/>
        </p:nvSpPr>
        <p:spPr bwMode="auto">
          <a:xfrm>
            <a:off x="-824865" y="3774068"/>
            <a:ext cx="504000" cy="468000"/>
          </a:xfrm>
          <a:prstGeom prst="rect">
            <a:avLst/>
          </a:prstGeom>
          <a:solidFill>
            <a:srgbClr val="D0D5B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</a:rPr>
              <a:t>208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</a:rPr>
              <a:t>213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</a:rPr>
              <a:t>179</a:t>
            </a:r>
          </a:p>
        </p:txBody>
      </p:sp>
      <p:sp>
        <p:nvSpPr>
          <p:cNvPr id="20" name="Rectangle 60"/>
          <p:cNvSpPr>
            <a:spLocks noChangeArrowheads="1"/>
          </p:cNvSpPr>
          <p:nvPr userDrawn="1"/>
        </p:nvSpPr>
        <p:spPr bwMode="auto">
          <a:xfrm>
            <a:off x="-824865" y="4359627"/>
            <a:ext cx="504000" cy="468000"/>
          </a:xfrm>
          <a:prstGeom prst="rect">
            <a:avLst/>
          </a:prstGeom>
          <a:solidFill>
            <a:srgbClr val="A3746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100</a:t>
            </a:r>
          </a:p>
        </p:txBody>
      </p:sp>
      <p:sp>
        <p:nvSpPr>
          <p:cNvPr id="21" name="Rectangle 60"/>
          <p:cNvSpPr>
            <a:spLocks noChangeArrowheads="1"/>
          </p:cNvSpPr>
          <p:nvPr userDrawn="1"/>
        </p:nvSpPr>
        <p:spPr bwMode="auto">
          <a:xfrm>
            <a:off x="-824865" y="4945186"/>
            <a:ext cx="504000" cy="468000"/>
          </a:xfrm>
          <a:prstGeom prst="rect">
            <a:avLst/>
          </a:prstGeom>
          <a:solidFill>
            <a:srgbClr val="7D655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93</a:t>
            </a:r>
          </a:p>
        </p:txBody>
      </p:sp>
      <p:sp>
        <p:nvSpPr>
          <p:cNvPr id="22" name="Rectangle 60"/>
          <p:cNvSpPr>
            <a:spLocks noChangeArrowheads="1"/>
          </p:cNvSpPr>
          <p:nvPr userDrawn="1"/>
        </p:nvSpPr>
        <p:spPr bwMode="auto">
          <a:xfrm>
            <a:off x="-824865" y="5530745"/>
            <a:ext cx="504000" cy="468000"/>
          </a:xfrm>
          <a:prstGeom prst="rect">
            <a:avLst/>
          </a:prstGeom>
          <a:solidFill>
            <a:srgbClr val="A2A7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190</a:t>
            </a:r>
          </a:p>
        </p:txBody>
      </p:sp>
      <p:sp>
        <p:nvSpPr>
          <p:cNvPr id="23" name="AutoShape 57"/>
          <p:cNvSpPr>
            <a:spLocks noChangeArrowheads="1"/>
          </p:cNvSpPr>
          <p:nvPr userDrawn="1"/>
        </p:nvSpPr>
        <p:spPr bwMode="gray">
          <a:xfrm>
            <a:off x="-866699" y="1045767"/>
            <a:ext cx="628652" cy="616744"/>
          </a:xfrm>
          <a:prstGeom prst="rect">
            <a:avLst/>
          </a:prstGeom>
          <a:solidFill>
            <a:schemeClr val="tx2"/>
          </a:solidFill>
          <a:ln w="12700" algn="ctr">
            <a:noFill/>
            <a:round/>
            <a:headEnd/>
            <a:tailEnd/>
          </a:ln>
        </p:spPr>
        <p:txBody>
          <a:bodyPr lIns="102068" tIns="51033" rIns="102068" bIns="51033" anchor="b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62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120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-1716833" y="1045766"/>
            <a:ext cx="630000" cy="615600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prstClr val="white"/>
                </a:solidFill>
              </a:rPr>
              <a:t>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prstClr val="white"/>
                </a:solidFill>
              </a:rPr>
              <a:t>73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prstClr val="white"/>
                </a:solidFill>
              </a:rPr>
              <a:t>125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726162" y="597159"/>
            <a:ext cx="66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</a:rPr>
              <a:t>Blue text</a:t>
            </a:r>
          </a:p>
        </p:txBody>
      </p:sp>
      <p:pic>
        <p:nvPicPr>
          <p:cNvPr id="27" name="Picture 10" descr="Micex_Group_Castr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80977" y="6413734"/>
            <a:ext cx="938623" cy="2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44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0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1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8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48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3895727" y="6021289"/>
            <a:ext cx="4419600" cy="550118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принципы системы управленческого учета и бюджетирования Группы Московская Биржа</a:t>
            </a:r>
            <a:endParaRPr lang="en-US" sz="1100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1" y="6275090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5DD1ECE2-D0DE-4C39-A6D7-3D141235ECE9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6" y="269876"/>
            <a:ext cx="1565821" cy="631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25" y="6056532"/>
            <a:ext cx="2214387" cy="5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4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851921" y="6021289"/>
            <a:ext cx="4463404" cy="550118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принципы бюджетирования на 2014 год</a:t>
            </a:r>
          </a:p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1100" dirty="0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Группы Московская Биржа</a:t>
            </a:r>
            <a:endParaRPr lang="en-US" sz="1100" b="1" dirty="0" smtClean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1" y="6283033"/>
            <a:ext cx="360363" cy="32760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5DE97B9A-F552-47A3-B93E-ECC71A908292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21" y="6062762"/>
            <a:ext cx="2214387" cy="5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283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goes here in Tahoma light 11 pt.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Bullet point one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  <a:p>
            <a:pPr lvl="0"/>
            <a:r>
              <a:rPr lang="en-US" dirty="0" smtClean="0"/>
              <a:t>Bullet point two</a:t>
            </a:r>
          </a:p>
          <a:p>
            <a:pPr lvl="1"/>
            <a:r>
              <a:rPr lang="en-US" dirty="0" smtClean="0"/>
              <a:t>Sub point one</a:t>
            </a:r>
          </a:p>
          <a:p>
            <a:pPr lvl="1"/>
            <a:r>
              <a:rPr lang="en-US" dirty="0" smtClean="0"/>
              <a:t>Sub point two</a:t>
            </a:r>
          </a:p>
        </p:txBody>
      </p:sp>
      <p:pic>
        <p:nvPicPr>
          <p:cNvPr id="13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1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885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6"/>
            <a:ext cx="8593139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dirty="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2" y="612776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 smtClean="0">
                <a:solidFill>
                  <a:srgbClr val="000000"/>
                </a:solidFill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VERDANA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ОБЫЧНЫМ </a:t>
            </a:r>
            <a:b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И ПОЛУЖИРНЫМ 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ПТ</a:t>
            </a:r>
          </a:p>
        </p:txBody>
      </p:sp>
    </p:spTree>
    <p:extLst>
      <p:ext uri="{BB962C8B-B14F-4D97-AF65-F5344CB8AC3E}">
        <p14:creationId xmlns:p14="http://schemas.microsoft.com/office/powerpoint/2010/main" val="1818562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1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0000"/>
                </a:solidFill>
                <a:latin typeface="Verdana" pitchFamily="34" charset="0"/>
              </a:rPr>
              <a:t>СПАСИБО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0000"/>
                </a:solidFill>
                <a:latin typeface="Verdana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34714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  <p:extLst>
      <p:ext uri="{BB962C8B-B14F-4D97-AF65-F5344CB8AC3E}">
        <p14:creationId xmlns:p14="http://schemas.microsoft.com/office/powerpoint/2010/main" val="3395467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7" y="2134801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  <a:br>
              <a:rPr lang="en-US" dirty="0" smtClean="0"/>
            </a:br>
            <a:r>
              <a:rPr lang="en-US" dirty="0" smtClean="0"/>
              <a:t>Copy</a:t>
            </a:r>
            <a:r>
              <a:rPr lang="ru-RU" dirty="0" smtClean="0"/>
              <a:t> </a:t>
            </a:r>
            <a:r>
              <a:rPr lang="en-US" dirty="0" smtClean="0"/>
              <a:t>&gt; Paste a Moscow Exchange formatted Excel table below. Please use the original Moscow Exchange Excel template.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1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58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Case. Simple text goes here in Tahoma regular Sentence Case.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the relevant icon to select an object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Diagram caption Tahoma regular 11 pt.</a:t>
            </a:r>
          </a:p>
        </p:txBody>
      </p:sp>
      <p:pic>
        <p:nvPicPr>
          <p:cNvPr id="10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1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43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278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68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8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4" y="269876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4131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879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EMPHASIS CAN BE PUT ON QUOTES OR IMPORTANT PART OF THE TEXT BY: TAHOMA 26 PT LIGHT + BOLD FOR THE TAIL!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949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1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41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6380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088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98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2565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Tahoma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2300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1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915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0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4" y="269876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80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6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42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929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68417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198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  <p:extLst>
      <p:ext uri="{BB962C8B-B14F-4D97-AF65-F5344CB8AC3E}">
        <p14:creationId xmlns:p14="http://schemas.microsoft.com/office/powerpoint/2010/main" val="35667900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7" y="2134801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0417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  <p:extLst>
      <p:ext uri="{BB962C8B-B14F-4D97-AF65-F5344CB8AC3E}">
        <p14:creationId xmlns:p14="http://schemas.microsoft.com/office/powerpoint/2010/main" val="20394871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46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85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4" y="269876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0289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525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789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005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Блок Финансов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8812-2336-418A-9953-4D84F08089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28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Блок Финансов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7D78-2883-CD46-A47D-91665718C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34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/>
              <a:t>Блок Финансов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5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6191250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17575" y="269875"/>
            <a:ext cx="8046913" cy="62075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1800" b="1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SLIDE TITLE GOES HERE: TAHOMA 26 PT LIGHT + BOLD FOR THE TAIL!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917574" y="1197152"/>
            <a:ext cx="8046913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2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Simple text goes here in Tahoma regular Sentence Case 16 </a:t>
            </a:r>
            <a:r>
              <a:rPr lang="en-US" dirty="0" err="1" smtClean="0"/>
              <a:t>pt</a:t>
            </a:r>
            <a:r>
              <a:rPr lang="en-US" dirty="0" smtClean="0"/>
              <a:t> 1,4 lines. </a:t>
            </a:r>
          </a:p>
        </p:txBody>
      </p:sp>
    </p:spTree>
    <p:extLst>
      <p:ext uri="{BB962C8B-B14F-4D97-AF65-F5344CB8AC3E}">
        <p14:creationId xmlns:p14="http://schemas.microsoft.com/office/powerpoint/2010/main" val="1988798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5326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1_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269876"/>
            <a:ext cx="242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9875" y="269876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02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5677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Verdana" pitchFamily="34" charset="0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16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_ Слайд начала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647701" y="6191251"/>
            <a:ext cx="7667625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1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8388351" y="6191251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D3132172-5352-4966-8D71-9D82EECBCF7A}" type="slidenum">
              <a:rPr lang="en-US" smtClean="0">
                <a:solidFill>
                  <a:srgbClr val="000000"/>
                </a:solidFill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875" y="269876"/>
            <a:ext cx="2160588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16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January 00, 2000, City</a:t>
            </a:r>
            <a:br>
              <a:rPr lang="en-US" dirty="0" smtClean="0"/>
            </a:br>
            <a:r>
              <a:rPr lang="en-US" dirty="0" smtClean="0"/>
              <a:t>Name Surname</a:t>
            </a:r>
            <a:br>
              <a:rPr lang="en-US" dirty="0" smtClean="0"/>
            </a:br>
            <a:r>
              <a:rPr lang="en-US" dirty="0" smtClean="0"/>
              <a:t>Speaker’s title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 </a:t>
            </a:r>
            <a:br>
              <a:rPr lang="en-US" dirty="0" smtClean="0"/>
            </a:br>
            <a:r>
              <a:rPr lang="en-US" dirty="0" smtClean="0"/>
              <a:t>IN TAHOMA</a:t>
            </a:r>
            <a:br>
              <a:rPr lang="en-US" dirty="0" smtClean="0"/>
            </a:br>
            <a:r>
              <a:rPr lang="en-US" dirty="0" smtClean="0"/>
              <a:t>(LIGHT+BOLD)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5614" y="269876"/>
            <a:ext cx="24209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38081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987675" y="6191251"/>
            <a:ext cx="5327651" cy="360363"/>
          </a:xfrm>
          <a:prstGeom prst="rect">
            <a:avLst/>
          </a:prstGeom>
        </p:spPr>
        <p:txBody>
          <a:bodyPr rIns="0"/>
          <a:lstStyle>
            <a:lvl1pPr marL="449263" indent="-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1100" b="1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1" y="6191251"/>
            <a:ext cx="360363" cy="360363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263" indent="-449263" algn="r">
              <a:lnSpc>
                <a:spcPct val="150000"/>
              </a:lnSpc>
              <a:buFont typeface="Arial" pitchFamily="34" charset="0"/>
              <a:buNone/>
              <a:defRPr/>
            </a:pPr>
            <a:fld id="{F3B7FB47-5E1A-41C1-A65A-296268C75E43}" type="slidenum">
              <a:rPr lang="en-US" smtClean="0">
                <a:solidFill>
                  <a:srgbClr val="000000"/>
                </a:solidFill>
              </a:rPr>
              <a:pPr marL="449263" indent="-449263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28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5_ Вын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69875" y="269876"/>
            <a:ext cx="8593139" cy="6327775"/>
            <a:chOff x="269999" y="270000"/>
            <a:chExt cx="8593083" cy="6327352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269999" y="270000"/>
              <a:ext cx="8593083" cy="6327352"/>
              <a:chOff x="5436096" y="1027320"/>
              <a:chExt cx="3275888" cy="4831247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5436096" y="1027320"/>
                <a:ext cx="3275888" cy="483124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flipH="1">
                <a:off x="5436096" y="1027320"/>
                <a:ext cx="3275888" cy="4831247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Подзаголовок 2"/>
            <p:cNvSpPr txBox="1">
              <a:spLocks/>
            </p:cNvSpPr>
            <p:nvPr/>
          </p:nvSpPr>
          <p:spPr>
            <a:xfrm>
              <a:off x="3492603" y="2955870"/>
              <a:ext cx="2173274" cy="97783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  <a:defRPr/>
              </a:pP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 [ </a:t>
              </a:r>
              <a:r>
                <a:rPr lang="ru-RU" sz="1200" dirty="0" smtClean="0">
                  <a:solidFill>
                    <a:srgbClr val="7F7F7F"/>
                  </a:solidFill>
                  <a:latin typeface="Verdana" pitchFamily="34" charset="0"/>
                </a:rPr>
                <a:t>ИЗОБРАЖЕНИЕ </a:t>
              </a:r>
              <a:r>
                <a:rPr lang="en-US" sz="1200" dirty="0" smtClean="0">
                  <a:solidFill>
                    <a:srgbClr val="7F7F7F"/>
                  </a:solidFill>
                  <a:latin typeface="Verdana" pitchFamily="34" charset="0"/>
                </a:rPr>
                <a:t>]</a:t>
              </a:r>
            </a:p>
          </p:txBody>
        </p:sp>
      </p:grpSp>
      <p:sp>
        <p:nvSpPr>
          <p:cNvPr id="8" name="Подзаголовок 2"/>
          <p:cNvSpPr txBox="1">
            <a:spLocks/>
          </p:cNvSpPr>
          <p:nvPr/>
        </p:nvSpPr>
        <p:spPr>
          <a:xfrm>
            <a:off x="647702" y="612776"/>
            <a:ext cx="5148263" cy="32480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dirty="0" smtClean="0">
                <a:solidFill>
                  <a:srgbClr val="000000"/>
                </a:solidFill>
                <a:latin typeface="Verdana" pitchFamily="34" charset="0"/>
              </a:rPr>
              <a:t>ВЫНОС – ВАЖНАЯ ЦИТАТА ИЛИ ВЫВОД ИЗ ТЕКСТА, НАБИРАЕТСЯ ШРИФТОМ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VERDANA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ОБЫЧНЫМ </a:t>
            </a:r>
            <a:b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И ПОЛУЖИРНЫМ 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ru-RU" sz="2600" b="1" dirty="0" smtClean="0">
                <a:solidFill>
                  <a:srgbClr val="000000"/>
                </a:solidFill>
                <a:latin typeface="Verdana" pitchFamily="34" charset="0"/>
              </a:rPr>
              <a:t>ПТ</a:t>
            </a:r>
          </a:p>
        </p:txBody>
      </p:sp>
    </p:spTree>
    <p:extLst>
      <p:ext uri="{BB962C8B-B14F-4D97-AF65-F5344CB8AC3E}">
        <p14:creationId xmlns:p14="http://schemas.microsoft.com/office/powerpoint/2010/main" val="2983621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7_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5688013"/>
            <a:ext cx="22701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360363" y="539751"/>
            <a:ext cx="7199312" cy="1439863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dirty="0" smtClean="0">
                <a:solidFill>
                  <a:srgbClr val="000000"/>
                </a:solidFill>
                <a:latin typeface="Verdana" pitchFamily="34" charset="0"/>
              </a:rPr>
              <a:t>СПАСИБО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4800" b="1" dirty="0" smtClean="0">
                <a:solidFill>
                  <a:srgbClr val="000000"/>
                </a:solidFill>
                <a:latin typeface="Verdana" pitchFamily="34" charset="0"/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9692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Footer_ligh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4312"/>
            <a:ext cx="9144000" cy="603689"/>
          </a:xfrm>
          <a:prstGeom prst="rect">
            <a:avLst/>
          </a:prstGeom>
        </p:spPr>
      </p:pic>
      <p:pic>
        <p:nvPicPr>
          <p:cNvPr id="17" name="Picture 16" descr="Header_ligh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76"/>
            <a:ext cx="9171692" cy="93664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7288"/>
            <a:ext cx="9144000" cy="0"/>
          </a:xfrm>
          <a:prstGeom prst="line">
            <a:avLst/>
          </a:prstGeom>
          <a:ln w="38100" cmpd="sng">
            <a:solidFill>
              <a:srgbClr val="4F758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842045"/>
          </a:xfrm>
          <a:prstGeom prst="rect">
            <a:avLst/>
          </a:prstGeom>
        </p:spPr>
        <p:txBody>
          <a:bodyPr lIns="0" anchor="b" anchorCtr="0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Box 8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626721" y="6477743"/>
            <a:ext cx="4557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484FD5C5-93B4-4459-B597-3E0F3E2774B1}" type="slidenum">
              <a:rPr lang="ru-RU" sz="1200" b="1">
                <a:solidFill>
                  <a:srgbClr val="3E5D78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 b="1" dirty="0">
              <a:solidFill>
                <a:srgbClr val="3E5D78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 userDrawn="1"/>
        </p:nvSpPr>
        <p:spPr bwMode="auto">
          <a:xfrm>
            <a:off x="-824865" y="2017394"/>
            <a:ext cx="504000" cy="468000"/>
          </a:xfrm>
          <a:prstGeom prst="rect">
            <a:avLst/>
          </a:prstGeom>
          <a:solidFill>
            <a:srgbClr val="646D9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144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-824865" y="2602952"/>
            <a:ext cx="504000" cy="468000"/>
          </a:xfrm>
          <a:prstGeom prst="rect">
            <a:avLst/>
          </a:prstGeom>
          <a:solidFill>
            <a:srgbClr val="8CA3B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140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181</a:t>
            </a:r>
          </a:p>
        </p:txBody>
      </p:sp>
      <p:sp>
        <p:nvSpPr>
          <p:cNvPr id="18" name="Rectangle 42"/>
          <p:cNvSpPr>
            <a:spLocks noChangeArrowheads="1"/>
          </p:cNvSpPr>
          <p:nvPr userDrawn="1"/>
        </p:nvSpPr>
        <p:spPr bwMode="auto">
          <a:xfrm>
            <a:off x="-824865" y="3188510"/>
            <a:ext cx="504000" cy="468000"/>
          </a:xfrm>
          <a:prstGeom prst="rect">
            <a:avLst/>
          </a:prstGeom>
          <a:solidFill>
            <a:srgbClr val="CF7F7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207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127</a:t>
            </a:r>
          </a:p>
        </p:txBody>
      </p:sp>
      <p:sp>
        <p:nvSpPr>
          <p:cNvPr id="19" name="Rectangle 60"/>
          <p:cNvSpPr>
            <a:spLocks noChangeArrowheads="1"/>
          </p:cNvSpPr>
          <p:nvPr userDrawn="1"/>
        </p:nvSpPr>
        <p:spPr bwMode="auto">
          <a:xfrm>
            <a:off x="-824865" y="3774068"/>
            <a:ext cx="504000" cy="468000"/>
          </a:xfrm>
          <a:prstGeom prst="rect">
            <a:avLst/>
          </a:prstGeom>
          <a:solidFill>
            <a:srgbClr val="D0D5B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</a:rPr>
              <a:t>208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</a:rPr>
              <a:t>213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black"/>
                </a:solidFill>
              </a:rPr>
              <a:t>179</a:t>
            </a:r>
          </a:p>
        </p:txBody>
      </p:sp>
      <p:sp>
        <p:nvSpPr>
          <p:cNvPr id="20" name="Rectangle 60"/>
          <p:cNvSpPr>
            <a:spLocks noChangeArrowheads="1"/>
          </p:cNvSpPr>
          <p:nvPr userDrawn="1"/>
        </p:nvSpPr>
        <p:spPr bwMode="auto">
          <a:xfrm>
            <a:off x="-824865" y="4359627"/>
            <a:ext cx="504000" cy="468000"/>
          </a:xfrm>
          <a:prstGeom prst="rect">
            <a:avLst/>
          </a:prstGeom>
          <a:solidFill>
            <a:srgbClr val="A3746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100</a:t>
            </a:r>
          </a:p>
        </p:txBody>
      </p:sp>
      <p:sp>
        <p:nvSpPr>
          <p:cNvPr id="21" name="Rectangle 60"/>
          <p:cNvSpPr>
            <a:spLocks noChangeArrowheads="1"/>
          </p:cNvSpPr>
          <p:nvPr userDrawn="1"/>
        </p:nvSpPr>
        <p:spPr bwMode="auto">
          <a:xfrm>
            <a:off x="-824865" y="4945186"/>
            <a:ext cx="504000" cy="468000"/>
          </a:xfrm>
          <a:prstGeom prst="rect">
            <a:avLst/>
          </a:prstGeom>
          <a:solidFill>
            <a:srgbClr val="7D655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93</a:t>
            </a:r>
          </a:p>
        </p:txBody>
      </p:sp>
      <p:sp>
        <p:nvSpPr>
          <p:cNvPr id="22" name="Rectangle 60"/>
          <p:cNvSpPr>
            <a:spLocks noChangeArrowheads="1"/>
          </p:cNvSpPr>
          <p:nvPr userDrawn="1"/>
        </p:nvSpPr>
        <p:spPr bwMode="auto">
          <a:xfrm>
            <a:off x="-824865" y="5530745"/>
            <a:ext cx="504000" cy="468000"/>
          </a:xfrm>
          <a:prstGeom prst="rect">
            <a:avLst/>
          </a:prstGeom>
          <a:solidFill>
            <a:srgbClr val="A2A7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167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190</a:t>
            </a:r>
          </a:p>
        </p:txBody>
      </p:sp>
      <p:sp>
        <p:nvSpPr>
          <p:cNvPr id="23" name="AutoShape 57"/>
          <p:cNvSpPr>
            <a:spLocks noChangeArrowheads="1"/>
          </p:cNvSpPr>
          <p:nvPr userDrawn="1"/>
        </p:nvSpPr>
        <p:spPr bwMode="gray">
          <a:xfrm>
            <a:off x="-866699" y="1045767"/>
            <a:ext cx="628652" cy="616744"/>
          </a:xfrm>
          <a:prstGeom prst="rect">
            <a:avLst/>
          </a:prstGeom>
          <a:solidFill>
            <a:schemeClr val="tx2"/>
          </a:solidFill>
          <a:ln w="12700" algn="ctr">
            <a:noFill/>
            <a:round/>
            <a:headEnd/>
            <a:tailEnd/>
          </a:ln>
        </p:spPr>
        <p:txBody>
          <a:bodyPr lIns="102068" tIns="51033" rIns="102068" bIns="51033" anchor="b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62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93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prstClr val="white"/>
                </a:solidFill>
              </a:rPr>
              <a:t>120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-1716833" y="1045766"/>
            <a:ext cx="630000" cy="615600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prstClr val="white"/>
                </a:solidFill>
              </a:rPr>
              <a:t>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prstClr val="white"/>
                </a:solidFill>
              </a:rPr>
              <a:t>73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>
                <a:solidFill>
                  <a:prstClr val="white"/>
                </a:solidFill>
              </a:rPr>
              <a:t>125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726162" y="597159"/>
            <a:ext cx="66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</a:rPr>
              <a:t>Blue text</a:t>
            </a:r>
          </a:p>
        </p:txBody>
      </p:sp>
      <p:pic>
        <p:nvPicPr>
          <p:cNvPr id="27" name="Picture 10" descr="Micex_Group_Castr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180977" y="6413734"/>
            <a:ext cx="938623" cy="26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26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1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198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725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06349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9260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4102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Tahoma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5291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n-US" sz="2600" dirty="0" smtClean="0">
                <a:solidFill>
                  <a:prstClr val="white"/>
                </a:solidFill>
                <a:latin typeface="Tahoma"/>
              </a:rPr>
              <a:t>CONTENTS</a:t>
            </a: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Item number one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two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three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four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0"/>
            <a:r>
              <a:rPr lang="en-US" dirty="0" smtClean="0"/>
              <a:t>Item number five</a:t>
            </a:r>
            <a:endParaRPr lang="ru-RU" dirty="0" smtClean="0"/>
          </a:p>
          <a:p>
            <a:pPr lvl="1"/>
            <a:r>
              <a:rPr lang="en-US" dirty="0" smtClean="0"/>
              <a:t>Sub item one</a:t>
            </a:r>
          </a:p>
          <a:p>
            <a:pPr lvl="1"/>
            <a:r>
              <a:rPr lang="en-US" dirty="0" smtClean="0"/>
              <a:t>Sub item two</a:t>
            </a:r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25157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1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565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312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13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9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20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06606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9250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  <p:extLst>
      <p:ext uri="{BB962C8B-B14F-4D97-AF65-F5344CB8AC3E}">
        <p14:creationId xmlns:p14="http://schemas.microsoft.com/office/powerpoint/2010/main" val="36422628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7" y="2134801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5416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  <p:extLst>
      <p:ext uri="{BB962C8B-B14F-4D97-AF65-F5344CB8AC3E}">
        <p14:creationId xmlns:p14="http://schemas.microsoft.com/office/powerpoint/2010/main" val="425615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2" descr="H:\Moscow Exchange (ex-Micex-RTS) brandbook\MSCW_XCHNG_Master_Logo_Folder\PNG\ENGLISH\MSCW_XCHNG_RGB_E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25" y="6191251"/>
            <a:ext cx="166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4400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2393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253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3572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887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0572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1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886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000"/>
            <a:ext cx="4320480" cy="6327352"/>
          </a:xfrm>
          <a:prstGeom prst="rect">
            <a:avLst/>
          </a:prstGeom>
          <a:solidFill>
            <a:srgbClr val="6163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983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162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944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6D6F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80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9876"/>
            <a:ext cx="4320480" cy="6327477"/>
          </a:xfrm>
          <a:prstGeom prst="rect">
            <a:avLst/>
          </a:prstGeom>
          <a:solidFill>
            <a:srgbClr val="5D4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000" y="270000"/>
            <a:ext cx="2414592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4295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380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875" y="269876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152525" y="828676"/>
            <a:ext cx="4064000" cy="719138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2600" dirty="0" smtClean="0">
                <a:solidFill>
                  <a:prstClr val="white"/>
                </a:solidFill>
                <a:latin typeface="Tahoma"/>
              </a:rPr>
              <a:t>СОДЕРЖАНИЕ</a:t>
            </a:r>
            <a:endParaRPr lang="ru-RU" sz="2600" b="1" dirty="0" smtClean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11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6768000" cy="3382432"/>
          </a:xfrm>
          <a:prstGeom prst="rect">
            <a:avLst/>
          </a:prstGeom>
        </p:spPr>
        <p:txBody>
          <a:bodyPr vert="horz" numCol="2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solidFill>
                  <a:schemeClr val="bg1">
                    <a:lumMod val="95000"/>
                  </a:schemeClr>
                </a:solidFill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72164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80000" y="612000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21600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001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339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23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0056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258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536" y="404664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1.0</a:t>
            </a:r>
            <a:br>
              <a:rPr lang="ru-RU" dirty="0" smtClean="0"/>
            </a:br>
            <a:r>
              <a:rPr lang="ru-RU" dirty="0" smtClean="0"/>
              <a:t>Заголовок (</a:t>
            </a:r>
            <a:r>
              <a:rPr lang="ru-RU" dirty="0" err="1" smtClean="0"/>
              <a:t>обычн+жирн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white"/>
                </a:solidFill>
              </a:rPr>
              <a:t>Блок Финансов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738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 Слайд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7416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54285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5_ Слайд с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Нажмите иконку, </a:t>
            </a:r>
            <a:br>
              <a:rPr lang="ru-RU" dirty="0" smtClean="0"/>
            </a:br>
            <a:r>
              <a:rPr lang="ru-RU" dirty="0" smtClean="0"/>
              <a:t>чтобы вставить изображение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5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6_ Слайд с буллетированным текстом и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4572000" y="2160000"/>
            <a:ext cx="4104000" cy="27828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0" y="5112000"/>
            <a:ext cx="4176000" cy="5760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  <p:sp>
        <p:nvSpPr>
          <p:cNvPr id="10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2000" y="2134800"/>
            <a:ext cx="3276000" cy="36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174625" indent="-174625" defTabSz="1976438">
              <a:spcBef>
                <a:spcPts val="1800"/>
              </a:spcBef>
              <a:buFont typeface="Wingdings" pitchFamily="2" charset="2"/>
              <a:buChar char="§"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defTabSz="1976438">
              <a:defRPr sz="160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ru-RU" dirty="0" smtClean="0"/>
              <a:t>Пункт номер один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  <a:p>
            <a:pPr lvl="0"/>
            <a:r>
              <a:rPr lang="ru-RU" dirty="0" smtClean="0"/>
              <a:t>Пункт номер два</a:t>
            </a:r>
          </a:p>
          <a:p>
            <a:pPr lvl="1"/>
            <a:r>
              <a:rPr lang="ru-RU" dirty="0" smtClean="0"/>
              <a:t>Подпункт один</a:t>
            </a:r>
          </a:p>
          <a:p>
            <a:pPr lvl="1"/>
            <a:r>
              <a:rPr lang="ru-RU" dirty="0" smtClean="0"/>
              <a:t>Подпункт два</a:t>
            </a:r>
          </a:p>
        </p:txBody>
      </p:sp>
    </p:spTree>
    <p:extLst>
      <p:ext uri="{BB962C8B-B14F-4D97-AF65-F5344CB8AC3E}">
        <p14:creationId xmlns:p14="http://schemas.microsoft.com/office/powerpoint/2010/main" val="15614929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7_ Слайд с текстом и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7" y="2134801"/>
            <a:ext cx="7416000" cy="11501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Ниже текста расположите таблицу, созданную в программе </a:t>
            </a:r>
            <a:r>
              <a:rPr lang="en-US" dirty="0" smtClean="0"/>
              <a:t>Excel</a:t>
            </a:r>
            <a:r>
              <a:rPr lang="ru-RU" dirty="0" smtClean="0"/>
              <a:t> в фирменном стиле </a:t>
            </a:r>
            <a:r>
              <a:rPr lang="en-US" dirty="0" smtClean="0"/>
              <a:t>(</a:t>
            </a:r>
            <a:r>
              <a:rPr lang="ru-RU" dirty="0" smtClean="0"/>
              <a:t>из оригинального </a:t>
            </a:r>
            <a:r>
              <a:rPr lang="en-US" dirty="0" smtClean="0"/>
              <a:t>Excel-</a:t>
            </a:r>
            <a:r>
              <a:rPr lang="ru-RU" dirty="0" smtClean="0"/>
              <a:t>шаблона таблицы Московской Биржи ) и вставленную на этот слайд операцией </a:t>
            </a:r>
            <a:r>
              <a:rPr lang="en-US" dirty="0" smtClean="0"/>
              <a:t>Copy &gt; Paste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58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 Начал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355976" y="6192000"/>
            <a:ext cx="3960024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167E4C93-8E89-4B83-936A-E2A050ED9A2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6136" y="404912"/>
            <a:ext cx="5400000" cy="2232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1.0</a:t>
            </a:r>
            <a:br>
              <a:rPr lang="en-US" dirty="0" smtClean="0"/>
            </a:br>
            <a:r>
              <a:rPr lang="en-US" dirty="0" err="1" smtClean="0"/>
              <a:t>Devider</a:t>
            </a:r>
            <a:r>
              <a:rPr lang="en-US" dirty="0" smtClean="0"/>
              <a:t> title (</a:t>
            </a:r>
            <a:r>
              <a:rPr lang="en-US" dirty="0" err="1" smtClean="0"/>
              <a:t>light+bold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4093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8_ Слайд с текстом и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52000" y="576000"/>
            <a:ext cx="7416000" cy="1123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ЗАГОЛОВОК: </a:t>
            </a:r>
            <a:r>
              <a:rPr lang="en-US" dirty="0" smtClean="0"/>
              <a:t>TAHOMA </a:t>
            </a:r>
            <a:r>
              <a:rPr lang="ru-RU" dirty="0" smtClean="0"/>
              <a:t>26 ПТ ОБЫЧНЫЙ, ОКОНЧАНИЕ − ПОЛУЖИРНЫЙ!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8000" y="6192000"/>
            <a:ext cx="5328000" cy="360000"/>
          </a:xfrm>
          <a:prstGeom prst="rect">
            <a:avLst/>
          </a:prstGeom>
        </p:spPr>
        <p:txBody>
          <a:bodyPr/>
          <a:lstStyle>
            <a:lvl1pPr algn="r">
              <a:defRPr sz="110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88000" y="6192000"/>
            <a:ext cx="360000" cy="360000"/>
          </a:xfrm>
          <a:prstGeom prst="rect">
            <a:avLst/>
          </a:prstGeom>
        </p:spPr>
        <p:txBody>
          <a:bodyPr rIns="0" bIns="0"/>
          <a:lstStyle>
            <a:lvl1pPr algn="r">
              <a:defRPr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51999" y="2134800"/>
            <a:ext cx="41400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1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Основной текст располагается здесь. Шрифт </a:t>
            </a:r>
            <a:r>
              <a:rPr lang="en-US" dirty="0" smtClean="0"/>
              <a:t>Tahoma</a:t>
            </a:r>
            <a:r>
              <a:rPr lang="ru-RU" dirty="0" smtClean="0"/>
              <a:t>, прописные/строчные − как в предложениях, рекомендуемый кегль 16 </a:t>
            </a:r>
            <a:r>
              <a:rPr lang="ru-RU" dirty="0" err="1" smtClean="0"/>
              <a:t>пт</a:t>
            </a:r>
            <a:r>
              <a:rPr lang="ru-RU" dirty="0" smtClean="0"/>
              <a:t>, рекомендуемый междустрочный интервал 1,4 строки.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9875" y="269876"/>
            <a:ext cx="647700" cy="63182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6" y="6191251"/>
            <a:ext cx="166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3"/>
          <p:cNvSpPr>
            <a:spLocks noGrp="1"/>
          </p:cNvSpPr>
          <p:nvPr>
            <p:ph sz="half" idx="14" hasCustomPrompt="1"/>
          </p:nvPr>
        </p:nvSpPr>
        <p:spPr>
          <a:xfrm>
            <a:off x="5436000" y="2160000"/>
            <a:ext cx="3240000" cy="37080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Чтобы вставить объект, нажмите соответствующую иконку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5508000" y="5157192"/>
            <a:ext cx="2054288" cy="7920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Подпись к диаграмме − шрифт </a:t>
            </a:r>
            <a:r>
              <a:rPr lang="en-US" dirty="0" smtClean="0"/>
              <a:t>Tahoma 11 </a:t>
            </a:r>
            <a:r>
              <a:rPr lang="ru-RU" dirty="0" smtClean="0"/>
              <a:t>пт.</a:t>
            </a:r>
          </a:p>
        </p:txBody>
      </p:sp>
    </p:spTree>
    <p:extLst>
      <p:ext uri="{BB962C8B-B14F-4D97-AF65-F5344CB8AC3E}">
        <p14:creationId xmlns:p14="http://schemas.microsoft.com/office/powerpoint/2010/main" val="425210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9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\atlas-old\Департамент_по_коммуникациям\Отдел_управления_брендом\Фирменный стиль\Шаблон презентаций\купол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" b="344"/>
          <a:stretch/>
        </p:blipFill>
        <p:spPr bwMode="auto">
          <a:xfrm>
            <a:off x="251520" y="260648"/>
            <a:ext cx="864096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4843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1636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3448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6409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6D6F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4171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 Слайд с выно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875" y="260649"/>
            <a:ext cx="8604251" cy="6318250"/>
          </a:xfrm>
          <a:prstGeom prst="rect">
            <a:avLst/>
          </a:prstGeom>
          <a:solidFill>
            <a:srgbClr val="5D4F4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48000" y="612000"/>
            <a:ext cx="5040000" cy="216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600" baseline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ВЫНОС − ВАЖНАЯ ЦИТАТА ИЗ ТЕКСТА, НАБИРАЕТСЯ ШРИФТОМ </a:t>
            </a:r>
            <a:r>
              <a:rPr lang="en-US" dirty="0" smtClean="0"/>
              <a:t>TAHOMA </a:t>
            </a:r>
            <a:r>
              <a:rPr lang="ru-RU" dirty="0" smtClean="0"/>
              <a:t>26 ПТ ОБЫЧНЫМ, ОКОНЧАНИЕ − ПОЛУЖИРНЫМ!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031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 anchor="t"/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Блок Финансов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anchor="t"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5ECA107-5982-4707-84D7-76F798B36B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6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9987A-0534-46D6-8FDD-5EB0BAEDC287}" type="slidenum">
              <a:rPr lang="ru-RU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482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04_ Регуляр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881" y="269877"/>
            <a:ext cx="647700" cy="63182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388351" y="6191255"/>
            <a:ext cx="360363" cy="360363"/>
          </a:xfrm>
          <a:prstGeom prst="rect">
            <a:avLst/>
          </a:prstGeom>
        </p:spPr>
        <p:txBody>
          <a:bodyPr lIns="0" tIns="45696" rIns="0" bIns="45696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baseline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449028" indent="-449028" algn="r">
              <a:lnSpc>
                <a:spcPct val="150000"/>
              </a:lnSpc>
              <a:buFont typeface="Arial" pitchFamily="34" charset="0"/>
              <a:buNone/>
              <a:defRPr/>
            </a:pPr>
            <a:fld id="{5F19BB4F-55DC-4746-B8AD-DDF34B7E13AE}" type="slidenum">
              <a:rPr lang="en-US" smtClean="0">
                <a:solidFill>
                  <a:srgbClr val="000000"/>
                </a:solidFill>
              </a:rPr>
              <a:pPr marL="449028" indent="-449028" algn="r">
                <a:lnSpc>
                  <a:spcPct val="150000"/>
                </a:lnSpc>
                <a:buFont typeface="Arial" pitchFamily="34" charset="0"/>
                <a:buNone/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H:\Moscow Exchange (ex-Micex-RTS) brandbook\MSCW_XCHNG_Master_Logo_Folder\PNG\RUSSIAN\MSCW_XCHNG_RGB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6191256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935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 Титульны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atlas-old\Департамент_по_коммуникациям\Отдел_управления_брендом\Фирменный стиль\Шаблон презентаций\купол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4957" r="19446" b="9402"/>
          <a:stretch/>
        </p:blipFill>
        <p:spPr bwMode="auto">
          <a:xfrm>
            <a:off x="251520" y="252000"/>
            <a:ext cx="4320000" cy="63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752000" y="4291200"/>
            <a:ext cx="4068000" cy="648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100" baseline="0"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00 января 2000, Город</a:t>
            </a:r>
            <a:br>
              <a:rPr lang="ru-RU" dirty="0" smtClean="0"/>
            </a:br>
            <a:r>
              <a:rPr lang="ru-RU" dirty="0" smtClean="0"/>
              <a:t>Имя Фамилия</a:t>
            </a:r>
            <a:br>
              <a:rPr lang="ru-RU" dirty="0" smtClean="0"/>
            </a:br>
            <a:r>
              <a:rPr lang="ru-RU" dirty="0" smtClean="0"/>
              <a:t>Должность докладчика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752000" y="5083200"/>
            <a:ext cx="4176464" cy="136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aseline="0"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ЗАГОЛОВОК </a:t>
            </a:r>
            <a:br>
              <a:rPr lang="ru-RU" dirty="0" smtClean="0"/>
            </a:br>
            <a:r>
              <a:rPr lang="ru-RU" dirty="0" smtClean="0"/>
              <a:t>ШРИФТОМ </a:t>
            </a:r>
            <a:r>
              <a:rPr lang="en-US" dirty="0" smtClean="0"/>
              <a:t>TAHOMA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ОБЫЧН+ЖИРН)</a:t>
            </a:r>
          </a:p>
        </p:txBody>
      </p:sp>
      <p:pic>
        <p:nvPicPr>
          <p:cNvPr id="1026" name="Picture 2" descr="\\atlas-old\Департамент_по_коммуникациям\Отдел_управления_брендом\Фирменный стиль\Шаблон презентаций\ЛОГО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001"/>
            <a:ext cx="2448272" cy="5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15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6.emf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theme" Target="../theme/theme5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Блок Финансов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1335-259E-40F9-B4E1-7E4FDCDF6836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616481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1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852" r:id="rId22"/>
    <p:sldLayoutId id="2147483855" r:id="rId23"/>
    <p:sldLayoutId id="2147483856" r:id="rId2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04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3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>
                    <a:tint val="75000"/>
                  </a:srgbClr>
                </a:solidFill>
                <a:latin typeface="Arial" charset="0"/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13F9E7-4613-414D-93E7-2858750D7E48}" type="slidenum">
              <a:rPr lang="ru-RU" smtClean="0">
                <a:solidFill>
                  <a:srgbClr val="000000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8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827" r:id="rId2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srgbClr val="000000">
                    <a:tint val="75000"/>
                  </a:srgbClr>
                </a:solidFill>
              </a:rPr>
              <a:t>Блок Финансов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9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82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3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85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44008" y="5490000"/>
            <a:ext cx="4392488" cy="1368000"/>
          </a:xfrm>
        </p:spPr>
        <p:txBody>
          <a:bodyPr>
            <a:normAutofit/>
          </a:bodyPr>
          <a:lstStyle/>
          <a:p>
            <a:r>
              <a:rPr lang="ru-RU" b="1" dirty="0" smtClean="0"/>
              <a:t>Шаблон презентации проекта</a:t>
            </a:r>
            <a:endParaRPr lang="ru-RU" b="1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4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8197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>
          <a:xfrm>
            <a:off x="1035644" y="2996952"/>
            <a:ext cx="7856836" cy="31794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434" name="Picture 194" descr="Картинки по запросу человек вопро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3"/>
            <a:ext cx="1872208" cy="17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4" descr="Картинки по запросу человек вопро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02568"/>
            <a:ext cx="1872208" cy="17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4" descr="Картинки по запросу человек вопро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70" y="3284982"/>
            <a:ext cx="1872208" cy="177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 bwMode="auto">
          <a:xfrm rot="20345751">
            <a:off x="833937" y="4343524"/>
            <a:ext cx="819736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solidFill>
                  <a:schemeClr val="bg1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Информация о команде</a:t>
            </a:r>
            <a:endParaRPr lang="ru-RU" sz="2000" b="1" cap="all" dirty="0">
              <a:solidFill>
                <a:schemeClr val="bg1">
                  <a:lumMod val="75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985" y="5126916"/>
            <a:ext cx="18475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Личная информация: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Опыт работы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Сфера компетенций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Роль в команде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720257" y="5151070"/>
            <a:ext cx="18475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Личная информация: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Опыт работы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Сфера компетенций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Роль в команде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6699794" y="5166763"/>
            <a:ext cx="18475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Личная информация: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Опыт работы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Сфера компетенций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50" dirty="0" smtClean="0"/>
              <a:t>Роль в команде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ru-RU" sz="1050" dirty="0"/>
          </a:p>
        </p:txBody>
      </p:sp>
      <p:sp>
        <p:nvSpPr>
          <p:cNvPr id="15" name="Текст 2"/>
          <p:cNvSpPr txBox="1">
            <a:spLocks/>
          </p:cNvSpPr>
          <p:nvPr/>
        </p:nvSpPr>
        <p:spPr>
          <a:xfrm>
            <a:off x="1043608" y="747120"/>
            <a:ext cx="4524150" cy="21778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0080" y="1346740"/>
            <a:ext cx="368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Краткое описание компании/проекта: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Дата релиза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Сфера бизнеса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/>
              <a:t>Ключевые партнеры</a:t>
            </a: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6084168" y="732057"/>
            <a:ext cx="2808312" cy="217782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7495" y="1799991"/>
            <a:ext cx="2530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История создания/развития проекта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82747" y="790075"/>
            <a:ext cx="143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Логотип</a:t>
            </a:r>
          </a:p>
          <a:p>
            <a:pPr algn="ctr"/>
            <a:r>
              <a:rPr lang="ru-RU" sz="1200" dirty="0" smtClean="0"/>
              <a:t>+ссылка на сайт</a:t>
            </a:r>
          </a:p>
        </p:txBody>
      </p:sp>
      <p:sp>
        <p:nvSpPr>
          <p:cNvPr id="23" name="Заголовок 2"/>
          <p:cNvSpPr>
            <a:spLocks noGrp="1"/>
          </p:cNvSpPr>
          <p:nvPr>
            <p:ph type="title"/>
          </p:nvPr>
        </p:nvSpPr>
        <p:spPr>
          <a:xfrm>
            <a:off x="923242" y="218395"/>
            <a:ext cx="8424936" cy="620752"/>
          </a:xfrm>
        </p:spPr>
        <p:txBody>
          <a:bodyPr/>
          <a:lstStyle/>
          <a:p>
            <a:r>
              <a:rPr lang="ru-RU" sz="2000" b="1" dirty="0" smtClean="0"/>
              <a:t>Название компании/проекта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3292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16140" y="1289299"/>
            <a:ext cx="3695650" cy="23042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3"/>
          <p:cNvSpPr>
            <a:spLocks noGrp="1"/>
          </p:cNvSpPr>
          <p:nvPr>
            <p:ph type="body" sz="half" idx="2"/>
          </p:nvPr>
        </p:nvSpPr>
        <p:spPr>
          <a:xfrm>
            <a:off x="5094039" y="836712"/>
            <a:ext cx="3726433" cy="316607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/>
              <a:t>ПРЕДПОСЫЛКИ 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3356" y="1289299"/>
            <a:ext cx="3695650" cy="230425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en-US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1047626" y="836713"/>
            <a:ext cx="3726433" cy="3166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ЦЕЛИ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41004" y="4173463"/>
            <a:ext cx="3695650" cy="199184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Текст 3"/>
          <p:cNvSpPr txBox="1">
            <a:spLocks/>
          </p:cNvSpPr>
          <p:nvPr/>
        </p:nvSpPr>
        <p:spPr>
          <a:xfrm>
            <a:off x="1002953" y="3719884"/>
            <a:ext cx="3726433" cy="3166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ТЕКУЩЕЕ СОСТОЯНИЕ ПРОЕКТА </a:t>
            </a:r>
            <a:r>
              <a:rPr lang="ru-RU" b="1" dirty="0" smtClean="0">
                <a:solidFill>
                  <a:srgbClr val="800000"/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65738" y="4173463"/>
            <a:ext cx="3695650" cy="199184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Следующие шаги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Сроки </a:t>
            </a:r>
            <a:endParaRPr lang="ru-RU" sz="1100" i="1" dirty="0" smtClean="0">
              <a:solidFill>
                <a:schemeClr val="tx1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Необходимость </a:t>
            </a:r>
            <a:r>
              <a:rPr lang="ru-RU" sz="1100" i="1" dirty="0" smtClean="0">
                <a:solidFill>
                  <a:schemeClr val="tx1"/>
                </a:solidFill>
              </a:rPr>
              <a:t>технических доработок </a:t>
            </a:r>
            <a:r>
              <a:rPr lang="ru-RU" sz="1100" i="1" dirty="0" smtClean="0">
                <a:solidFill>
                  <a:schemeClr val="tx1"/>
                </a:solidFill>
              </a:rPr>
              <a:t>(да/нет) </a:t>
            </a:r>
            <a:endParaRPr lang="ru-RU" sz="1100" i="1" dirty="0">
              <a:solidFill>
                <a:schemeClr val="tx1"/>
              </a:solidFill>
            </a:endParaRPr>
          </a:p>
          <a:p>
            <a:pPr>
              <a:tabLst>
                <a:tab pos="180975" algn="l"/>
              </a:tabLst>
            </a:pPr>
            <a:endParaRPr lang="en-US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Текст 3"/>
          <p:cNvSpPr txBox="1">
            <a:spLocks/>
          </p:cNvSpPr>
          <p:nvPr/>
        </p:nvSpPr>
        <p:spPr>
          <a:xfrm>
            <a:off x="5065738" y="3731691"/>
            <a:ext cx="3695650" cy="3166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РЕАЛИЗАЦИЯ 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9651" y="1289299"/>
            <a:ext cx="367875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С точки зрения потребностей конечного клиента и текущего состояния рынка </a:t>
            </a:r>
            <a:endParaRPr lang="ru-RU" sz="1100" i="1" dirty="0">
              <a:solidFill>
                <a:schemeClr val="tx1"/>
              </a:solidFill>
            </a:endParaRPr>
          </a:p>
          <a:p>
            <a:pPr>
              <a:tabLst>
                <a:tab pos="180975" algn="l"/>
              </a:tabLst>
            </a:pPr>
            <a:endParaRPr lang="en-US" sz="11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59913" y="1289299"/>
            <a:ext cx="367875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Количественные показатели (клиентская база, операционные показатели бизнеса и т.п.)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Качественные показатели (улучшение инфраструктуры рынка, повышение доходности инвестиций и т.п.)</a:t>
            </a:r>
            <a:endParaRPr lang="en-US" sz="1100" i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57902" y="4173463"/>
            <a:ext cx="3678752" cy="1986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tabLst>
                <a:tab pos="180975" algn="l"/>
              </a:tabLst>
            </a:pPr>
            <a:endParaRPr lang="ru-RU" sz="1100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Текущие </a:t>
            </a:r>
            <a:r>
              <a:rPr lang="ru-RU" sz="1100" i="1" dirty="0">
                <a:solidFill>
                  <a:schemeClr val="tx1"/>
                </a:solidFill>
              </a:rPr>
              <a:t>о</a:t>
            </a:r>
            <a:r>
              <a:rPr lang="ru-RU" sz="1100" i="1" dirty="0" smtClean="0">
                <a:solidFill>
                  <a:schemeClr val="tx1"/>
                </a:solidFill>
              </a:rPr>
              <a:t>перационные показатели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endParaRPr lang="ru-RU" sz="1100" i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ru-RU" sz="1100" i="1" dirty="0" smtClean="0">
                <a:solidFill>
                  <a:schemeClr val="tx1"/>
                </a:solidFill>
              </a:rPr>
              <a:t>Любая другая информация, которая поможет оценить степень развития компани</a:t>
            </a:r>
            <a:r>
              <a:rPr lang="ru-RU" sz="1100" i="1" dirty="0" smtClean="0">
                <a:solidFill>
                  <a:schemeClr val="tx1"/>
                </a:solidFill>
              </a:rPr>
              <a:t>и/проекта</a:t>
            </a:r>
            <a:endParaRPr lang="ru-RU" sz="1100" i="1" dirty="0" smtClean="0">
              <a:solidFill>
                <a:schemeClr val="tx1"/>
              </a:solidFill>
            </a:endParaRPr>
          </a:p>
        </p:txBody>
      </p:sp>
      <p:sp>
        <p:nvSpPr>
          <p:cNvPr id="24" name="Заголовок 2"/>
          <p:cNvSpPr>
            <a:spLocks noGrp="1"/>
          </p:cNvSpPr>
          <p:nvPr>
            <p:ph type="title"/>
          </p:nvPr>
        </p:nvSpPr>
        <p:spPr>
          <a:xfrm>
            <a:off x="923242" y="218395"/>
            <a:ext cx="8424936" cy="620752"/>
          </a:xfrm>
        </p:spPr>
        <p:txBody>
          <a:bodyPr/>
          <a:lstStyle/>
          <a:p>
            <a:r>
              <a:rPr lang="ru-RU" sz="2000" b="1" dirty="0" smtClean="0"/>
              <a:t>Ключевые характеристики проекта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050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967618" y="799085"/>
            <a:ext cx="7856836" cy="19818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923242" y="218395"/>
            <a:ext cx="8424936" cy="620752"/>
          </a:xfrm>
        </p:spPr>
        <p:txBody>
          <a:bodyPr/>
          <a:lstStyle/>
          <a:p>
            <a:r>
              <a:rPr lang="ru-RU" sz="2000" dirty="0" smtClean="0"/>
              <a:t>Описание продукта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1387805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Необходимо описать механизм работы продукта (с технологической стороны) 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67618" y="2887294"/>
            <a:ext cx="8424936" cy="620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000" dirty="0" smtClean="0"/>
              <a:t>Конкурентоспособность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001227" y="3523101"/>
            <a:ext cx="7856836" cy="24981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160" y="451058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Необходимо провести сравнение с ключевыми конкурентами (в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и с зарубежными аналогами). Показать ключевые преимущества и недостатки для конечного клиента</a:t>
            </a:r>
          </a:p>
        </p:txBody>
      </p:sp>
    </p:spTree>
    <p:extLst>
      <p:ext uri="{BB962C8B-B14F-4D97-AF65-F5344CB8AC3E}">
        <p14:creationId xmlns:p14="http://schemas.microsoft.com/office/powerpoint/2010/main" val="173306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B10B-2B5B-4D21-B621-3C15B0884A5E}" type="slidenum">
              <a:rPr lang="ru-RU" smtClean="0"/>
              <a:t>5</a:t>
            </a:fld>
            <a:endParaRPr lang="ru-RU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67618" y="799085"/>
            <a:ext cx="7856836" cy="198184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923242" y="218395"/>
            <a:ext cx="8424936" cy="620752"/>
          </a:xfrm>
        </p:spPr>
        <p:txBody>
          <a:bodyPr/>
          <a:lstStyle/>
          <a:p>
            <a:r>
              <a:rPr lang="ru-RU" sz="2000" dirty="0" smtClean="0"/>
              <a:t>Бизнес-модель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1387805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Описать бизнес-модель (затраты, будущие денежные потоки, размер рынка) и стратегию развития проекта. Цель – обосновать финансовую привлекательность проекта для венчурных инвестиций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967618" y="2887294"/>
            <a:ext cx="8424936" cy="620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sz="2000" dirty="0" smtClean="0"/>
              <a:t>Риски</a:t>
            </a:r>
            <a:endParaRPr lang="ru-RU" sz="200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1001227" y="3523101"/>
            <a:ext cx="7856836" cy="24981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600" kern="120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0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160" y="4510584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Описать ключевые риски и предлагаемые методы борьбы с ними</a:t>
            </a:r>
          </a:p>
        </p:txBody>
      </p:sp>
    </p:spTree>
    <p:extLst>
      <p:ext uri="{BB962C8B-B14F-4D97-AF65-F5344CB8AC3E}">
        <p14:creationId xmlns:p14="http://schemas.microsoft.com/office/powerpoint/2010/main" val="4124814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C6hkNEmkCbNeALwIm9O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C6hkNEmkCbNeALwIm9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ME-EN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долговой рынок новый формат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ME-RU">
  <a:themeElements>
    <a:clrScheme name="Moscow Exchange">
      <a:dk1>
        <a:srgbClr val="000000"/>
      </a:dk1>
      <a:lt1>
        <a:sysClr val="window" lastClr="FFFFFF"/>
      </a:lt1>
      <a:dk2>
        <a:srgbClr val="CCCCCC"/>
      </a:dk2>
      <a:lt2>
        <a:srgbClr val="E6E6E6"/>
      </a:lt2>
      <a:accent1>
        <a:srgbClr val="63B1E5"/>
      </a:accent1>
      <a:accent2>
        <a:srgbClr val="A2AD00"/>
      </a:accent2>
      <a:accent3>
        <a:srgbClr val="E26EB2"/>
      </a:accent3>
      <a:accent4>
        <a:srgbClr val="FFA100"/>
      </a:accent4>
      <a:accent5>
        <a:srgbClr val="002F5F"/>
      </a:accent5>
      <a:accent6>
        <a:srgbClr val="53682B"/>
      </a:accent6>
      <a:hlink>
        <a:srgbClr val="593160"/>
      </a:hlink>
      <a:folHlink>
        <a:srgbClr val="8D3C1E"/>
      </a:folHlink>
    </a:clrScheme>
    <a:fontScheme name="Moscow Excha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E_presentation_RU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долговой рынок новый формат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Шаблон презентации_рус">
  <a:themeElements>
    <a:clrScheme name="Moscow Exchange">
      <a:dk1>
        <a:srgbClr val="000000"/>
      </a:dk1>
      <a:lt1>
        <a:sysClr val="window" lastClr="FFFFFF"/>
      </a:lt1>
      <a:dk2>
        <a:srgbClr val="58645E"/>
      </a:dk2>
      <a:lt2>
        <a:srgbClr val="E6E6E6"/>
      </a:lt2>
      <a:accent1>
        <a:srgbClr val="C60C30"/>
      </a:accent1>
      <a:accent2>
        <a:srgbClr val="ED1D24"/>
      </a:accent2>
      <a:accent3>
        <a:srgbClr val="6EB478"/>
      </a:accent3>
      <a:accent4>
        <a:srgbClr val="2D87C3"/>
      </a:accent4>
      <a:accent5>
        <a:srgbClr val="78CDE6"/>
      </a:accent5>
      <a:accent6>
        <a:srgbClr val="FFA519"/>
      </a:accent6>
      <a:hlink>
        <a:srgbClr val="00007F"/>
      </a:hlink>
      <a:folHlink>
        <a:srgbClr val="63242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85A770C45EEF94090528FFE4F5D8B0E" ma:contentTypeVersion="0" ma:contentTypeDescription="Создание документа." ma:contentTypeScope="" ma:versionID="e1ae1bbf82a6c9a18a305ae72facf0ab">
  <xsd:schema xmlns:xsd="http://www.w3.org/2001/XMLSchema" xmlns:xs="http://www.w3.org/2001/XMLSchema" xmlns:p="http://schemas.microsoft.com/office/2006/metadata/properties" xmlns:ns2="b58f3f51-392f-4044-993d-29355c01e5cb" targetNamespace="http://schemas.microsoft.com/office/2006/metadata/properties" ma:root="true" ma:fieldsID="634474c958623156ce1d24cfd3bd2347" ns2:_="">
    <xsd:import namespace="b58f3f51-392f-4044-993d-29355c01e5c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f3f51-392f-4044-993d-29355c01e5c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f3f51-392f-4044-993d-29355c01e5cb">Q64P4KZJQRCM-340-421</_dlc_DocId>
    <_dlc_DocIdUrl xmlns="b58f3f51-392f-4044-993d-29355c01e5cb">
      <Url>http://project.micex.com/PWA/PMO/_layouts/DocIdRedir.aspx?ID=Q64P4KZJQRCM-340-421</Url>
      <Description>Q64P4KZJQRCM-340-421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7581945-0A6C-4F7B-8716-528C7565E9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E2724-A707-4073-AE28-732BBB2A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f3f51-392f-4044-993d-29355c01e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00B0D1-EC27-4516-A0C9-DC5EB358B92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58f3f51-392f-4044-993d-29355c01e5cb"/>
    <ds:schemaRef ds:uri="http://purl.org/dc/dcmitype/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CC8B1DC-272A-48E0-B698-7641AB4ECE1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50323</TotalTime>
  <Words>200</Words>
  <Application>Microsoft Office PowerPoint</Application>
  <PresentationFormat>Экран (4:3)</PresentationFormat>
  <Paragraphs>68</Paragraphs>
  <Slides>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21" baseType="lpstr">
      <vt:lpstr>Arial</vt:lpstr>
      <vt:lpstr>Calibri</vt:lpstr>
      <vt:lpstr>Courier New</vt:lpstr>
      <vt:lpstr>Tahoma</vt:lpstr>
      <vt:lpstr>Verdana</vt:lpstr>
      <vt:lpstr>Wingdings</vt:lpstr>
      <vt:lpstr>2_ME-EN</vt:lpstr>
      <vt:lpstr>ME-RU</vt:lpstr>
      <vt:lpstr>долговой рынок новый формат</vt:lpstr>
      <vt:lpstr>1_ME-RU</vt:lpstr>
      <vt:lpstr>2_ME-RU</vt:lpstr>
      <vt:lpstr>3_ME-RU</vt:lpstr>
      <vt:lpstr>3_ME_presentation_RU</vt:lpstr>
      <vt:lpstr>1_долговой рынок новый формат</vt:lpstr>
      <vt:lpstr>Шаблон презентации_рус</vt:lpstr>
      <vt:lpstr>think-cell Slide</vt:lpstr>
      <vt:lpstr>Презентация PowerPoint</vt:lpstr>
      <vt:lpstr>Название компании/проекта</vt:lpstr>
      <vt:lpstr>Ключевые характеристики проекта</vt:lpstr>
      <vt:lpstr>Описание продукта</vt:lpstr>
      <vt:lpstr>Бизнес-модель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Апрель 2013, Москва</dc:title>
  <dc:creator>Tarasenok</dc:creator>
  <cp:lastModifiedBy>Строшков Иван Валерьевич</cp:lastModifiedBy>
  <cp:revision>1814</cp:revision>
  <cp:lastPrinted>2015-11-12T14:42:12Z</cp:lastPrinted>
  <dcterms:created xsi:type="dcterms:W3CDTF">2013-03-11T14:52:30Z</dcterms:created>
  <dcterms:modified xsi:type="dcterms:W3CDTF">2016-08-29T16:32:08Z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0x010100385A770C45EEF94090528FFE4F5D8B0E</vt:lpwstr>
  </property>
  <property fmtid="{D5CDD505-2E9C-101B-9397-08002B2CF9AE}" pid="3" name="_dlc_DocIdItemGuid">
    <vt:lpwstr>2b5b6f9d-a253-4fa4-9a5a-8607fa21c647</vt:lpwstr>
  </property>
</Properties>
</file>