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81" r:id="rId4"/>
    <p:sldId id="282" r:id="rId5"/>
    <p:sldId id="298" r:id="rId6"/>
    <p:sldId id="296" r:id="rId7"/>
    <p:sldId id="299" r:id="rId8"/>
    <p:sldId id="295" r:id="rId9"/>
  </p:sldIdLst>
  <p:sldSz cx="9144000" cy="6858000" type="screen4x3"/>
  <p:notesSz cx="6799263" cy="98758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B92D14"/>
    <a:srgbClr val="35759D"/>
    <a:srgbClr val="35B19D"/>
    <a:srgbClr val="20A6C6"/>
    <a:srgbClr val="DEDEDE"/>
    <a:srgbClr val="0033CC"/>
    <a:srgbClr val="008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64" autoAdjust="0"/>
    <p:restoredTop sz="95596" autoAdjust="0"/>
  </p:normalViewPr>
  <p:slideViewPr>
    <p:cSldViewPr>
      <p:cViewPr>
        <p:scale>
          <a:sx n="66" d="100"/>
          <a:sy n="66" d="100"/>
        </p:scale>
        <p:origin x="-54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"/>
            <a:ext cx="2946347" cy="493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343" y="4"/>
            <a:ext cx="2946347" cy="493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41363"/>
            <a:ext cx="4938713" cy="3703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927" y="4691026"/>
            <a:ext cx="5439410" cy="4444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337"/>
            <a:ext cx="2946347" cy="493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343" y="9380337"/>
            <a:ext cx="2946347" cy="493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37FD06A-6A1A-492A-A630-7063351020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85797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FEAA76-B7C4-4DC5-870C-37D57ABCBC31}" type="slidenum">
              <a:rPr lang="en-US"/>
              <a:pPr/>
              <a:t>1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112DB1-34BB-4E33-92D9-4D5D0A346D4F}" type="slidenum">
              <a:rPr lang="en-US"/>
              <a:pPr/>
              <a:t>2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0"/>
            <a:ext cx="7772400" cy="704850"/>
          </a:xfrm>
          <a:extLst>
            <a:ext uri="{AF507438-7753-43E0-B8FC-AC1667EBCBE1}">
              <a14:hiddenEffects xmlns=""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7772400" cy="533400"/>
          </a:xfrm>
          <a:extLst>
            <a:ext uri="{AF507438-7753-43E0-B8FC-AC1667EBCBE1}">
              <a14:hiddenEffects xmlns=""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  <a:endParaRPr lang="en-US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34343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34000" cy="52117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17357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44462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1294478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31262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15517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8487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249393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2992149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2251807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17638"/>
            <a:ext cx="7315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38400"/>
            <a:ext cx="73152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innov@arip.r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 txBox="1">
            <a:spLocks noChangeArrowheads="1"/>
          </p:cNvSpPr>
          <p:nvPr/>
        </p:nvSpPr>
        <p:spPr bwMode="auto">
          <a:xfrm>
            <a:off x="3563888" y="2060848"/>
            <a:ext cx="4968552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sz="4400" dirty="0" smtClean="0">
                <a:solidFill>
                  <a:schemeClr val="accent4">
                    <a:lumMod val="50000"/>
                  </a:schemeClr>
                </a:solidFill>
              </a:rPr>
              <a:t>Московский фонд развития венчурного инвестирования</a:t>
            </a:r>
            <a:endParaRPr lang="ru-RU" sz="4400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958" y="2391172"/>
            <a:ext cx="2592288" cy="2219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 descr="C:\Documents and Settings\kovrizhnikh\Рабочий стол\лого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647" y="332656"/>
            <a:ext cx="2607614" cy="10081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бъект 2"/>
          <p:cNvSpPr txBox="1">
            <a:spLocks/>
          </p:cNvSpPr>
          <p:nvPr/>
        </p:nvSpPr>
        <p:spPr bwMode="auto">
          <a:xfrm>
            <a:off x="611560" y="1916832"/>
            <a:ext cx="8208912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47500" lnSpcReduction="2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ru-RU" sz="7200" dirty="0" smtClean="0">
                <a:solidFill>
                  <a:schemeClr val="tx1">
                    <a:lumMod val="50000"/>
                  </a:schemeClr>
                </a:solidFill>
              </a:rPr>
              <a:t>Осуществление инвестиций в инновационные проекты совместно с частными инвесторами на условиях </a:t>
            </a:r>
            <a:r>
              <a:rPr lang="ru-RU" sz="7200" dirty="0" err="1" smtClean="0">
                <a:solidFill>
                  <a:schemeClr val="tx1">
                    <a:lumMod val="50000"/>
                  </a:schemeClr>
                </a:solidFill>
              </a:rPr>
              <a:t>соинвестирования</a:t>
            </a:r>
            <a:r>
              <a:rPr lang="ru-RU" sz="7200" dirty="0" smtClean="0">
                <a:solidFill>
                  <a:schemeClr val="tx1">
                    <a:lumMod val="50000"/>
                  </a:schemeClr>
                </a:solidFill>
              </a:rPr>
              <a:t>;</a:t>
            </a:r>
            <a:endParaRPr lang="ru-RU" sz="7200" dirty="0" smtClean="0">
              <a:solidFill>
                <a:schemeClr val="tx1">
                  <a:lumMod val="50000"/>
                </a:schemeClr>
              </a:solidFill>
            </a:endParaRP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ru-RU" sz="7200" dirty="0" smtClean="0">
                <a:solidFill>
                  <a:schemeClr val="tx1">
                    <a:lumMod val="50000"/>
                  </a:schemeClr>
                </a:solidFill>
              </a:rPr>
              <a:t>Осуществление финансирования компаний, готовящихся к размещению в Секторе РИИ при ОАО «Московская Биржа</a:t>
            </a:r>
            <a:r>
              <a:rPr lang="en-US" sz="72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7200" dirty="0" smtClean="0">
                <a:solidFill>
                  <a:schemeClr val="tx1">
                    <a:lumMod val="50000"/>
                  </a:schemeClr>
                </a:solidFill>
              </a:rPr>
              <a:t>ММВБ - РТС».</a:t>
            </a:r>
            <a:endParaRPr lang="ru-RU" sz="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96752"/>
            <a:ext cx="8352928" cy="1008112"/>
          </a:xfrm>
        </p:spPr>
        <p:txBody>
          <a:bodyPr/>
          <a:lstStyle/>
          <a:p>
            <a:r>
              <a:rPr lang="ru-RU" sz="3200" dirty="0" smtClean="0">
                <a:solidFill>
                  <a:schemeClr val="tx1">
                    <a:lumMod val="50000"/>
                  </a:schemeClr>
                </a:solidFill>
              </a:rPr>
              <a:t>Предоставление посевных инвестиций</a:t>
            </a:r>
            <a:endParaRPr lang="ru-RU" sz="3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060848"/>
            <a:ext cx="8136904" cy="4191000"/>
          </a:xfrm>
        </p:spPr>
        <p:txBody>
          <a:bodyPr/>
          <a:lstStyle/>
          <a:p>
            <a:pPr>
              <a:buFontTx/>
              <a:buChar char="-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Фонд совместно с частными инвесторами предоставляет инвестиционные средства в инновационные предприятия.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Лимит </a:t>
            </a:r>
            <a:r>
              <a:rPr lang="ru-RU" sz="2400" dirty="0">
                <a:solidFill>
                  <a:schemeClr val="tx1">
                    <a:lumMod val="50000"/>
                  </a:schemeClr>
                </a:solidFill>
              </a:rPr>
              <a:t>на вложение средств в одну компанию – 8 млн. 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рублей</a:t>
            </a:r>
            <a:r>
              <a:rPr lang="ru-RU" sz="2400" dirty="0">
                <a:solidFill>
                  <a:schemeClr val="tx1">
                    <a:lumMod val="50000"/>
                  </a:schemeClr>
                </a:solidFill>
              </a:rPr>
              <a:t>.</a:t>
            </a:r>
            <a:endParaRPr lang="ru-RU" sz="2400" dirty="0" smtClean="0">
              <a:solidFill>
                <a:schemeClr val="tx1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Форма </a:t>
            </a:r>
            <a:r>
              <a:rPr lang="ru-RU" sz="2400" dirty="0">
                <a:solidFill>
                  <a:schemeClr val="tx1">
                    <a:lumMod val="50000"/>
                  </a:schemeClr>
                </a:solidFill>
              </a:rPr>
              <a:t>предоставления средств – инвестиционный займ с отсрочкой 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погашения.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2/3 </a:t>
            </a:r>
            <a:r>
              <a:rPr lang="ru-RU" sz="2400" dirty="0">
                <a:solidFill>
                  <a:schemeClr val="tx1">
                    <a:lumMod val="50000"/>
                  </a:schemeClr>
                </a:solidFill>
              </a:rPr>
              <a:t>средств Фонда и 1/3 средств частного 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инвестора.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Займ </a:t>
            </a:r>
            <a:r>
              <a:rPr lang="ru-RU" sz="2400" dirty="0">
                <a:solidFill>
                  <a:schemeClr val="tx1">
                    <a:lumMod val="50000"/>
                  </a:schemeClr>
                </a:solidFill>
              </a:rPr>
              <a:t>предоставляется под  процент равный 1,5 ставки рефинансирования ЦБ 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РФ.</a:t>
            </a:r>
            <a:endParaRPr lang="ru-RU" sz="2400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ru-RU" sz="1800" dirty="0" smtClean="0">
              <a:solidFill>
                <a:schemeClr val="tx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11" descr="C:\Documents and Settings\kovrizhnikh\Рабочий стол\лого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647" y="332656"/>
            <a:ext cx="2607614" cy="10081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423918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6516216" y="4886022"/>
            <a:ext cx="2354828" cy="1298258"/>
          </a:xfrm>
          <a:prstGeom prst="roundRect">
            <a:avLst/>
          </a:prstGeom>
          <a:gradFill flip="none" rotWithShape="1">
            <a:gsLst>
              <a:gs pos="0">
                <a:srgbClr val="FF0000"/>
              </a:gs>
              <a:gs pos="100000">
                <a:schemeClr val="accent4">
                  <a:tint val="37000"/>
                  <a:satMod val="30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000" dirty="0" smtClean="0">
                <a:solidFill>
                  <a:prstClr val="black"/>
                </a:solidFill>
                <a:ea typeface="Calibri"/>
                <a:cs typeface="Times New Roman"/>
              </a:rPr>
              <a:t>Startup</a:t>
            </a:r>
            <a:endParaRPr lang="ru-RU" sz="20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300192" y="4509120"/>
            <a:ext cx="2354828" cy="1298258"/>
          </a:xfrm>
          <a:prstGeom prst="roundRect">
            <a:avLst/>
          </a:prstGeom>
          <a:gradFill flip="none" rotWithShape="1">
            <a:gsLst>
              <a:gs pos="0">
                <a:srgbClr val="FF0000"/>
              </a:gs>
              <a:gs pos="100000">
                <a:schemeClr val="accent4">
                  <a:tint val="37000"/>
                  <a:satMod val="30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000" dirty="0" smtClean="0">
                <a:solidFill>
                  <a:prstClr val="black"/>
                </a:solidFill>
                <a:ea typeface="Calibri"/>
                <a:cs typeface="Times New Roman"/>
              </a:rPr>
              <a:t>Startup</a:t>
            </a:r>
            <a:endParaRPr lang="ru-RU" sz="20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3528" y="4898419"/>
            <a:ext cx="2376264" cy="1298258"/>
          </a:xfrm>
          <a:prstGeom prst="roundRect">
            <a:avLst/>
          </a:prstGeom>
          <a:gradFill flip="none" rotWithShape="1">
            <a:gsLst>
              <a:gs pos="0">
                <a:srgbClr val="FFC000"/>
              </a:gs>
              <a:gs pos="100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89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90590" y="4509120"/>
            <a:ext cx="2513258" cy="1298258"/>
          </a:xfrm>
          <a:prstGeom prst="roundRect">
            <a:avLst/>
          </a:prstGeom>
          <a:gradFill flip="none" rotWithShape="1">
            <a:gsLst>
              <a:gs pos="0">
                <a:srgbClr val="FFC000"/>
              </a:gs>
              <a:gs pos="100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89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819011" y="1390824"/>
            <a:ext cx="1433195" cy="134004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solidFill>
                  <a:prstClr val="black"/>
                </a:solidFill>
                <a:ea typeface="Calibri"/>
                <a:cs typeface="Times New Roman"/>
              </a:rPr>
              <a:t>Фонд</a:t>
            </a:r>
            <a:endParaRPr lang="ru-RU" sz="24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V="1">
            <a:off x="2298799" y="2369478"/>
            <a:ext cx="1406102" cy="13681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368255" y="2467208"/>
            <a:ext cx="1418714" cy="12704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805003" y="4347070"/>
            <a:ext cx="1497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3830720" y="4683759"/>
            <a:ext cx="147137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75482" y="2467208"/>
            <a:ext cx="3416397" cy="6978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4F81BD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17961" dir="2700000" algn="ctr" rotWithShape="0">
                    <a:srgbClr val="4F81BD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 rot="0" vert="horz" wrap="square" lIns="91440" tIns="91440" rIns="91440" bIns="91440" anchor="t" anchorCtr="0" upright="1">
            <a:noAutofit/>
          </a:bodyPr>
          <a:lstStyle/>
          <a:p>
            <a:pPr marL="594360" marR="594360">
              <a:lnSpc>
                <a:spcPct val="115000"/>
              </a:lnSpc>
              <a:spcBef>
                <a:spcPts val="1000"/>
              </a:spcBef>
            </a:pPr>
            <a:r>
              <a:rPr lang="ru-RU" sz="1800" b="1" i="1" dirty="0" smtClean="0">
                <a:solidFill>
                  <a:srgbClr val="4F81BD"/>
                </a:solidFill>
                <a:latin typeface="Calibri"/>
                <a:ea typeface="Times New Roman"/>
                <a:cs typeface="Times New Roman"/>
              </a:rPr>
              <a:t>Заявка на соинвестирование</a:t>
            </a:r>
            <a:endParaRPr lang="ru-RU" sz="1800" b="1" i="1" dirty="0">
              <a:solidFill>
                <a:srgbClr val="4F81BD"/>
              </a:solidFill>
              <a:latin typeface="Calibri"/>
              <a:ea typeface="Times New Roman"/>
              <a:cs typeface="Times New Roman"/>
            </a:endParaRP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5302091" y="2475842"/>
            <a:ext cx="4133035" cy="6978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4F81BD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17961" dir="2700000" algn="ctr" rotWithShape="0">
                    <a:srgbClr val="4F81BD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 rot="0" vert="horz" wrap="square" lIns="91440" tIns="91440" rIns="91440" bIns="91440" anchor="t" anchorCtr="0" upright="1">
            <a:noAutofit/>
          </a:bodyPr>
          <a:lstStyle/>
          <a:p>
            <a:pPr marL="594360" marR="594360">
              <a:lnSpc>
                <a:spcPct val="115000"/>
              </a:lnSpc>
              <a:spcBef>
                <a:spcPts val="1000"/>
              </a:spcBef>
            </a:pPr>
            <a:r>
              <a:rPr lang="ru-RU" sz="1800" b="1" i="1" dirty="0" smtClean="0">
                <a:solidFill>
                  <a:srgbClr val="4F81BD"/>
                </a:solidFill>
                <a:latin typeface="Calibri"/>
                <a:ea typeface="Times New Roman"/>
                <a:cs typeface="Times New Roman"/>
              </a:rPr>
              <a:t>Целевой инвестиционный займ</a:t>
            </a:r>
            <a:endParaRPr lang="ru-RU" sz="1800" b="1" i="1" dirty="0">
              <a:solidFill>
                <a:srgbClr val="4F81BD"/>
              </a:solidFill>
              <a:latin typeface="Calibri"/>
              <a:ea typeface="Times New Roman"/>
              <a:cs typeface="Times New Roman"/>
            </a:endParaRPr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3269046" y="3749278"/>
            <a:ext cx="2743114" cy="4394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4F81BD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17961" dir="2700000" algn="ctr" rotWithShape="0">
                    <a:srgbClr val="4F81BD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 rot="0" vert="horz" wrap="square" lIns="91440" tIns="91440" rIns="91440" bIns="91440" anchor="t" anchorCtr="0" upright="1">
            <a:noAutofit/>
          </a:bodyPr>
          <a:lstStyle/>
          <a:p>
            <a:pPr marL="594360" marR="594360">
              <a:lnSpc>
                <a:spcPct val="115000"/>
              </a:lnSpc>
              <a:spcBef>
                <a:spcPts val="1000"/>
              </a:spcBef>
            </a:pPr>
            <a:r>
              <a:rPr lang="ru-RU" sz="1800" b="1" i="1" dirty="0" smtClean="0">
                <a:solidFill>
                  <a:srgbClr val="4F81BD"/>
                </a:solidFill>
                <a:latin typeface="Calibri"/>
                <a:ea typeface="Times New Roman"/>
                <a:cs typeface="Times New Roman"/>
              </a:rPr>
              <a:t>Инвестиции</a:t>
            </a:r>
            <a:endParaRPr lang="ru-RU" sz="1800" b="1" i="1" dirty="0">
              <a:solidFill>
                <a:srgbClr val="4F81BD"/>
              </a:solidFill>
              <a:latin typeface="Calibri"/>
              <a:ea typeface="Times New Roman"/>
              <a:cs typeface="Times New Roman"/>
            </a:endParaRP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3001850" y="4724082"/>
            <a:ext cx="3175407" cy="6978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4F81BD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17961" dir="2700000" algn="ctr" rotWithShape="0">
                    <a:srgbClr val="4F81BD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 rot="0" vert="horz" wrap="square" lIns="91440" tIns="91440" rIns="91440" bIns="91440" anchor="t" anchorCtr="0" upright="1">
            <a:noAutofit/>
          </a:bodyPr>
          <a:lstStyle/>
          <a:p>
            <a:pPr marL="594360" marR="594360">
              <a:lnSpc>
                <a:spcPct val="115000"/>
              </a:lnSpc>
              <a:spcBef>
                <a:spcPts val="1000"/>
              </a:spcBef>
            </a:pPr>
            <a:r>
              <a:rPr lang="ru-RU" sz="1800" b="1" i="1" dirty="0" smtClean="0">
                <a:solidFill>
                  <a:srgbClr val="4F81BD"/>
                </a:solidFill>
                <a:latin typeface="Calibri"/>
                <a:ea typeface="Times New Roman"/>
                <a:cs typeface="Times New Roman"/>
              </a:rPr>
              <a:t>Заявка на инвестирование</a:t>
            </a:r>
            <a:endParaRPr lang="ru-RU" sz="1800" b="1" i="1" dirty="0">
              <a:solidFill>
                <a:srgbClr val="4F81BD"/>
              </a:solidFill>
              <a:latin typeface="Calibri"/>
              <a:ea typeface="Times New Roman"/>
              <a:cs typeface="Times New Roman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029890" y="4123689"/>
            <a:ext cx="2461989" cy="1298258"/>
          </a:xfrm>
          <a:prstGeom prst="roundRect">
            <a:avLst/>
          </a:prstGeom>
          <a:gradFill flip="none" rotWithShape="1">
            <a:gsLst>
              <a:gs pos="0">
                <a:srgbClr val="FFC000"/>
              </a:gs>
              <a:gs pos="100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89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solidFill>
                  <a:prstClr val="black"/>
                </a:solidFill>
                <a:ea typeface="Calibri"/>
                <a:cs typeface="Times New Roman"/>
              </a:rPr>
              <a:t>Аккредитованные инвесторы</a:t>
            </a:r>
            <a:endParaRPr lang="ru-RU" sz="20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739454" y="4123689"/>
            <a:ext cx="2354828" cy="1298258"/>
          </a:xfrm>
          <a:prstGeom prst="roundRect">
            <a:avLst/>
          </a:prstGeom>
          <a:gradFill flip="none" rotWithShape="1">
            <a:gsLst>
              <a:gs pos="0">
                <a:srgbClr val="FF0000"/>
              </a:gs>
              <a:gs pos="99000">
                <a:schemeClr val="bg1"/>
              </a:gs>
              <a:gs pos="100000">
                <a:schemeClr val="accent4">
                  <a:tint val="15000"/>
                  <a:satMod val="350000"/>
                </a:schemeClr>
              </a:gs>
            </a:gsLst>
            <a:lin ang="13500000" scaled="1"/>
            <a:tileRect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solidFill>
                  <a:prstClr val="black"/>
                </a:solidFill>
                <a:ea typeface="Calibri"/>
                <a:cs typeface="Times New Roman"/>
              </a:rPr>
              <a:t>Стартап</a:t>
            </a:r>
            <a:endParaRPr lang="ru-RU" sz="20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pic>
        <p:nvPicPr>
          <p:cNvPr id="21" name="Picture 11" descr="C:\Documents and Settings\kovrizhnikh\Рабочий стол\лого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647" y="332656"/>
            <a:ext cx="2607614" cy="10081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109955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556792"/>
            <a:ext cx="7315200" cy="715962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Первые итоги работы  предоставления посевных инвестиций</a:t>
            </a:r>
            <a:endParaRPr lang="ru-RU" sz="24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2600" dirty="0">
                <a:solidFill>
                  <a:schemeClr val="tx1">
                    <a:lumMod val="75000"/>
                  </a:schemeClr>
                </a:solidFill>
              </a:rPr>
              <a:t>отобрано в результате конкурса 12 инвесторов;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2600" dirty="0">
                <a:solidFill>
                  <a:schemeClr val="tx1">
                    <a:lumMod val="75000"/>
                  </a:schemeClr>
                </a:solidFill>
              </a:rPr>
              <a:t>представлено в Фонд </a:t>
            </a:r>
            <a:r>
              <a:rPr lang="ru-RU" sz="2600" dirty="0" smtClean="0">
                <a:solidFill>
                  <a:schemeClr val="tx1">
                    <a:lumMod val="75000"/>
                  </a:schemeClr>
                </a:solidFill>
              </a:rPr>
              <a:t>16 </a:t>
            </a:r>
            <a:r>
              <a:rPr lang="ru-RU" sz="2600" dirty="0">
                <a:solidFill>
                  <a:schemeClr val="tx1">
                    <a:lumMod val="75000"/>
                  </a:schemeClr>
                </a:solidFill>
              </a:rPr>
              <a:t>заявок на получение инвестиционного займа;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2600" dirty="0">
                <a:solidFill>
                  <a:schemeClr val="tx1">
                    <a:lumMod val="75000"/>
                  </a:schemeClr>
                </a:solidFill>
              </a:rPr>
              <a:t>проведено </a:t>
            </a:r>
            <a:r>
              <a:rPr lang="ru-RU" sz="2600" dirty="0" smtClean="0">
                <a:solidFill>
                  <a:schemeClr val="tx1">
                    <a:lumMod val="75000"/>
                  </a:schemeClr>
                </a:solidFill>
              </a:rPr>
              <a:t>4 </a:t>
            </a:r>
            <a:r>
              <a:rPr lang="ru-RU" sz="2600" dirty="0">
                <a:solidFill>
                  <a:schemeClr val="tx1">
                    <a:lumMod val="75000"/>
                  </a:schemeClr>
                </a:solidFill>
              </a:rPr>
              <a:t>заседания Экспертного совета Фонда;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2600" dirty="0">
                <a:solidFill>
                  <a:schemeClr val="tx1">
                    <a:lumMod val="75000"/>
                  </a:schemeClr>
                </a:solidFill>
              </a:rPr>
              <a:t>рассмотрено </a:t>
            </a:r>
            <a:r>
              <a:rPr lang="ru-RU" sz="2600" dirty="0" smtClean="0">
                <a:solidFill>
                  <a:schemeClr val="tx1">
                    <a:lumMod val="75000"/>
                  </a:schemeClr>
                </a:solidFill>
              </a:rPr>
              <a:t>12 </a:t>
            </a:r>
            <a:r>
              <a:rPr lang="ru-RU" sz="2600" dirty="0">
                <a:solidFill>
                  <a:schemeClr val="tx1">
                    <a:lumMod val="75000"/>
                  </a:schemeClr>
                </a:solidFill>
              </a:rPr>
              <a:t>заявок от Инвесторов;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2600" dirty="0">
                <a:solidFill>
                  <a:schemeClr val="tx1">
                    <a:lumMod val="75000"/>
                  </a:schemeClr>
                </a:solidFill>
              </a:rPr>
              <a:t>одобрены </a:t>
            </a:r>
            <a:r>
              <a:rPr lang="ru-RU" sz="2600" dirty="0" smtClean="0">
                <a:solidFill>
                  <a:schemeClr val="tx1">
                    <a:lumMod val="75000"/>
                  </a:schemeClr>
                </a:solidFill>
              </a:rPr>
              <a:t>6 проектов </a:t>
            </a:r>
            <a:r>
              <a:rPr lang="ru-RU" sz="2600" dirty="0">
                <a:solidFill>
                  <a:schemeClr val="tx1">
                    <a:lumMod val="75000"/>
                  </a:schemeClr>
                </a:solidFill>
              </a:rPr>
              <a:t>на общую сумму </a:t>
            </a:r>
            <a:r>
              <a:rPr lang="ru-RU" sz="2600" dirty="0" smtClean="0">
                <a:solidFill>
                  <a:schemeClr val="tx1">
                    <a:lumMod val="75000"/>
                  </a:schemeClr>
                </a:solidFill>
              </a:rPr>
              <a:t>42 </a:t>
            </a:r>
            <a:r>
              <a:rPr lang="ru-RU" sz="2600" dirty="0">
                <a:solidFill>
                  <a:schemeClr val="tx1">
                    <a:lumMod val="75000"/>
                  </a:schemeClr>
                </a:solidFill>
              </a:rPr>
              <a:t>млн. рублей;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2600" dirty="0">
                <a:solidFill>
                  <a:schemeClr val="tx1">
                    <a:lumMod val="75000"/>
                  </a:schemeClr>
                </a:solidFill>
              </a:rPr>
              <a:t>выделены денежные средства 1 проекту.</a:t>
            </a:r>
          </a:p>
          <a:p>
            <a:endParaRPr lang="ru-RU" dirty="0"/>
          </a:p>
        </p:txBody>
      </p:sp>
      <p:pic>
        <p:nvPicPr>
          <p:cNvPr id="4" name="Picture 11" descr="C:\Documents and Settings\kovrizhnikh\Рабочий стол\лого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647" y="332656"/>
            <a:ext cx="2607614" cy="10081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170974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8027" y="1628800"/>
            <a:ext cx="7675240" cy="1008112"/>
          </a:xfrm>
        </p:spPr>
        <p:txBody>
          <a:bodyPr/>
          <a:lstStyle/>
          <a:p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2400" dirty="0">
                <a:solidFill>
                  <a:schemeClr val="tx1">
                    <a:lumMod val="50000"/>
                  </a:schemeClr>
                </a:solidFill>
              </a:rPr>
              <a:t/>
            </a:r>
            <a:br>
              <a:rPr lang="ru-RU" sz="24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Предоставление финансирования компаниям, </a:t>
            </a:r>
            <a:r>
              <a:rPr lang="ru-RU" sz="2400" b="1" dirty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готовящихся к размещению </a:t>
            </a: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Секторе РИИ </a:t>
            </a:r>
            <a:r>
              <a:rPr lang="ru-RU" sz="2400" b="1" dirty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ОАО «Московская </a:t>
            </a: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Биржа ММВБ-РТС»</a:t>
            </a:r>
            <a:r>
              <a:rPr lang="ru-RU" sz="2400" b="1" dirty="0">
                <a:solidFill>
                  <a:schemeClr val="tx1">
                    <a:lumMod val="50000"/>
                  </a:schemeClr>
                </a:solidFill>
              </a:rPr>
              <a:t/>
            </a:r>
            <a:br>
              <a:rPr lang="ru-RU" sz="2400" b="1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1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tx1">
                    <a:lumMod val="50000"/>
                  </a:schemeClr>
                </a:solidFill>
              </a:rPr>
            </a:b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708920"/>
            <a:ext cx="8208912" cy="3456384"/>
          </a:xfrm>
        </p:spPr>
        <p:txBody>
          <a:bodyPr/>
          <a:lstStyle/>
          <a:p>
            <a:pPr>
              <a:buFontTx/>
              <a:buChar char="-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</a:rPr>
              <a:t>Фонд </a:t>
            </a:r>
            <a:r>
              <a:rPr lang="ru-RU" sz="2200" dirty="0">
                <a:solidFill>
                  <a:schemeClr val="tx1">
                    <a:lumMod val="50000"/>
                  </a:schemeClr>
                </a:solidFill>
              </a:rPr>
              <a:t>совместно с </a:t>
            </a: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</a:rPr>
              <a:t>листинговыми агентами предоставляет </a:t>
            </a:r>
            <a:r>
              <a:rPr lang="ru-RU" sz="2200" dirty="0">
                <a:solidFill>
                  <a:schemeClr val="tx1">
                    <a:lumMod val="50000"/>
                  </a:schemeClr>
                </a:solidFill>
              </a:rPr>
              <a:t>инвестиционные средства </a:t>
            </a: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</a:rPr>
              <a:t>инновационным предприятиям.</a:t>
            </a:r>
          </a:p>
          <a:p>
            <a:pPr>
              <a:buFontTx/>
              <a:buChar char="-"/>
            </a:pP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Лимит 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на вложение средств в одну компанию – 10 млн. 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рублей.</a:t>
            </a:r>
          </a:p>
          <a:p>
            <a:pPr>
              <a:buFontTx/>
              <a:buChar char="-"/>
            </a:pP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Форма 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предоставления средств – инвестиционный займ с отсрочкой погашения до выхода на </a:t>
            </a:r>
            <a:r>
              <a:rPr lang="en-US" sz="2200" dirty="0" smtClean="0">
                <a:solidFill>
                  <a:schemeClr val="accent4">
                    <a:lumMod val="50000"/>
                  </a:schemeClr>
                </a:solidFill>
              </a:rPr>
              <a:t>IPO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.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2/3 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средств Фонда и 1/3 средств листингового агента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ru-RU" sz="2200" dirty="0">
                <a:solidFill>
                  <a:schemeClr val="tx1">
                    <a:lumMod val="50000"/>
                  </a:schemeClr>
                </a:solidFill>
              </a:rPr>
              <a:t>Займ предоставляется </a:t>
            </a: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</a:rPr>
              <a:t>под </a:t>
            </a:r>
            <a:r>
              <a:rPr lang="ru-RU" sz="2200" dirty="0">
                <a:solidFill>
                  <a:schemeClr val="tx1">
                    <a:lumMod val="50000"/>
                  </a:schemeClr>
                </a:solidFill>
              </a:rPr>
              <a:t>процент равный </a:t>
            </a: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</a:rPr>
              <a:t>1 </a:t>
            </a:r>
            <a:r>
              <a:rPr lang="ru-RU" sz="2200" dirty="0">
                <a:solidFill>
                  <a:schemeClr val="tx1">
                    <a:lumMod val="50000"/>
                  </a:schemeClr>
                </a:solidFill>
              </a:rPr>
              <a:t>ставки рефинансирования ЦБ РФ.</a:t>
            </a:r>
          </a:p>
          <a:p>
            <a:pPr marL="0" indent="0">
              <a:buNone/>
            </a:pPr>
            <a:endParaRPr lang="ru-RU" sz="22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11" descr="C:\Documents and Settings\kovrizhnikh\Рабочий стол\лого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647" y="332656"/>
            <a:ext cx="2607614" cy="10081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531140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268760"/>
            <a:ext cx="7315200" cy="715962"/>
          </a:xfrm>
        </p:spPr>
        <p:txBody>
          <a:bodyPr/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Наши планы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2060848"/>
            <a:ext cx="7315200" cy="4191000"/>
          </a:xfrm>
        </p:spPr>
        <p:txBody>
          <a:bodyPr/>
          <a:lstStyle/>
          <a:p>
            <a:r>
              <a:rPr lang="ru-RU" sz="2800" dirty="0" smtClean="0">
                <a:solidFill>
                  <a:schemeClr val="tx1">
                    <a:lumMod val="75000"/>
                  </a:schemeClr>
                </a:solidFill>
              </a:rPr>
              <a:t>Провести до конца года не менее </a:t>
            </a:r>
            <a:r>
              <a:rPr lang="ru-RU" sz="2800" dirty="0" smtClean="0">
                <a:solidFill>
                  <a:schemeClr val="tx1">
                    <a:lumMod val="75000"/>
                  </a:schemeClr>
                </a:solidFill>
              </a:rPr>
              <a:t>2 </a:t>
            </a:r>
            <a:r>
              <a:rPr lang="ru-RU" sz="2800" dirty="0" smtClean="0">
                <a:solidFill>
                  <a:schemeClr val="tx1">
                    <a:lumMod val="75000"/>
                  </a:schemeClr>
                </a:solidFill>
              </a:rPr>
              <a:t>заседаний Экспертного совета;</a:t>
            </a:r>
          </a:p>
          <a:p>
            <a:r>
              <a:rPr lang="ru-RU" sz="2800" dirty="0" smtClean="0">
                <a:solidFill>
                  <a:schemeClr val="tx1">
                    <a:lumMod val="75000"/>
                  </a:schemeClr>
                </a:solidFill>
              </a:rPr>
              <a:t>Рассмотреть не менее </a:t>
            </a:r>
            <a:r>
              <a:rPr lang="ru-RU" sz="2800" dirty="0" smtClean="0">
                <a:solidFill>
                  <a:schemeClr val="tx1">
                    <a:lumMod val="75000"/>
                  </a:schemeClr>
                </a:solidFill>
              </a:rPr>
              <a:t>6 </a:t>
            </a:r>
            <a:r>
              <a:rPr lang="ru-RU" sz="2800" dirty="0" smtClean="0">
                <a:solidFill>
                  <a:schemeClr val="tx1">
                    <a:lumMod val="75000"/>
                  </a:schemeClr>
                </a:solidFill>
              </a:rPr>
              <a:t>заявок от инвесторов;</a:t>
            </a:r>
          </a:p>
          <a:p>
            <a:r>
              <a:rPr lang="ru-RU" sz="2800" dirty="0" smtClean="0">
                <a:solidFill>
                  <a:schemeClr val="tx1">
                    <a:lumMod val="75000"/>
                  </a:schemeClr>
                </a:solidFill>
              </a:rPr>
              <a:t>Одобрить не менее __ проектов;</a:t>
            </a:r>
          </a:p>
          <a:p>
            <a:r>
              <a:rPr lang="ru-RU" sz="2800" dirty="0" smtClean="0">
                <a:solidFill>
                  <a:schemeClr val="tx1">
                    <a:lumMod val="75000"/>
                  </a:schemeClr>
                </a:solidFill>
              </a:rPr>
              <a:t>Перечислить денежные средства во все отобранные проекты;</a:t>
            </a:r>
          </a:p>
          <a:p>
            <a:r>
              <a:rPr lang="ru-RU" sz="2800" dirty="0" smtClean="0">
                <a:solidFill>
                  <a:schemeClr val="tx1">
                    <a:lumMod val="75000"/>
                  </a:schemeClr>
                </a:solidFill>
              </a:rPr>
              <a:t>Провести еще один конкурс по отбору инвесторов.</a:t>
            </a:r>
          </a:p>
          <a:p>
            <a:endParaRPr lang="ru-RU" dirty="0"/>
          </a:p>
        </p:txBody>
      </p:sp>
      <p:pic>
        <p:nvPicPr>
          <p:cNvPr id="4" name="Picture 11" descr="C:\Documents and Settings\kovrizhnikh\Рабочий стол\лого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647" y="332656"/>
            <a:ext cx="2607614" cy="10081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idx="1"/>
          </p:nvPr>
        </p:nvSpPr>
        <p:spPr>
          <a:xfrm>
            <a:off x="971600" y="1844824"/>
            <a:ext cx="7315200" cy="4191000"/>
          </a:xfrm>
          <a:extLst>
            <a:ext uri="{AF507438-7753-43E0-B8FC-AC1667EBCBE1}">
              <a14:hiddenEffects xmlns=""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>
                <a:solidFill>
                  <a:schemeClr val="tx1">
                    <a:lumMod val="50000"/>
                  </a:schemeClr>
                </a:solidFill>
              </a:rPr>
              <a:t>КОНТАКТЫ:</a:t>
            </a:r>
          </a:p>
          <a:p>
            <a:pPr marL="0" indent="0">
              <a:buNone/>
            </a:pPr>
            <a:endParaRPr lang="ru-RU" sz="4000" dirty="0" smtClean="0">
              <a:solidFill>
                <a:schemeClr val="tx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г. Москва, проспект 60-летия Октября,10А</a:t>
            </a:r>
            <a:b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Телефон: +7 (495) 780 92 76</a:t>
            </a:r>
            <a:b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факс: +7 (495) 780 92 77</a:t>
            </a:r>
            <a:b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</a:rPr>
              <a:t>email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: 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  <a:hlinkClick r:id="rId2"/>
              </a:rPr>
              <a:t>innov@arip.ru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</a:rPr>
              <a:t/>
            </a:r>
            <a:br>
              <a:rPr lang="en-US" sz="2400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</a:rPr>
              <a:t>http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://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</a:rPr>
              <a:t>mosinnov.ru</a:t>
            </a:r>
            <a:endParaRPr lang="ru-RU" sz="2400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5" name="Picture 11" descr="C:\Documents and Settings\kovrizhnikh\Рабочий стол\лого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647" y="332656"/>
            <a:ext cx="2607614" cy="10081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475412867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-template">
  <a:themeElements>
    <a:clrScheme name="">
      <a:dk1>
        <a:srgbClr val="5F5F5F"/>
      </a:dk1>
      <a:lt1>
        <a:srgbClr val="FFFFFF"/>
      </a:lt1>
      <a:dk2>
        <a:srgbClr val="5F5F5F"/>
      </a:dk2>
      <a:lt2>
        <a:srgbClr val="238A00"/>
      </a:lt2>
      <a:accent1>
        <a:srgbClr val="31A70A"/>
      </a:accent1>
      <a:accent2>
        <a:srgbClr val="54C322"/>
      </a:accent2>
      <a:accent3>
        <a:srgbClr val="FFFFFF"/>
      </a:accent3>
      <a:accent4>
        <a:srgbClr val="505050"/>
      </a:accent4>
      <a:accent5>
        <a:srgbClr val="ADD0AA"/>
      </a:accent5>
      <a:accent6>
        <a:srgbClr val="4BB01E"/>
      </a:accent6>
      <a:hlink>
        <a:srgbClr val="82DA46"/>
      </a:hlink>
      <a:folHlink>
        <a:srgbClr val="CDCDC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04040"/>
        </a:accent4>
        <a:accent5>
          <a:srgbClr val="E2C3AD"/>
        </a:accent5>
        <a:accent6>
          <a:srgbClr val="D1B1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04040"/>
        </a:accent4>
        <a:accent5>
          <a:srgbClr val="D3BDB3"/>
        </a:accent5>
        <a:accent6>
          <a:srgbClr val="AE7F56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04040"/>
        </a:accent4>
        <a:accent5>
          <a:srgbClr val="EAD9C3"/>
        </a:accent5>
        <a:accent6>
          <a:srgbClr val="CBA15B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3D3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FFFFFF"/>
        </a:dk1>
        <a:lt1>
          <a:srgbClr val="FFFFFF"/>
        </a:lt1>
        <a:dk2>
          <a:srgbClr val="FFFFFF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DADADA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FFFFFF"/>
        </a:dk1>
        <a:lt1>
          <a:srgbClr val="FFFFFF"/>
        </a:lt1>
        <a:dk2>
          <a:srgbClr val="FFFFFF"/>
        </a:dk2>
        <a:lt2>
          <a:srgbClr val="55A6FE"/>
        </a:lt2>
        <a:accent1>
          <a:srgbClr val="71BBFF"/>
        </a:accent1>
        <a:accent2>
          <a:srgbClr val="74CCFF"/>
        </a:accent2>
        <a:accent3>
          <a:srgbClr val="FFFFFF"/>
        </a:accent3>
        <a:accent4>
          <a:srgbClr val="DADADA"/>
        </a:accent4>
        <a:accent5>
          <a:srgbClr val="BBDAFF"/>
        </a:accent5>
        <a:accent6>
          <a:srgbClr val="68B9E7"/>
        </a:accent6>
        <a:hlink>
          <a:srgbClr val="94D8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FFFFFF"/>
        </a:dk1>
        <a:lt1>
          <a:srgbClr val="FFFFFF"/>
        </a:lt1>
        <a:dk2>
          <a:srgbClr val="FFFFFF"/>
        </a:dk2>
        <a:lt2>
          <a:srgbClr val="4BA1FF"/>
        </a:lt2>
        <a:accent1>
          <a:srgbClr val="5DB2FF"/>
        </a:accent1>
        <a:accent2>
          <a:srgbClr val="65C8FF"/>
        </a:accent2>
        <a:accent3>
          <a:srgbClr val="FFFFFF"/>
        </a:accent3>
        <a:accent4>
          <a:srgbClr val="DADADA"/>
        </a:accent4>
        <a:accent5>
          <a:srgbClr val="B6D5FF"/>
        </a:accent5>
        <a:accent6>
          <a:srgbClr val="5BB5E7"/>
        </a:accent6>
        <a:hlink>
          <a:srgbClr val="87E1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751</TotalTime>
  <Words>276</Words>
  <Application>Microsoft Office PowerPoint</Application>
  <PresentationFormat>Экран (4:3)</PresentationFormat>
  <Paragraphs>42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powerpoint-template</vt:lpstr>
      <vt:lpstr>Слайд 1</vt:lpstr>
      <vt:lpstr>Слайд 2</vt:lpstr>
      <vt:lpstr>Предоставление посевных инвестиций</vt:lpstr>
      <vt:lpstr>Слайд 4</vt:lpstr>
      <vt:lpstr>Первые итоги работы  предоставления посевных инвестиций</vt:lpstr>
      <vt:lpstr>  Предоставление финансирования компаниям, готовящихся к размещению в Секторе РИИ при ОАО «Московская Биржа ММВБ-РТС»  </vt:lpstr>
      <vt:lpstr>Наши планы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Pre-IPO</dc:title>
  <dc:creator>kovrizhnikh</dc:creator>
  <cp:lastModifiedBy>Валентин</cp:lastModifiedBy>
  <cp:revision>50</cp:revision>
  <cp:lastPrinted>2012-10-23T09:42:12Z</cp:lastPrinted>
  <dcterms:created xsi:type="dcterms:W3CDTF">2012-04-18T13:47:24Z</dcterms:created>
  <dcterms:modified xsi:type="dcterms:W3CDTF">2012-11-12T16:40:52Z</dcterms:modified>
</cp:coreProperties>
</file>