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4"/>
  </p:notesMasterIdLst>
  <p:handoutMasterIdLst>
    <p:handoutMasterId r:id="rId15"/>
  </p:handoutMasterIdLst>
  <p:sldIdLst>
    <p:sldId id="256" r:id="rId6"/>
    <p:sldId id="432" r:id="rId7"/>
    <p:sldId id="473" r:id="rId8"/>
    <p:sldId id="467" r:id="rId9"/>
    <p:sldId id="470" r:id="rId10"/>
    <p:sldId id="474" r:id="rId11"/>
    <p:sldId id="469" r:id="rId12"/>
    <p:sldId id="267" r:id="rId13"/>
  </p:sldIdLst>
  <p:sldSz cx="9144000" cy="6858000" type="screen4x3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иселева Наталья Вячеславовна" initials="КНВ" lastIdx="1" clrIdx="0">
    <p:extLst>
      <p:ext uri="{19B8F6BF-5375-455C-9EA6-DF929625EA0E}">
        <p15:presenceInfo xmlns:p15="http://schemas.microsoft.com/office/powerpoint/2012/main" userId="S-1-5-21-2110615740-823941886-1632782223-132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BEE6"/>
    <a:srgbClr val="D3E4F5"/>
    <a:srgbClr val="63B1E5"/>
    <a:srgbClr val="EAF2FA"/>
    <a:srgbClr val="A2D0F0"/>
    <a:srgbClr val="E60000"/>
    <a:srgbClr val="76B531"/>
    <a:srgbClr val="A7FFCF"/>
    <a:srgbClr val="FF5621"/>
    <a:srgbClr val="E2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9" autoAdjust="0"/>
    <p:restoredTop sz="95005" autoAdjust="0"/>
  </p:normalViewPr>
  <p:slideViewPr>
    <p:cSldViewPr>
      <p:cViewPr varScale="1">
        <p:scale>
          <a:sx n="79" d="100"/>
          <a:sy n="79" d="100"/>
        </p:scale>
        <p:origin x="11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9DC98-AB73-4FEC-BC69-A18DE1A0AFD2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5B65D128-2D4D-4EEE-B0B1-AB796B6BB7EF}" type="pres">
      <dgm:prSet presAssocID="{0D09DC98-AB73-4FEC-BC69-A18DE1A0AFD2}" presName="Name0" presStyleCnt="0">
        <dgm:presLayoutVars>
          <dgm:dir/>
          <dgm:resizeHandles val="exact"/>
        </dgm:presLayoutVars>
      </dgm:prSet>
      <dgm:spPr/>
    </dgm:pt>
  </dgm:ptLst>
  <dgm:cxnLst>
    <dgm:cxn modelId="{D12FE696-A6D3-4764-90C2-7BEED3CB84BE}" type="presOf" srcId="{0D09DC98-AB73-4FEC-BC69-A18DE1A0AFD2}" destId="{5B65D128-2D4D-4EEE-B0B1-AB796B6BB7EF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8845A-1DD5-4DAB-A655-DFA6F639D7AD}" type="datetimeFigureOut">
              <a:rPr lang="ru-RU" smtClean="0"/>
              <a:t>10.10.2016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99"/>
            <a:ext cx="430331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одло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594" y="6456699"/>
            <a:ext cx="430331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35FBE-7807-47E1-9C5E-B501DEA7F8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3774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302230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700" y="2"/>
            <a:ext cx="4302230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24CA1-ADAE-4CB0-9017-F7946ABEC1AE}" type="datetimeFigureOut">
              <a:rPr lang="ru-RU" smtClean="0"/>
              <a:t>10.10.2016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24" y="3228897"/>
            <a:ext cx="7942580" cy="30589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6456614"/>
            <a:ext cx="4302230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одло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700" y="6456614"/>
            <a:ext cx="4302230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47466-5782-4F45-AFEE-AD15D659BCA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0587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47466-5782-4F45-AFEE-AD15D659BCA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001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47466-5782-4F45-AFEE-AD15D659BCAC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26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47466-5782-4F45-AFEE-AD15D659BCAC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9401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47466-5782-4F45-AFEE-AD15D659BCAC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22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47466-5782-4F45-AFEE-AD15D659BCAC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011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47466-5782-4F45-AFEE-AD15D659BCAC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244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luxfon.com/images/201203/luxfon.com_6114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r="28337"/>
          <a:stretch/>
        </p:blipFill>
        <p:spPr bwMode="auto">
          <a:xfrm>
            <a:off x="251520" y="270000"/>
            <a:ext cx="4320480" cy="632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13" name="Picture 4" descr="H:\Moscow Exchange (ex-Micex-RTS) brandbook\MSCW_XCHNG_Master_Logo_Folder\PNG\RUSSIAN\MSCW_XCHNG_RGB_RUS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8"/>
            <a:ext cx="8604250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502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8"/>
            <a:ext cx="8604250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502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 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2483768" y="6309900"/>
            <a:ext cx="60486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0" i="0" cap="all" baseline="0" dirty="0" smtClean="0"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web-</a:t>
            </a:r>
            <a:r>
              <a:rPr lang="ru-RU" sz="800" b="0" i="0" cap="all" baseline="0" dirty="0" smtClean="0"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клиринг</a:t>
            </a:r>
            <a:r>
              <a:rPr lang="en-US" sz="800" b="0" i="0" cap="all" baseline="0" dirty="0" smtClean="0"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ru-RU" sz="800" b="0" i="0" cap="all" baseline="0" dirty="0" smtClean="0"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технологические аспекты</a:t>
            </a:r>
            <a:endParaRPr lang="fr-FR" sz="800" b="0" i="0" cap="all" baseline="0" dirty="0" smtClean="0">
              <a:latin typeface="Cambria" panose="02040503050406030204" pitchFamily="18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Номер слайда 2"/>
          <p:cNvSpPr txBox="1">
            <a:spLocks/>
          </p:cNvSpPr>
          <p:nvPr userDrawn="1"/>
        </p:nvSpPr>
        <p:spPr>
          <a:xfrm>
            <a:off x="8427254" y="6165344"/>
            <a:ext cx="465226" cy="474058"/>
          </a:xfrm>
          <a:prstGeom prst="rect">
            <a:avLst/>
          </a:prstGeom>
        </p:spPr>
        <p:txBody>
          <a:bodyPr wrap="none" lIns="0" tIns="0" rIns="0" bIns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9E2B10B-2B5B-4D21-B621-3C15B0884A5E}" type="slidenum">
              <a:rPr lang="ru-RU" sz="1000" b="1" kern="0" smtClean="0">
                <a:latin typeface="Cambria" panose="02040503050406030204" pitchFamily="18" charset="0"/>
              </a:rPr>
              <a:pPr algn="ctr"/>
              <a:t>‹#›</a:t>
            </a:fld>
            <a:endParaRPr lang="ru-RU" sz="1000" b="1" kern="0" dirty="0">
              <a:latin typeface="Cambria" panose="02040503050406030204" pitchFamily="18" charset="0"/>
            </a:endParaRPr>
          </a:p>
        </p:txBody>
      </p:sp>
      <p:pic>
        <p:nvPicPr>
          <p:cNvPr id="7" name="Picture 4" descr="H:\Moscow Exchange (ex-Micex-RTS) brandbook\MSCW_XCHNG_Master_Logo_Folder\PNG\RUSSIAN\MSCW_XCHNG_RGB_RUS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 Слайд с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рекомендуемый...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Нажмите иконку, </a:t>
            </a:r>
            <a:br>
              <a:rPr lang="ru-RU" dirty="0" smtClean="0"/>
            </a:br>
            <a:r>
              <a:rPr lang="ru-RU" dirty="0" smtClean="0"/>
              <a:t>чтобы вставить изображение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 Слайд с буллетированным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4572000" y="2160000"/>
            <a:ext cx="4104000" cy="27828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4572000" y="5112000"/>
            <a:ext cx="4176000" cy="5760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  <p:sp>
        <p:nvSpPr>
          <p:cNvPr id="10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3276000" cy="3600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7_ Слайд с текстом и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8" y="2134800"/>
            <a:ext cx="7416000" cy="11501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Ниже текста расположите таблицу, созданную в программе </a:t>
            </a:r>
            <a:r>
              <a:rPr lang="en-US" dirty="0" smtClean="0"/>
              <a:t>Excel</a:t>
            </a:r>
            <a:r>
              <a:rPr lang="ru-RU" dirty="0" smtClean="0"/>
              <a:t> в фирменном стиле </a:t>
            </a:r>
            <a:r>
              <a:rPr lang="en-US" dirty="0" smtClean="0"/>
              <a:t>(</a:t>
            </a:r>
            <a:r>
              <a:rPr lang="ru-RU" dirty="0" smtClean="0"/>
              <a:t>из оригинального </a:t>
            </a:r>
            <a:r>
              <a:rPr lang="en-US" dirty="0" smtClean="0"/>
              <a:t>Excel-</a:t>
            </a:r>
            <a:r>
              <a:rPr lang="ru-RU" dirty="0" smtClean="0"/>
              <a:t>шаблона таблицы Московской Биржи ) и вставленную на этот слайд операцией </a:t>
            </a:r>
            <a:r>
              <a:rPr lang="en-US" dirty="0" smtClean="0"/>
              <a:t>Copy &gt; Paste</a:t>
            </a:r>
            <a:r>
              <a:rPr lang="ru-RU" dirty="0" smtClean="0"/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8_ Слайд с текстом и диаграмм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5508000" y="5157192"/>
            <a:ext cx="2054288" cy="792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к диаграмме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uxfon.com/images/201203/luxfon.com_6114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" r="5778"/>
          <a:stretch/>
        </p:blipFill>
        <p:spPr bwMode="auto">
          <a:xfrm>
            <a:off x="251519" y="260648"/>
            <a:ext cx="8640959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269875" y="260648"/>
            <a:ext cx="8604250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258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8"/>
            <a:ext cx="8604250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401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luxfon.com/images/201203/luxfon.com_6114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 r="28337"/>
          <a:stretch/>
        </p:blipFill>
        <p:spPr bwMode="auto">
          <a:xfrm>
            <a:off x="251520" y="270000"/>
            <a:ext cx="4320480" cy="632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775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8"/>
            <a:ext cx="8604250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401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8"/>
            <a:ext cx="8604250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401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5"/>
            <a:ext cx="4320480" cy="6327477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0099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5"/>
            <a:ext cx="4320480" cy="6327477"/>
          </a:xfrm>
          <a:prstGeom prst="rect">
            <a:avLst/>
          </a:prstGeom>
          <a:solidFill>
            <a:srgbClr val="6D6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0099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5"/>
            <a:ext cx="4320480" cy="6327477"/>
          </a:xfrm>
          <a:prstGeom prst="rect">
            <a:avLst/>
          </a:prstGeom>
          <a:solidFill>
            <a:srgbClr val="5D4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0099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9875" y="269875"/>
            <a:ext cx="8604250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152525" y="828675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ru-RU" sz="2600" dirty="0" smtClean="0">
                <a:solidFill>
                  <a:schemeClr val="bg1"/>
                </a:solidFill>
                <a:latin typeface="+mj-lt"/>
              </a:rPr>
              <a:t>СОДЕРЖАНИЕ</a:t>
            </a:r>
            <a:endParaRPr lang="ru-RU" sz="26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6768000" cy="3382432"/>
          </a:xfrm>
          <a:prstGeom prst="rect">
            <a:avLst/>
          </a:prstGeom>
        </p:spPr>
        <p:txBody>
          <a:bodyPr vert="horz" numCol="2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80000" y="612000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5"/>
            <a:ext cx="21600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000" y="6191250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69875" y="260648"/>
            <a:ext cx="8604250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502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269875" y="260648"/>
            <a:ext cx="8604250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8063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71" r:id="rId3"/>
    <p:sldLayoutId id="2147483672" r:id="rId4"/>
    <p:sldLayoutId id="2147483673" r:id="rId5"/>
    <p:sldLayoutId id="2147483662" r:id="rId6"/>
    <p:sldLayoutId id="2147483663" r:id="rId7"/>
    <p:sldLayoutId id="2147483675" r:id="rId8"/>
    <p:sldLayoutId id="2147483674" r:id="rId9"/>
    <p:sldLayoutId id="2147483676" r:id="rId10"/>
    <p:sldLayoutId id="2147483677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8" r:id="rId18"/>
    <p:sldLayoutId id="2147483679" r:id="rId19"/>
    <p:sldLayoutId id="2147483680" r:id="rId20"/>
    <p:sldLayoutId id="2147483681" r:id="rId2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leksandr.pomazan@moex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0032" y="5422924"/>
            <a:ext cx="3600400" cy="886397"/>
          </a:xfrm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b="1" cap="all" dirty="0" smtClean="0">
                <a:latin typeface="Cambria" panose="02040503050406030204" pitchFamily="18" charset="0"/>
              </a:rPr>
              <a:t>WEB-</a:t>
            </a:r>
            <a:r>
              <a:rPr lang="ru-RU" sz="2400" b="1" cap="all" dirty="0" smtClean="0">
                <a:latin typeface="Cambria" panose="02040503050406030204" pitchFamily="18" charset="0"/>
              </a:rPr>
              <a:t>клиринг:  </a:t>
            </a:r>
            <a:endParaRPr lang="ru-RU" sz="2400" b="1" cap="all" dirty="0" smtClean="0">
              <a:latin typeface="Cambria" panose="02040503050406030204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b="1" cap="all" dirty="0" smtClean="0">
                <a:latin typeface="Cambria" panose="02040503050406030204" pitchFamily="18" charset="0"/>
              </a:rPr>
              <a:t>Технологические </a:t>
            </a:r>
            <a:r>
              <a:rPr lang="ru-RU" sz="2400" b="1" cap="all" dirty="0" smtClean="0">
                <a:latin typeface="Cambria" panose="02040503050406030204" pitchFamily="18" charset="0"/>
              </a:rPr>
              <a:t>аспекты</a:t>
            </a:r>
          </a:p>
        </p:txBody>
      </p:sp>
    </p:spTree>
    <p:extLst>
      <p:ext uri="{BB962C8B-B14F-4D97-AF65-F5344CB8AC3E}">
        <p14:creationId xmlns:p14="http://schemas.microsoft.com/office/powerpoint/2010/main" val="193495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260000" y="404664"/>
            <a:ext cx="5328224" cy="2769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ru-RU" sz="2000" b="1" cap="all" dirty="0" smtClean="0">
                <a:latin typeface="Cambria" panose="02040503050406030204" pitchFamily="18" charset="0"/>
              </a:rPr>
              <a:t>Назначение системы</a:t>
            </a:r>
            <a:endParaRPr lang="ru-RU" sz="2000" b="1" cap="all" dirty="0">
              <a:latin typeface="Cambria" panose="020405030504060302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878013"/>
              </p:ext>
            </p:extLst>
          </p:nvPr>
        </p:nvGraphicFramePr>
        <p:xfrm>
          <a:off x="1043608" y="836712"/>
          <a:ext cx="7848873" cy="5197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45"/>
                <a:gridCol w="7373499"/>
                <a:gridCol w="299329"/>
              </a:tblGrid>
              <a:tr h="30435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sz="900" dirty="0">
                        <a:latin typeface="Cambria" panose="02040503050406030204" pitchFamily="18" charset="0"/>
                      </a:endParaRPr>
                    </a:p>
                  </a:txBody>
                  <a:tcPr marL="0" marT="90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sz="900" dirty="0">
                        <a:latin typeface="Cambria" panose="02040503050406030204" pitchFamily="18" charset="0"/>
                      </a:endParaRPr>
                    </a:p>
                  </a:txBody>
                  <a:tcPr marL="108000" marT="90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6BEE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ru-RU" sz="800">
                        <a:latin typeface="Cambria" panose="02040503050406030204" pitchFamily="18" charset="0"/>
                      </a:endParaRPr>
                    </a:p>
                  </a:txBody>
                  <a:tcPr marL="0" marT="90000" marB="900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4880221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900" dirty="0" smtClean="0">
                        <a:solidFill>
                          <a:schemeClr val="accent5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Система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WEB-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Клиринг предназначена для обеспечения обмена электронными документами Участников Клиринга  и Банка НКЦ (АО) в рамках электронного документооборота, старт</a:t>
                      </a:r>
                    </a:p>
                    <a:p>
                      <a:pPr marL="171450" indent="-171450" algn="just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Система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представляет собой канал взаимодействия  с НКЦ альтернативный существующему в настоящее время каналу с использованием УКРМ (универсальное рабочее место Участника Клиринга) и почтового сервера ЭДО (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Mars.micex.ru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).</a:t>
                      </a:r>
                    </a:p>
                    <a:p>
                      <a:pPr marL="171450" marR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Реализована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поддержка документов клиринга, в настоящее время реализованных в УКРМ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.</a:t>
                      </a:r>
                      <a:endParaRPr lang="ru-RU" sz="1800" dirty="0" smtClean="0">
                        <a:latin typeface="Cambria" panose="02040503050406030204" pitchFamily="18" charset="0"/>
                      </a:endParaRPr>
                    </a:p>
                    <a:p>
                      <a:pPr marL="171450" indent="-171450" algn="just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Реализована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поддержка взаимодействия с Участниками Клиринга по Валютному, Фондовому рынкам и рынку Зерна.</a:t>
                      </a:r>
                      <a:endParaRPr lang="en-US" sz="1800" dirty="0" smtClean="0">
                        <a:latin typeface="Cambria" panose="02040503050406030204" pitchFamily="18" charset="0"/>
                      </a:endParaRPr>
                    </a:p>
                  </a:txBody>
                  <a:tcPr marL="10800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2FA"/>
                    </a:solidFill>
                  </a:tcPr>
                </a:tc>
                <a:tc>
                  <a:txBody>
                    <a:bodyPr/>
                    <a:lstStyle/>
                    <a:p>
                      <a:pPr marL="1085850" lvl="2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0800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2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31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260000" y="404664"/>
            <a:ext cx="5328224" cy="2769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ru-RU" sz="2000" b="1" cap="all" dirty="0" smtClean="0">
                <a:latin typeface="Cambria" panose="02040503050406030204" pitchFamily="18" charset="0"/>
              </a:rPr>
              <a:t>Технологические особенности</a:t>
            </a:r>
            <a:endParaRPr lang="ru-RU" sz="2000" b="1" cap="all" dirty="0">
              <a:latin typeface="Cambria" panose="020405030504060302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374571"/>
              </p:ext>
            </p:extLst>
          </p:nvPr>
        </p:nvGraphicFramePr>
        <p:xfrm>
          <a:off x="1043608" y="836712"/>
          <a:ext cx="7848873" cy="5197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45"/>
                <a:gridCol w="7373499"/>
                <a:gridCol w="299329"/>
              </a:tblGrid>
              <a:tr h="30435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sz="900" dirty="0">
                        <a:latin typeface="Cambria" panose="02040503050406030204" pitchFamily="18" charset="0"/>
                      </a:endParaRPr>
                    </a:p>
                  </a:txBody>
                  <a:tcPr marL="0" marT="90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sz="900" dirty="0">
                        <a:latin typeface="Cambria" panose="02040503050406030204" pitchFamily="18" charset="0"/>
                      </a:endParaRPr>
                    </a:p>
                  </a:txBody>
                  <a:tcPr marL="108000" marT="90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6BEE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ru-RU" sz="800">
                        <a:latin typeface="Cambria" panose="02040503050406030204" pitchFamily="18" charset="0"/>
                      </a:endParaRPr>
                    </a:p>
                  </a:txBody>
                  <a:tcPr marL="0" marT="90000" marB="900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4880221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900" dirty="0" smtClean="0">
                        <a:solidFill>
                          <a:schemeClr val="accent5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Тонкий Клиент Системы реализован в виде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Plugin-a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для </a:t>
                      </a:r>
                      <a:r>
                        <a:rPr lang="ru-RU" sz="1800" baseline="0" dirty="0" err="1" smtClean="0">
                          <a:latin typeface="Cambria" panose="02040503050406030204" pitchFamily="18" charset="0"/>
                        </a:rPr>
                        <a:t>вэб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-браузеров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IE 8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и выше, </a:t>
                      </a:r>
                      <a:r>
                        <a:rPr lang="en-US" sz="1800" baseline="0" dirty="0" err="1" smtClean="0">
                          <a:latin typeface="Cambria" panose="02040503050406030204" pitchFamily="18" charset="0"/>
                        </a:rPr>
                        <a:t>FireFox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, Chrome.</a:t>
                      </a:r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 </a:t>
                      </a: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Взаимодействие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web-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сервера Системы и </a:t>
                      </a:r>
                      <a:r>
                        <a:rPr lang="ru-RU" sz="1800" baseline="0" dirty="0" err="1" smtClean="0">
                          <a:latin typeface="Cambria" panose="02040503050406030204" pitchFamily="18" charset="0"/>
                        </a:rPr>
                        <a:t>вэб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-браузера клиента по протоколу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https,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поддержка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SSL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шифрования стандарта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SHA1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SHA2.</a:t>
                      </a:r>
                      <a:endParaRPr lang="ru-RU" sz="1800" baseline="0" dirty="0" smtClean="0">
                        <a:latin typeface="Cambria" panose="02040503050406030204" pitchFamily="18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Поддержка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web-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сервером Системы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протокола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http/2.</a:t>
                      </a:r>
                      <a:endParaRPr lang="en-US" sz="1800" dirty="0" smtClean="0">
                        <a:latin typeface="Cambria" panose="02040503050406030204" pitchFamily="18" charset="0"/>
                      </a:endParaRPr>
                    </a:p>
                    <a:p>
                      <a:pPr marL="171450" indent="-171450" algn="just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latin typeface="Cambria" panose="02040503050406030204" pitchFamily="18" charset="0"/>
                        </a:rPr>
                        <a:t>Простота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обновления, как одно из преимуществ </a:t>
                      </a:r>
                      <a:r>
                        <a:rPr lang="ru-RU" sz="1800" baseline="0" dirty="0" err="1" smtClean="0">
                          <a:latin typeface="Cambria" panose="02040503050406030204" pitchFamily="18" charset="0"/>
                        </a:rPr>
                        <a:t>вэб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-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технологии.</a:t>
                      </a:r>
                      <a:endParaRPr lang="en-US" sz="1800" dirty="0" smtClean="0">
                        <a:latin typeface="Cambria" panose="02040503050406030204" pitchFamily="18" charset="0"/>
                      </a:endParaRPr>
                    </a:p>
                    <a:p>
                      <a:pPr marL="171450" indent="-171450" algn="just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800" dirty="0" smtClean="0">
                        <a:latin typeface="Cambria" panose="02040503050406030204" pitchFamily="18" charset="0"/>
                      </a:endParaRPr>
                    </a:p>
                  </a:txBody>
                  <a:tcPr marL="10800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2FA"/>
                    </a:solidFill>
                  </a:tcPr>
                </a:tc>
                <a:tc>
                  <a:txBody>
                    <a:bodyPr/>
                    <a:lstStyle/>
                    <a:p>
                      <a:pPr marL="1085850" lvl="2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0800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2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641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259632" y="404664"/>
            <a:ext cx="7056416" cy="553998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ru-RU" sz="2000" b="1" cap="all" dirty="0" smtClean="0">
                <a:latin typeface="Cambria" panose="02040503050406030204" pitchFamily="18" charset="0"/>
              </a:rPr>
              <a:t>параллельная эксплуатация  </a:t>
            </a:r>
            <a:r>
              <a:rPr lang="en-US" sz="2000" b="1" cap="all" dirty="0" smtClean="0">
                <a:latin typeface="Cambria" panose="02040503050406030204" pitchFamily="18" charset="0"/>
              </a:rPr>
              <a:t>WEB-</a:t>
            </a:r>
            <a:r>
              <a:rPr lang="ru-RU" sz="2000" b="1" cap="all" dirty="0" smtClean="0">
                <a:latin typeface="Cambria" panose="02040503050406030204" pitchFamily="18" charset="0"/>
              </a:rPr>
              <a:t>Клиринг и </a:t>
            </a:r>
            <a:r>
              <a:rPr lang="ru-RU" sz="2000" b="1" cap="all" dirty="0" err="1" smtClean="0">
                <a:latin typeface="Cambria" panose="02040503050406030204" pitchFamily="18" charset="0"/>
              </a:rPr>
              <a:t>УКрМ</a:t>
            </a:r>
            <a:r>
              <a:rPr lang="ru-RU" sz="2000" b="1" cap="all" dirty="0" smtClean="0">
                <a:latin typeface="Cambria" panose="02040503050406030204" pitchFamily="18" charset="0"/>
              </a:rPr>
              <a:t>, технологические отличия</a:t>
            </a:r>
            <a:endParaRPr lang="ru-RU" sz="2000" b="1" cap="all" dirty="0">
              <a:latin typeface="Cambria" panose="020405030504060302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28800"/>
            <a:ext cx="7511066" cy="378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5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195736" y="476672"/>
            <a:ext cx="6120312" cy="288032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ru-RU" sz="2000" b="1" cap="all" dirty="0" smtClean="0">
                <a:latin typeface="Cambria" panose="02040503050406030204" pitchFamily="18" charset="0"/>
              </a:rPr>
              <a:t>Жизненный цикл </a:t>
            </a:r>
            <a:r>
              <a:rPr lang="en-US" sz="2000" b="1" cap="all" dirty="0" smtClean="0">
                <a:latin typeface="Cambria" panose="02040503050406030204" pitchFamily="18" charset="0"/>
              </a:rPr>
              <a:t>WEB </a:t>
            </a:r>
            <a:r>
              <a:rPr lang="ru-RU" sz="2000" b="1" cap="all" dirty="0" smtClean="0">
                <a:latin typeface="Cambria" panose="02040503050406030204" pitchFamily="18" charset="0"/>
              </a:rPr>
              <a:t>клиринга</a:t>
            </a:r>
            <a:endParaRPr lang="en-US" sz="2000" b="1" cap="all" dirty="0">
              <a:latin typeface="Cambria" panose="020405030504060302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478378"/>
              </p:ext>
            </p:extLst>
          </p:nvPr>
        </p:nvGraphicFramePr>
        <p:xfrm>
          <a:off x="1367828" y="2924944"/>
          <a:ext cx="6984407" cy="244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276"/>
                <a:gridCol w="6527384"/>
                <a:gridCol w="283747"/>
              </a:tblGrid>
              <a:tr h="364448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sz="900" dirty="0">
                        <a:latin typeface="Cambria" panose="02040503050406030204" pitchFamily="18" charset="0"/>
                      </a:endParaRPr>
                    </a:p>
                  </a:txBody>
                  <a:tcPr marL="0" marT="90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sz="900" dirty="0">
                        <a:latin typeface="Cambria" panose="02040503050406030204" pitchFamily="18" charset="0"/>
                      </a:endParaRPr>
                    </a:p>
                  </a:txBody>
                  <a:tcPr marL="108000" marT="90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6BEE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ru-RU" sz="800">
                        <a:latin typeface="Cambria" panose="02040503050406030204" pitchFamily="18" charset="0"/>
                      </a:endParaRPr>
                    </a:p>
                  </a:txBody>
                  <a:tcPr marL="0" marT="90000" marB="900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2083824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900" dirty="0" smtClean="0">
                        <a:solidFill>
                          <a:schemeClr val="accent5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latin typeface="Cambria" panose="02040503050406030204" pitchFamily="18" charset="0"/>
                        </a:rPr>
                        <a:t>Клиринговый</a:t>
                      </a: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 терминал - новая система,</a:t>
                      </a:r>
                      <a:r>
                        <a:rPr lang="en-US" sz="16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которая полностью заменит </a:t>
                      </a:r>
                      <a:r>
                        <a:rPr lang="en-US" sz="1600" baseline="0" dirty="0" smtClean="0">
                          <a:latin typeface="Cambria" panose="02040503050406030204" pitchFamily="18" charset="0"/>
                        </a:rPr>
                        <a:t>WEB-</a:t>
                      </a: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Клиринг. В основе Клирингового терминала положено использование внедряемых на МБ следующих технологий и инфраструктуры: </a:t>
                      </a:r>
                      <a:r>
                        <a:rPr lang="en-US" sz="1600" baseline="0" dirty="0" smtClean="0">
                          <a:latin typeface="Cambria" panose="02040503050406030204" pitchFamily="18" charset="0"/>
                        </a:rPr>
                        <a:t>CA</a:t>
                      </a: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600" baseline="0" dirty="0" smtClean="0">
                          <a:latin typeface="Cambria" panose="02040503050406030204" pitchFamily="18" charset="0"/>
                        </a:rPr>
                        <a:t>API Gateway, ESB, </a:t>
                      </a:r>
                      <a:r>
                        <a:rPr lang="en-US" sz="1600" baseline="0" dirty="0" err="1" smtClean="0">
                          <a:latin typeface="Cambria" panose="02040503050406030204" pitchFamily="18" charset="0"/>
                        </a:rPr>
                        <a:t>Moex</a:t>
                      </a:r>
                      <a:r>
                        <a:rPr lang="en-US" sz="1600" baseline="0" dirty="0" smtClean="0">
                          <a:latin typeface="Cambria" panose="02040503050406030204" pitchFamily="18" charset="0"/>
                        </a:rPr>
                        <a:t> Passport, BPMS.</a:t>
                      </a: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 </a:t>
                      </a:r>
                    </a:p>
                    <a:p>
                      <a:pPr marL="171450" indent="-171450" algn="just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Переход с </a:t>
                      </a:r>
                      <a:r>
                        <a:rPr lang="en-US" sz="1600" baseline="0" dirty="0" smtClean="0">
                          <a:latin typeface="Cambria" panose="02040503050406030204" pitchFamily="18" charset="0"/>
                        </a:rPr>
                        <a:t>WEB-</a:t>
                      </a: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клиринг на Клиринговый Терминал будет осуществляться</a:t>
                      </a:r>
                      <a:r>
                        <a:rPr lang="en-US" sz="16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максимально удобно для </a:t>
                      </a:r>
                      <a:r>
                        <a:rPr lang="ru-RU" sz="1600" baseline="0" dirty="0" smtClean="0">
                          <a:latin typeface="Cambria" panose="02040503050406030204" pitchFamily="18" charset="0"/>
                        </a:rPr>
                        <a:t>клиентов.</a:t>
                      </a:r>
                      <a:endParaRPr lang="en-US" sz="1600" baseline="0" dirty="0" smtClean="0">
                        <a:latin typeface="Cambria" panose="02040503050406030204" pitchFamily="18" charset="0"/>
                      </a:endParaRPr>
                    </a:p>
                  </a:txBody>
                  <a:tcPr marL="10800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2FA"/>
                    </a:solidFill>
                  </a:tcPr>
                </a:tc>
                <a:tc>
                  <a:txBody>
                    <a:bodyPr/>
                    <a:lstStyle/>
                    <a:p>
                      <a:pPr marL="1085850" lvl="2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0800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2F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27212658"/>
              </p:ext>
            </p:extLst>
          </p:nvPr>
        </p:nvGraphicFramePr>
        <p:xfrm>
          <a:off x="1979712" y="3375800"/>
          <a:ext cx="3336032" cy="879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1497335" y="964403"/>
            <a:ext cx="3332774" cy="879872"/>
            <a:chOff x="0" y="0"/>
            <a:chExt cx="3332774" cy="879872"/>
          </a:xfrm>
        </p:grpSpPr>
        <p:sp>
          <p:nvSpPr>
            <p:cNvPr id="9" name="Пятиугольник 8"/>
            <p:cNvSpPr/>
            <p:nvPr/>
          </p:nvSpPr>
          <p:spPr>
            <a:xfrm>
              <a:off x="0" y="0"/>
              <a:ext cx="3332774" cy="879872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Пятиугольник 4"/>
            <p:cNvSpPr/>
            <p:nvPr/>
          </p:nvSpPr>
          <p:spPr>
            <a:xfrm>
              <a:off x="0" y="0"/>
              <a:ext cx="3112806" cy="8798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96012" rIns="48006" bIns="96012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smtClean="0"/>
                <a:t>WEB-</a:t>
              </a:r>
              <a:r>
                <a:rPr lang="ru-RU" sz="2400" dirty="0" smtClean="0"/>
                <a:t>Клиринг</a:t>
              </a:r>
              <a:endParaRPr lang="ru-RU" sz="2400" kern="12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823844" y="1695416"/>
            <a:ext cx="3332774" cy="879872"/>
            <a:chOff x="0" y="0"/>
            <a:chExt cx="3332774" cy="879872"/>
          </a:xfrm>
        </p:grpSpPr>
        <p:sp>
          <p:nvSpPr>
            <p:cNvPr id="13" name="Пятиугольник 12"/>
            <p:cNvSpPr/>
            <p:nvPr/>
          </p:nvSpPr>
          <p:spPr>
            <a:xfrm>
              <a:off x="0" y="0"/>
              <a:ext cx="3332774" cy="879872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Пятиугольник 4"/>
            <p:cNvSpPr/>
            <p:nvPr/>
          </p:nvSpPr>
          <p:spPr>
            <a:xfrm>
              <a:off x="0" y="0"/>
              <a:ext cx="3112806" cy="8798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2024" tIns="96012" rIns="48006" bIns="96012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Клиринговый терминал</a:t>
              </a:r>
              <a:endParaRPr lang="ru-RU" sz="2400" kern="1200" dirty="0"/>
            </a:p>
          </p:txBody>
        </p:sp>
      </p:grpSp>
      <p:cxnSp>
        <p:nvCxnSpPr>
          <p:cNvPr id="6" name="Прямая соединительная линия 5"/>
          <p:cNvCxnSpPr/>
          <p:nvPr/>
        </p:nvCxnSpPr>
        <p:spPr>
          <a:xfrm>
            <a:off x="4823844" y="827731"/>
            <a:ext cx="36188" cy="17312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822916" y="753818"/>
            <a:ext cx="12742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2017г.</a:t>
            </a:r>
            <a:endParaRPr lang="ru-RU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37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260000" y="404664"/>
            <a:ext cx="5976296" cy="2769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ru-RU" sz="2000" b="1" cap="all" dirty="0" smtClean="0">
                <a:latin typeface="Cambria" panose="02040503050406030204" pitchFamily="18" charset="0"/>
              </a:rPr>
              <a:t>Что нового в клиринговом терминале</a:t>
            </a:r>
            <a:endParaRPr lang="ru-RU" sz="2000" b="1" cap="all" dirty="0">
              <a:latin typeface="Cambria" panose="020405030504060302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526249"/>
              </p:ext>
            </p:extLst>
          </p:nvPr>
        </p:nvGraphicFramePr>
        <p:xfrm>
          <a:off x="1043608" y="836712"/>
          <a:ext cx="7848873" cy="5197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045"/>
                <a:gridCol w="7373499"/>
                <a:gridCol w="299329"/>
              </a:tblGrid>
              <a:tr h="30435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sz="900" dirty="0">
                        <a:latin typeface="Cambria" panose="02040503050406030204" pitchFamily="18" charset="0"/>
                      </a:endParaRPr>
                    </a:p>
                  </a:txBody>
                  <a:tcPr marL="0" marT="90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sz="900" dirty="0">
                        <a:latin typeface="Cambria" panose="02040503050406030204" pitchFamily="18" charset="0"/>
                      </a:endParaRPr>
                    </a:p>
                  </a:txBody>
                  <a:tcPr marL="108000" marT="90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6BEE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ru-RU" sz="800">
                        <a:latin typeface="Cambria" panose="02040503050406030204" pitchFamily="18" charset="0"/>
                      </a:endParaRPr>
                    </a:p>
                  </a:txBody>
                  <a:tcPr marL="0" marT="90000" marB="900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4880221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900" dirty="0" smtClean="0">
                        <a:solidFill>
                          <a:schemeClr val="accent5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Единый программный интерфейс (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API)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для бесшовного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подключения систем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участников клиринга к автоматизированным системам биржи в части клирингового электронного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документооборота</a:t>
                      </a:r>
                      <a:endParaRPr lang="ru-RU" sz="1800" dirty="0" smtClean="0">
                        <a:latin typeface="Cambria" panose="02040503050406030204" pitchFamily="18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Наличие двухфакторной аутентификации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с использованием </a:t>
                      </a:r>
                      <a:r>
                        <a:rPr lang="en-US" sz="1800" baseline="0" dirty="0" err="1" smtClean="0">
                          <a:latin typeface="Cambria" panose="02040503050406030204" pitchFamily="18" charset="0"/>
                        </a:rPr>
                        <a:t>moex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passport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и усиленной квалифицированной ЭЦП (</a:t>
                      </a:r>
                      <a:r>
                        <a:rPr lang="en-US" sz="1800" baseline="0" dirty="0" err="1" smtClean="0">
                          <a:latin typeface="Cambria" panose="02040503050406030204" pitchFamily="18" charset="0"/>
                        </a:rPr>
                        <a:t>Validata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)</a:t>
                      </a:r>
                      <a:endParaRPr lang="ru-RU" sz="1800" baseline="0" dirty="0" smtClean="0">
                        <a:latin typeface="Cambria" panose="02040503050406030204" pitchFamily="18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Новый современный интерфейс, позволяющий получать клиринговую информацию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онлайн</a:t>
                      </a:r>
                      <a:endParaRPr lang="en-US" sz="1800" baseline="0" dirty="0" smtClean="0">
                        <a:latin typeface="Cambria" panose="02040503050406030204" pitchFamily="18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Строится на новой технологической инфраструктуре биржи в составе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Сервисной шины данных (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ESB), 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универсального интернет шлюза (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API Gateway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)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,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 универсальной системы сбора разнородных данных  (</a:t>
                      </a:r>
                      <a:r>
                        <a:rPr lang="en-US" sz="1800" baseline="0" dirty="0" smtClean="0">
                          <a:latin typeface="Cambria" panose="02040503050406030204" pitchFamily="18" charset="0"/>
                        </a:rPr>
                        <a:t>Data/Calculation Grid</a:t>
                      </a:r>
                      <a:r>
                        <a:rPr lang="ru-RU" sz="1800" baseline="0" dirty="0" smtClean="0">
                          <a:latin typeface="Cambria" panose="02040503050406030204" pitchFamily="18" charset="0"/>
                        </a:rPr>
                        <a:t>).</a:t>
                      </a:r>
                      <a:endParaRPr lang="ru-RU" sz="1800" baseline="0" dirty="0" smtClean="0">
                        <a:latin typeface="Cambria" panose="02040503050406030204" pitchFamily="18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800" dirty="0" smtClean="0">
                        <a:latin typeface="Cambria" panose="02040503050406030204" pitchFamily="18" charset="0"/>
                      </a:endParaRPr>
                    </a:p>
                  </a:txBody>
                  <a:tcPr marL="10800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2FA"/>
                    </a:solidFill>
                  </a:tcPr>
                </a:tc>
                <a:tc>
                  <a:txBody>
                    <a:bodyPr/>
                    <a:lstStyle/>
                    <a:p>
                      <a:pPr marL="1085850" lvl="2" indent="-17145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90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108000" marR="144000" marT="108000" marB="90000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2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46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260000" y="404664"/>
            <a:ext cx="4536136" cy="27699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ru-RU" sz="2000" b="1" cap="all" dirty="0" smtClean="0">
                <a:latin typeface="Cambria" panose="02040503050406030204" pitchFamily="18" charset="0"/>
              </a:rPr>
              <a:t>Спасибо за внимание!</a:t>
            </a:r>
            <a:endParaRPr lang="ru-RU" sz="2000" b="1" cap="all" dirty="0">
              <a:latin typeface="Cambria" panose="020405030504060302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1260001" y="1779997"/>
            <a:ext cx="7416455" cy="73558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1200"/>
              </a:spcBef>
              <a:buNone/>
            </a:pPr>
            <a:r>
              <a:rPr lang="ru-RU" sz="1400" dirty="0" smtClean="0">
                <a:latin typeface="Cambria" panose="02040503050406030204" pitchFamily="18" charset="0"/>
              </a:rPr>
              <a:t>Помазан Александр, Банк НКЦ (АО), Управление систем Центрального контрагента Департамента ИТ,</a:t>
            </a:r>
          </a:p>
          <a:p>
            <a:pPr marL="0" indent="0">
              <a:lnSpc>
                <a:spcPct val="90000"/>
              </a:lnSpc>
              <a:spcBef>
                <a:spcPts val="1200"/>
              </a:spcBef>
              <a:buNone/>
            </a:pPr>
            <a:r>
              <a:rPr lang="en-US" sz="1400" dirty="0" smtClean="0">
                <a:latin typeface="Cambria" panose="02040503050406030204" pitchFamily="18" charset="0"/>
              </a:rPr>
              <a:t>mailto: </a:t>
            </a:r>
            <a:r>
              <a:rPr lang="en-US" sz="1400" dirty="0" smtClean="0">
                <a:latin typeface="Cambria" panose="02040503050406030204" pitchFamily="18" charset="0"/>
                <a:hlinkClick r:id="rId3"/>
              </a:rPr>
              <a:t>Aleksandr.pomazan@moex.com</a:t>
            </a:r>
            <a:r>
              <a:rPr lang="en-US" sz="1400" dirty="0" smtClean="0">
                <a:latin typeface="Cambria" panose="02040503050406030204" pitchFamily="18" charset="0"/>
              </a:rPr>
              <a:t> </a:t>
            </a:r>
            <a:r>
              <a:rPr lang="ru-RU" sz="1400" dirty="0" smtClean="0">
                <a:latin typeface="Cambria" panose="02040503050406030204" pitchFamily="18" charset="0"/>
              </a:rPr>
              <a:t>телефон: +7 495 </a:t>
            </a:r>
            <a:r>
              <a:rPr lang="en-US" sz="1400" dirty="0" smtClean="0">
                <a:latin typeface="Cambria" panose="02040503050406030204" pitchFamily="18" charset="0"/>
              </a:rPr>
              <a:t>3633232</a:t>
            </a:r>
            <a:endParaRPr lang="ru-RU" sz="14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65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38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-RU">
  <a:themeElements>
    <a:clrScheme name="Moscow Exchange">
      <a:dk1>
        <a:srgbClr val="000000"/>
      </a:dk1>
      <a:lt1>
        <a:sysClr val="window" lastClr="FFFFFF"/>
      </a:lt1>
      <a:dk2>
        <a:srgbClr val="CCCCCC"/>
      </a:dk2>
      <a:lt2>
        <a:srgbClr val="E6E6E6"/>
      </a:lt2>
      <a:accent1>
        <a:srgbClr val="63B1E5"/>
      </a:accent1>
      <a:accent2>
        <a:srgbClr val="A2AD00"/>
      </a:accent2>
      <a:accent3>
        <a:srgbClr val="E26EB2"/>
      </a:accent3>
      <a:accent4>
        <a:srgbClr val="FFA100"/>
      </a:accent4>
      <a:accent5>
        <a:srgbClr val="002F5F"/>
      </a:accent5>
      <a:accent6>
        <a:srgbClr val="53682B"/>
      </a:accent6>
      <a:hlink>
        <a:srgbClr val="593160"/>
      </a:hlink>
      <a:folHlink>
        <a:srgbClr val="8D3C1E"/>
      </a:folHlink>
    </a:clrScheme>
    <a:fontScheme name="Moscow Exchang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46AE59D714A33448C879F6EED7C13EF" ma:contentTypeVersion="0" ma:contentTypeDescription="Создание документа." ma:contentTypeScope="" ma:versionID="51d16541a83fe4bdd53d9c73fa891021">
  <xsd:schema xmlns:xsd="http://www.w3.org/2001/XMLSchema" xmlns:xs="http://www.w3.org/2001/XMLSchema" xmlns:p="http://schemas.microsoft.com/office/2006/metadata/properties" xmlns:ns2="5c2cd6fe-a789-4745-9d50-c055d8f1627e" targetNamespace="http://schemas.microsoft.com/office/2006/metadata/properties" ma:root="true" ma:fieldsID="eb6df43a550ff08c15757511108e667f" ns2:_="">
    <xsd:import namespace="5c2cd6fe-a789-4745-9d50-c055d8f1627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cd6fe-a789-4745-9d50-c055d8f1627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0FDDC176-FC46-408C-9EFD-DC2B0BC792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6F44C4-5444-4CB0-A5F8-F5FAC4AA1C9B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5c2cd6fe-a789-4745-9d50-c055d8f1627e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D67340E-4A7D-4721-AB94-1D59B4651D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2cd6fe-a789-4745-9d50-c055d8f162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3CEA9E2-D5F8-441D-8B67-850AAFC0C4FF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36207</TotalTime>
  <Words>328</Words>
  <Application>Microsoft Office PowerPoint</Application>
  <PresentationFormat>Экран (4:3)</PresentationFormat>
  <Paragraphs>33</Paragraphs>
  <Slides>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Courier New</vt:lpstr>
      <vt:lpstr>Tahoma</vt:lpstr>
      <vt:lpstr>Verdana</vt:lpstr>
      <vt:lpstr>Wingdings</vt:lpstr>
      <vt:lpstr>ME-RU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Нагорнюк Оксана Константиновна</dc:creator>
  <cp:lastModifiedBy>Помазан Александр Борисович</cp:lastModifiedBy>
  <cp:revision>799</cp:revision>
  <cp:lastPrinted>2016-01-13T11:52:48Z</cp:lastPrinted>
  <dcterms:created xsi:type="dcterms:W3CDTF">2013-03-06T05:45:56Z</dcterms:created>
  <dcterms:modified xsi:type="dcterms:W3CDTF">2016-10-10T13:27:18Z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0x010100146AE59D714A33448C879F6EED7C13EF</vt:lpwstr>
  </property>
</Properties>
</file>