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56" r:id="rId6"/>
    <p:sldId id="432" r:id="rId7"/>
    <p:sldId id="473" r:id="rId8"/>
    <p:sldId id="467" r:id="rId9"/>
    <p:sldId id="470" r:id="rId10"/>
    <p:sldId id="474" r:id="rId11"/>
    <p:sldId id="469" r:id="rId12"/>
    <p:sldId id="267" r:id="rId1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селева Наталья Вячеславовна" initials="КНВ" lastIdx="1" clrIdx="0">
    <p:extLst>
      <p:ext uri="{19B8F6BF-5375-455C-9EA6-DF929625EA0E}">
        <p15:presenceInfo xmlns:p15="http://schemas.microsoft.com/office/powerpoint/2012/main" userId="S-1-5-21-2110615740-823941886-1632782223-13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E6"/>
    <a:srgbClr val="D3E4F5"/>
    <a:srgbClr val="63B1E5"/>
    <a:srgbClr val="EAF2FA"/>
    <a:srgbClr val="A2D0F0"/>
    <a:srgbClr val="E60000"/>
    <a:srgbClr val="76B531"/>
    <a:srgbClr val="A7FFCF"/>
    <a:srgbClr val="FF5621"/>
    <a:srgbClr val="E2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5005" autoAdjust="0"/>
  </p:normalViewPr>
  <p:slideViewPr>
    <p:cSldViewPr>
      <p:cViewPr varScale="1">
        <p:scale>
          <a:sx n="79" d="100"/>
          <a:sy n="79" d="100"/>
        </p:scale>
        <p:origin x="11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9DC98-AB73-4FEC-BC69-A18DE1A0AF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65D128-2D4D-4EEE-B0B1-AB796B6BB7EF}" type="pres">
      <dgm:prSet presAssocID="{0D09DC98-AB73-4FEC-BC69-A18DE1A0AFD2}" presName="Name0" presStyleCnt="0">
        <dgm:presLayoutVars>
          <dgm:dir/>
          <dgm:resizeHandles val="exact"/>
        </dgm:presLayoutVars>
      </dgm:prSet>
      <dgm:spPr/>
    </dgm:pt>
  </dgm:ptLst>
  <dgm:cxnLst>
    <dgm:cxn modelId="{D12FE696-A6D3-4764-90C2-7BEED3CB84BE}" type="presOf" srcId="{0D09DC98-AB73-4FEC-BC69-A18DE1A0AFD2}" destId="{5B65D128-2D4D-4EEE-B0B1-AB796B6BB7E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845A-1DD5-4DAB-A655-DFA6F639D7AD}" type="datetimeFigureOut">
              <a:rPr lang="ru-RU" smtClean="0"/>
              <a:t>10.10.2016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одло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5FBE-7807-47E1-9C5E-B501DEA7F8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77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4CA1-ADAE-4CB0-9017-F7946ABEC1AE}" type="datetimeFigureOut">
              <a:rPr lang="ru-RU" smtClean="0"/>
              <a:t>10.10.2016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897"/>
            <a:ext cx="794258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одло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47466-5782-4F45-AFEE-AD15D659BC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58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0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40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2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1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uxfon.com/images/201203/luxfon.com_611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r="28337"/>
          <a:stretch/>
        </p:blipFill>
        <p:spPr bwMode="auto">
          <a:xfrm>
            <a:off x="251520" y="270000"/>
            <a:ext cx="4320480" cy="63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3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83768" y="6309900"/>
            <a:ext cx="6048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cap="all" baseline="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web-</a:t>
            </a:r>
            <a:r>
              <a:rPr lang="ru-RU" sz="800" b="0" i="0" cap="all" baseline="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клиринг</a:t>
            </a:r>
            <a:r>
              <a:rPr lang="en-US" sz="800" b="0" i="0" cap="all" baseline="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800" b="0" i="0" cap="all" baseline="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технологические аспекты</a:t>
            </a:r>
            <a:endParaRPr lang="fr-FR" sz="800" b="0" i="0" cap="all" baseline="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 userDrawn="1"/>
        </p:nvSpPr>
        <p:spPr>
          <a:xfrm>
            <a:off x="8427254" y="6165344"/>
            <a:ext cx="465226" cy="474058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E2B10B-2B5B-4D21-B621-3C15B0884A5E}" type="slidenum">
              <a:rPr lang="ru-RU" sz="1000" b="1" kern="0" smtClean="0">
                <a:latin typeface="Cambria" panose="02040503050406030204" pitchFamily="18" charset="0"/>
              </a:rPr>
              <a:pPr algn="ctr"/>
              <a:t>‹#›</a:t>
            </a:fld>
            <a:endParaRPr lang="ru-RU" sz="1000" b="1" kern="0" dirty="0">
              <a:latin typeface="Cambria" panose="02040503050406030204" pitchFamily="18" charset="0"/>
            </a:endParaRPr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uxfon.com/images/201203/luxfon.com_611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5778"/>
          <a:stretch/>
        </p:blipFill>
        <p:spPr bwMode="auto">
          <a:xfrm>
            <a:off x="251519" y="260648"/>
            <a:ext cx="8640959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5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uxfon.com/images/201203/luxfon.com_611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r="28337"/>
          <a:stretch/>
        </p:blipFill>
        <p:spPr bwMode="auto">
          <a:xfrm>
            <a:off x="251520" y="270000"/>
            <a:ext cx="4320480" cy="63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5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0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3" r:id="rId7"/>
    <p:sldLayoutId id="2147483675" r:id="rId8"/>
    <p:sldLayoutId id="2147483674" r:id="rId9"/>
    <p:sldLayoutId id="2147483676" r:id="rId10"/>
    <p:sldLayoutId id="2147483677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r.pomazan@moex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5422924"/>
            <a:ext cx="3600400" cy="886397"/>
          </a:xfrm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cap="all" dirty="0" smtClean="0">
                <a:latin typeface="Cambria" panose="02040503050406030204" pitchFamily="18" charset="0"/>
              </a:rPr>
              <a:t>WEB-</a:t>
            </a:r>
            <a:r>
              <a:rPr lang="ru-RU" sz="2400" b="1" cap="all" dirty="0" smtClean="0">
                <a:latin typeface="Cambria" panose="02040503050406030204" pitchFamily="18" charset="0"/>
              </a:rPr>
              <a:t>клиринг:  </a:t>
            </a:r>
            <a:endParaRPr lang="ru-RU" sz="2400" b="1" cap="all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cap="all" dirty="0" smtClean="0">
                <a:latin typeface="Cambria" panose="02040503050406030204" pitchFamily="18" charset="0"/>
              </a:rPr>
              <a:t>Технологические </a:t>
            </a:r>
            <a:r>
              <a:rPr lang="ru-RU" sz="2400" b="1" cap="all" dirty="0" smtClean="0">
                <a:latin typeface="Cambria" panose="02040503050406030204" pitchFamily="18" charset="0"/>
              </a:rPr>
              <a:t>аспекты</a:t>
            </a:r>
          </a:p>
        </p:txBody>
      </p:sp>
    </p:spTree>
    <p:extLst>
      <p:ext uri="{BB962C8B-B14F-4D97-AF65-F5344CB8AC3E}">
        <p14:creationId xmlns:p14="http://schemas.microsoft.com/office/powerpoint/2010/main" val="19349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60000" y="404664"/>
            <a:ext cx="5328224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Назначение системы</a:t>
            </a:r>
            <a:endParaRPr lang="ru-RU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78013"/>
              </p:ext>
            </p:extLst>
          </p:nvPr>
        </p:nvGraphicFramePr>
        <p:xfrm>
          <a:off x="1043608" y="836712"/>
          <a:ext cx="7848873" cy="519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5"/>
                <a:gridCol w="7373499"/>
                <a:gridCol w="299329"/>
              </a:tblGrid>
              <a:tr h="3043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10800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BE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ru-RU" sz="80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8022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accent5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Система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WEB-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Клиринг предназначена для обеспечения обмена электронными документами Участников Клиринга  и Банка НКЦ (АО) в рамках электронного документооборота, старт</a:t>
                      </a:r>
                    </a:p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Система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представляет собой канал взаимодействия  с НКЦ альтернативный существующему в настоящее время каналу с использованием УКРМ (универсальное рабочее место Участника Клиринга) и почтового сервера ЭДО (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Mars.micex.ru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).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Реализована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поддержка документов клиринга, в настоящее время реализованных в УКРМ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.</a:t>
                      </a:r>
                      <a:endParaRPr lang="ru-RU" sz="1800" dirty="0" smtClean="0">
                        <a:latin typeface="Cambria" panose="02040503050406030204" pitchFamily="18" charset="0"/>
                      </a:endParaRPr>
                    </a:p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Реализована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поддержка взаимодействия с Участниками Клиринга по Валютному, Фондовому рынкам и рынку Зерна.</a:t>
                      </a:r>
                      <a:endParaRPr lang="en-US" sz="1800" dirty="0" smtClean="0"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1085850" lvl="2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3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60000" y="404664"/>
            <a:ext cx="5328224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Технологические особенности</a:t>
            </a:r>
            <a:endParaRPr lang="ru-RU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74571"/>
              </p:ext>
            </p:extLst>
          </p:nvPr>
        </p:nvGraphicFramePr>
        <p:xfrm>
          <a:off x="1043608" y="836712"/>
          <a:ext cx="7848873" cy="519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5"/>
                <a:gridCol w="7373499"/>
                <a:gridCol w="299329"/>
              </a:tblGrid>
              <a:tr h="3043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10800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BE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ru-RU" sz="80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8022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accent5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Тонкий Клиент Системы реализован в виде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Plugin-a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для </a:t>
                      </a:r>
                      <a:r>
                        <a:rPr lang="ru-RU" sz="1800" baseline="0" dirty="0" err="1" smtClean="0">
                          <a:latin typeface="Cambria" panose="02040503050406030204" pitchFamily="18" charset="0"/>
                        </a:rPr>
                        <a:t>вэб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-браузеров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IE 8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и выше, </a:t>
                      </a:r>
                      <a:r>
                        <a:rPr lang="en-US" sz="1800" baseline="0" dirty="0" err="1" smtClean="0">
                          <a:latin typeface="Cambria" panose="02040503050406030204" pitchFamily="18" charset="0"/>
                        </a:rPr>
                        <a:t>FireFox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, Chrome.</a:t>
                      </a: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Взаимодействие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web-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сервера Системы и </a:t>
                      </a:r>
                      <a:r>
                        <a:rPr lang="ru-RU" sz="1800" baseline="0" dirty="0" err="1" smtClean="0">
                          <a:latin typeface="Cambria" panose="02040503050406030204" pitchFamily="18" charset="0"/>
                        </a:rPr>
                        <a:t>вэб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-браузера клиента по протоколу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https,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поддержка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SSL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шифрования стандарта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SHA1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SHA2.</a:t>
                      </a:r>
                      <a:endParaRPr lang="ru-RU" sz="180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Поддержка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web-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сервером Системы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протокола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http/2.</a:t>
                      </a:r>
                      <a:endParaRPr lang="en-US" sz="1800" dirty="0" smtClean="0">
                        <a:latin typeface="Cambria" panose="02040503050406030204" pitchFamily="18" charset="0"/>
                      </a:endParaRPr>
                    </a:p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Простота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обновления, как одно из преимуществ </a:t>
                      </a:r>
                      <a:r>
                        <a:rPr lang="ru-RU" sz="1800" baseline="0" dirty="0" err="1" smtClean="0">
                          <a:latin typeface="Cambria" panose="02040503050406030204" pitchFamily="18" charset="0"/>
                        </a:rPr>
                        <a:t>вэб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технологии.</a:t>
                      </a:r>
                      <a:endParaRPr lang="en-US" sz="1800" dirty="0" smtClean="0">
                        <a:latin typeface="Cambria" panose="02040503050406030204" pitchFamily="18" charset="0"/>
                      </a:endParaRPr>
                    </a:p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 smtClean="0"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1085850" lvl="2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404664"/>
            <a:ext cx="7056416" cy="5539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параллельная эксплуатация  </a:t>
            </a:r>
            <a:r>
              <a:rPr lang="en-US" sz="2000" b="1" cap="all" dirty="0" smtClean="0">
                <a:latin typeface="Cambria" panose="02040503050406030204" pitchFamily="18" charset="0"/>
              </a:rPr>
              <a:t>WEB-</a:t>
            </a:r>
            <a:r>
              <a:rPr lang="ru-RU" sz="2000" b="1" cap="all" dirty="0" smtClean="0">
                <a:latin typeface="Cambria" panose="02040503050406030204" pitchFamily="18" charset="0"/>
              </a:rPr>
              <a:t>Клиринг и </a:t>
            </a:r>
            <a:r>
              <a:rPr lang="ru-RU" sz="2000" b="1" cap="all" dirty="0" err="1" smtClean="0">
                <a:latin typeface="Cambria" panose="02040503050406030204" pitchFamily="18" charset="0"/>
              </a:rPr>
              <a:t>УКрМ</a:t>
            </a:r>
            <a:r>
              <a:rPr lang="ru-RU" sz="2000" b="1" cap="all" dirty="0" smtClean="0">
                <a:latin typeface="Cambria" panose="02040503050406030204" pitchFamily="18" charset="0"/>
              </a:rPr>
              <a:t>, технологические отличия</a:t>
            </a:r>
            <a:endParaRPr lang="ru-RU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511066" cy="37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95736" y="476672"/>
            <a:ext cx="6120312" cy="28803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Жизненный цикл </a:t>
            </a:r>
            <a:r>
              <a:rPr lang="en-US" sz="2000" b="1" cap="all" dirty="0" smtClean="0">
                <a:latin typeface="Cambria" panose="02040503050406030204" pitchFamily="18" charset="0"/>
              </a:rPr>
              <a:t>WEB </a:t>
            </a:r>
            <a:r>
              <a:rPr lang="ru-RU" sz="2000" b="1" cap="all" dirty="0" smtClean="0">
                <a:latin typeface="Cambria" panose="02040503050406030204" pitchFamily="18" charset="0"/>
              </a:rPr>
              <a:t>клиринга</a:t>
            </a:r>
            <a:endParaRPr lang="en-US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78378"/>
              </p:ext>
            </p:extLst>
          </p:nvPr>
        </p:nvGraphicFramePr>
        <p:xfrm>
          <a:off x="1367828" y="2924944"/>
          <a:ext cx="6984407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76"/>
                <a:gridCol w="6527384"/>
                <a:gridCol w="283747"/>
              </a:tblGrid>
              <a:tr h="36444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10800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BE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ru-RU" sz="80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08382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accent5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Клиринговый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терминал - новая система,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которая полностью заменит 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WEB-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Клиринг. В основе Клирингового терминала положено использование внедряемых на МБ следующих технологий и инфраструктуры: 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CA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API Gateway, ESB,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</a:rPr>
                        <a:t>Moex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 Passport, BPMS.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171450" indent="-171450" algn="just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Переход с 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WEB-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клиринг на Клиринговый Терминал будет осуществляться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максимально удобно для 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клиентов.</a:t>
                      </a:r>
                      <a:endParaRPr lang="en-US" sz="1600" baseline="0" dirty="0" smtClean="0"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1085850" lvl="2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7212658"/>
              </p:ext>
            </p:extLst>
          </p:nvPr>
        </p:nvGraphicFramePr>
        <p:xfrm>
          <a:off x="1979712" y="3375800"/>
          <a:ext cx="333603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497335" y="964403"/>
            <a:ext cx="3332774" cy="879872"/>
            <a:chOff x="0" y="0"/>
            <a:chExt cx="3332774" cy="879872"/>
          </a:xfrm>
        </p:grpSpPr>
        <p:sp>
          <p:nvSpPr>
            <p:cNvPr id="9" name="Пятиугольник 8"/>
            <p:cNvSpPr/>
            <p:nvPr/>
          </p:nvSpPr>
          <p:spPr>
            <a:xfrm>
              <a:off x="0" y="0"/>
              <a:ext cx="3332774" cy="87987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0" y="0"/>
              <a:ext cx="3112806" cy="87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96012" rIns="48006" bIns="9601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WEB-</a:t>
              </a:r>
              <a:r>
                <a:rPr lang="ru-RU" sz="2400" dirty="0" smtClean="0"/>
                <a:t>Клиринг</a:t>
              </a:r>
              <a:endParaRPr lang="ru-RU" sz="2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823844" y="1695416"/>
            <a:ext cx="3332774" cy="879872"/>
            <a:chOff x="0" y="0"/>
            <a:chExt cx="3332774" cy="879872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0" y="0"/>
              <a:ext cx="3332774" cy="87987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0" y="0"/>
              <a:ext cx="3112806" cy="87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96012" rIns="48006" bIns="9601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Клиринговый терминал</a:t>
              </a:r>
              <a:endParaRPr lang="ru-RU" sz="2400" kern="1200" dirty="0"/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4823844" y="827731"/>
            <a:ext cx="36188" cy="1731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2916" y="753818"/>
            <a:ext cx="127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2017г.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60000" y="404664"/>
            <a:ext cx="5976296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Что нового в клиринговом терминале</a:t>
            </a:r>
            <a:endParaRPr lang="ru-RU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26249"/>
              </p:ext>
            </p:extLst>
          </p:nvPr>
        </p:nvGraphicFramePr>
        <p:xfrm>
          <a:off x="1043608" y="836712"/>
          <a:ext cx="7848873" cy="519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5"/>
                <a:gridCol w="7373499"/>
                <a:gridCol w="299329"/>
              </a:tblGrid>
              <a:tr h="3043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108000" marT="90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BE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ru-RU" sz="800">
                        <a:latin typeface="Cambria" panose="02040503050406030204" pitchFamily="18" charset="0"/>
                      </a:endParaRPr>
                    </a:p>
                  </a:txBody>
                  <a:tcPr marL="0" marT="90000" marB="9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8022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accent5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Единый программный интерфейс (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API)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для бесшовного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подключения систем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участников клиринга к автоматизированным системам биржи в части клирингового электронного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документооборота</a:t>
                      </a:r>
                      <a:endParaRPr lang="ru-RU" sz="1800" dirty="0" smtClean="0">
                        <a:latin typeface="Cambria" panose="020405030504060302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Наличие двухфакторной аутентификации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с использованием </a:t>
                      </a:r>
                      <a:r>
                        <a:rPr lang="en-US" sz="1800" baseline="0" dirty="0" err="1" smtClean="0">
                          <a:latin typeface="Cambria" panose="02040503050406030204" pitchFamily="18" charset="0"/>
                        </a:rPr>
                        <a:t>moex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passport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и усиленной квалифицированной ЭЦП (</a:t>
                      </a:r>
                      <a:r>
                        <a:rPr lang="en-US" sz="1800" baseline="0" dirty="0" err="1" smtClean="0">
                          <a:latin typeface="Cambria" panose="02040503050406030204" pitchFamily="18" charset="0"/>
                        </a:rPr>
                        <a:t>Validata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ru-RU" sz="180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Новый современный интерфейс, позволяющий получать клиринговую информацию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онлайн</a:t>
                      </a:r>
                      <a:endParaRPr lang="en-US" sz="180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Строится на новой технологической инфраструктуре биржи в составе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Сервисной шины данных (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ESB), 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универсального интернет шлюза (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API Gateway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универсальной системы сбора разнородных данных  (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</a:rPr>
                        <a:t>Data/Calculation Grid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).</a:t>
                      </a:r>
                      <a:endParaRPr lang="ru-RU" sz="180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1085850" lvl="2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08000" marR="144000" marT="108000" marB="90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60000" y="404664"/>
            <a:ext cx="4536136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cap="all" dirty="0" smtClean="0">
                <a:latin typeface="Cambria" panose="02040503050406030204" pitchFamily="18" charset="0"/>
              </a:rPr>
              <a:t>Спасибо за внимание!</a:t>
            </a:r>
            <a:endParaRPr lang="ru-RU" sz="2000" b="1" cap="all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260001" y="1779997"/>
            <a:ext cx="7416455" cy="7355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Помазан Александр, Банк НКЦ (АО), Управление систем Центрального контрагента Департамента ИТ,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mailto: </a:t>
            </a:r>
            <a:r>
              <a:rPr lang="en-US" sz="1400" dirty="0" smtClean="0">
                <a:latin typeface="Cambria" panose="02040503050406030204" pitchFamily="18" charset="0"/>
                <a:hlinkClick r:id="rId3"/>
              </a:rPr>
              <a:t>Aleksandr.pomazan@moex.com</a:t>
            </a:r>
            <a:r>
              <a:rPr lang="en-US" sz="1400" dirty="0" smtClean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телефон: +7 495 </a:t>
            </a:r>
            <a:r>
              <a:rPr lang="en-US" sz="1400" dirty="0" smtClean="0">
                <a:latin typeface="Cambria" panose="02040503050406030204" pitchFamily="18" charset="0"/>
              </a:rPr>
              <a:t>3633232</a:t>
            </a:r>
            <a:endParaRPr lang="ru-RU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FDDC176-FC46-408C-9EFD-DC2B0BC792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F44C4-5444-4CB0-A5F8-F5FAC4AA1C9B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5c2cd6fe-a789-4745-9d50-c055d8f1627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67340E-4A7D-4721-AB94-1D59B4651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CEA9E2-D5F8-441D-8B67-850AAFC0C4F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36207</TotalTime>
  <Words>328</Words>
  <Application>Microsoft Office PowerPoint</Application>
  <PresentationFormat>Экран (4:3)</PresentationFormat>
  <Paragraphs>33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Courier New</vt:lpstr>
      <vt:lpstr>Tahoma</vt:lpstr>
      <vt:lpstr>Verdana</vt:lpstr>
      <vt:lpstr>Wingdings</vt:lpstr>
      <vt:lpstr>ME-RU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Нагорнюк Оксана Константиновна</dc:creator>
  <cp:lastModifiedBy>Помазан Александр Борисович</cp:lastModifiedBy>
  <cp:revision>799</cp:revision>
  <cp:lastPrinted>2016-01-13T11:52:48Z</cp:lastPrinted>
  <dcterms:created xsi:type="dcterms:W3CDTF">2013-03-06T05:45:56Z</dcterms:created>
  <dcterms:modified xsi:type="dcterms:W3CDTF">2016-10-10T13:27:18Z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0x010100146AE59D714A33448C879F6EED7C13EF</vt:lpwstr>
  </property>
</Properties>
</file>