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70" r:id="rId3"/>
    <p:sldId id="314" r:id="rId4"/>
    <p:sldId id="315" r:id="rId5"/>
    <p:sldId id="306" r:id="rId6"/>
    <p:sldId id="308" r:id="rId7"/>
    <p:sldId id="316" r:id="rId8"/>
    <p:sldId id="324" r:id="rId9"/>
    <p:sldId id="313" r:id="rId10"/>
    <p:sldId id="318" r:id="rId11"/>
    <p:sldId id="319" r:id="rId12"/>
    <p:sldId id="320" r:id="rId13"/>
    <p:sldId id="325" r:id="rId14"/>
    <p:sldId id="322" r:id="rId15"/>
    <p:sldId id="323" r:id="rId16"/>
    <p:sldId id="326" r:id="rId17"/>
    <p:sldId id="329" r:id="rId18"/>
    <p:sldId id="307" r:id="rId19"/>
    <p:sldId id="311" r:id="rId20"/>
    <p:sldId id="310" r:id="rId21"/>
    <p:sldId id="327" r:id="rId22"/>
    <p:sldId id="328" r:id="rId23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Лукашенко Елена Сергеевна" initials="ЛЕС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CC00"/>
    <a:srgbClr val="FFFFFF"/>
    <a:srgbClr val="CF8DA6"/>
    <a:srgbClr val="E1D0CA"/>
    <a:srgbClr val="C8102E"/>
    <a:srgbClr val="66FF99"/>
    <a:srgbClr val="FF1111"/>
    <a:srgbClr val="EE0000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58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1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43A67E-5632-406B-8BB1-08C2CF664E94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1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1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76E5AB-B347-47DA-A068-294FD88C3C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9493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87EEA-A31B-478A-AEC6-89A06382E0DA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491259-4303-470D-BF02-3FB3C5960D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517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33"/>
          <a:stretch/>
        </p:blipFill>
        <p:spPr>
          <a:xfrm>
            <a:off x="230139" y="258793"/>
            <a:ext cx="4845917" cy="63757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24128" y="3140968"/>
            <a:ext cx="2734072" cy="14700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 b="1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4D79F21-44E2-4B0D-8CB1-9AFD631F4C1E}" type="datetimeFigureOut">
              <a:rPr lang="ru-RU" smtClean="0"/>
              <a:pPr/>
              <a:t>17.10.2016</a:t>
            </a:fld>
            <a:endParaRPr lang="ru-RU"/>
          </a:p>
        </p:txBody>
      </p:sp>
      <p:pic>
        <p:nvPicPr>
          <p:cNvPr id="8" name="Picture 2" descr="Безымянный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58793"/>
            <a:ext cx="2448272" cy="57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 userDrawn="1"/>
        </p:nvSpPr>
        <p:spPr>
          <a:xfrm>
            <a:off x="232220" y="2924944"/>
            <a:ext cx="1605205" cy="659294"/>
          </a:xfrm>
          <a:prstGeom prst="rect">
            <a:avLst/>
          </a:prstGeom>
          <a:noFill/>
        </p:spPr>
        <p:txBody>
          <a:bodyPr wrap="none" lIns="104278" tIns="52139" rIns="104278" bIns="52139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Департамент</a:t>
            </a:r>
          </a:p>
          <a:p>
            <a:r>
              <a:rPr lang="ru-RU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Клиринга</a:t>
            </a:r>
            <a:endParaRPr lang="ru-RU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877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4D79F21-44E2-4B0D-8CB1-9AFD631F4C1E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882584C-6866-48D0-A87A-36F6604A4B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787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4D79F21-44E2-4B0D-8CB1-9AFD631F4C1E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882584C-6866-48D0-A87A-36F6604A4B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1142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4D79F21-44E2-4B0D-8CB1-9AFD631F4C1E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882584C-6866-48D0-A87A-36F6604A4B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578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4D79F21-44E2-4B0D-8CB1-9AFD631F4C1E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882584C-6866-48D0-A87A-36F6604A4B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867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4D79F21-44E2-4B0D-8CB1-9AFD631F4C1E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882584C-6866-48D0-A87A-36F6604A4B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5152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4D79F21-44E2-4B0D-8CB1-9AFD631F4C1E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882584C-6866-48D0-A87A-36F6604A4B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4527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4D79F21-44E2-4B0D-8CB1-9AFD631F4C1E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882584C-6866-48D0-A87A-36F6604A4B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311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4D79F21-44E2-4B0D-8CB1-9AFD631F4C1E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882584C-6866-48D0-A87A-36F6604A4B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12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4D79F21-44E2-4B0D-8CB1-9AFD631F4C1E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882584C-6866-48D0-A87A-36F6604A4B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004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4D79F21-44E2-4B0D-8CB1-9AFD631F4C1E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882584C-6866-48D0-A87A-36F6604A4B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0182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62300" y="116632"/>
            <a:ext cx="261228" cy="66247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Безымянный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334151"/>
            <a:ext cx="1687979" cy="407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4485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slideLayout" Target="../slideLayouts/slideLayout7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ps@moex.com" TargetMode="External"/><Relationship Id="rId2" Type="http://schemas.openxmlformats.org/officeDocument/2006/relationships/hyperlink" Target="mailto:ccl@moex.com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mailto:ps@moex.com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oibd@moex.com" TargetMode="External"/><Relationship Id="rId2" Type="http://schemas.openxmlformats.org/officeDocument/2006/relationships/hyperlink" Target="http://nkcbank.ru/viewCatalog.do?menuKey=483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ccl@moex.com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64088" y="4005064"/>
            <a:ext cx="3456384" cy="1656184"/>
          </a:xfrm>
        </p:spPr>
        <p:txBody>
          <a:bodyPr>
            <a:normAutofit fontScale="90000"/>
          </a:bodyPr>
          <a:lstStyle/>
          <a:p>
            <a:pPr algn="l"/>
            <a: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Клиринговый терминал:</a:t>
            </a:r>
            <a:br>
              <a:rPr lang="ru-RU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новая система документооборота </a:t>
            </a:r>
            <a:b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между участниками клиринга и НКЦ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381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71959" y="144261"/>
            <a:ext cx="5428089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Работа в системе </a:t>
            </a:r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WEB-</a:t>
            </a:r>
            <a:r>
              <a:rPr lang="ru-RU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клиринг </a:t>
            </a:r>
          </a:p>
          <a:p>
            <a:r>
              <a:rPr lang="ru-RU" b="1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Главное меню: Группы запросов</a:t>
            </a:r>
            <a:endParaRPr lang="ru-RU" b="1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18" y="980728"/>
            <a:ext cx="8057782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64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71959" y="144261"/>
            <a:ext cx="5428089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Работа в системе </a:t>
            </a:r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WEB-</a:t>
            </a:r>
            <a:r>
              <a:rPr lang="ru-RU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клиринг </a:t>
            </a:r>
          </a:p>
          <a:p>
            <a:r>
              <a:rPr lang="ru-RU" b="1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Главное меню: Группы запросов</a:t>
            </a:r>
            <a:endParaRPr lang="ru-RU" b="1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71958" y="919463"/>
            <a:ext cx="3816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Все запросы разделены на группы:</a:t>
            </a:r>
          </a:p>
        </p:txBody>
      </p:sp>
      <p:grpSp>
        <p:nvGrpSpPr>
          <p:cNvPr id="19" name="Группа 18"/>
          <p:cNvGrpSpPr/>
          <p:nvPr/>
        </p:nvGrpSpPr>
        <p:grpSpPr>
          <a:xfrm>
            <a:off x="571958" y="1340768"/>
            <a:ext cx="8104498" cy="4606416"/>
            <a:chOff x="571958" y="1340768"/>
            <a:chExt cx="8104498" cy="4606416"/>
          </a:xfrm>
        </p:grpSpPr>
        <p:sp>
          <p:nvSpPr>
            <p:cNvPr id="15" name="TextBox 14"/>
            <p:cNvSpPr txBox="1"/>
            <p:nvPr/>
          </p:nvSpPr>
          <p:spPr>
            <a:xfrm>
              <a:off x="599747" y="5362409"/>
              <a:ext cx="2304257" cy="58477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sz="16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Операции с </a:t>
              </a:r>
              <a:r>
                <a:rPr lang="ru-RU" sz="16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тарифами (ВР)</a:t>
              </a:r>
              <a:endPara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571959" y="1340768"/>
              <a:ext cx="2304257" cy="83099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sz="16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Операции с Денежными средствами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347864" y="1340768"/>
              <a:ext cx="5328592" cy="138499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Регистрация счета для возврата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Запрос на возврат </a:t>
              </a:r>
              <a:r>
                <a:rPr lang="ru-RU" sz="1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денежных </a:t>
              </a:r>
              <a:r>
                <a:rPr lang="ru-RU" sz="14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средств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Постоянный возврат </a:t>
              </a:r>
              <a:r>
                <a:rPr lang="ru-RU" sz="1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денежных средств</a:t>
              </a:r>
              <a:endParaRPr lang="ru-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Перевод денежных средств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Запрос на депонирование ДС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Постоянное поручение на депонирование ДС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71958" y="2841276"/>
              <a:ext cx="2304257" cy="58477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sz="16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Операции с Расчетными кодами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347864" y="2841276"/>
              <a:ext cx="5328592" cy="95410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Регистрация Расчетного кода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Регистрация ТКС имущественного пула (для фондового рынка)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Запрос отчета о Расчетных кодах</a:t>
              </a:r>
              <a:r>
                <a:rPr lang="en-US" sz="14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endParaRPr lang="ru-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71958" y="3933056"/>
              <a:ext cx="2304257" cy="33855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sz="16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Ранние расчеты (ВР)</a:t>
              </a:r>
              <a:endPara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347864" y="3917176"/>
              <a:ext cx="5328592" cy="138499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Запрос на проведение ранних расчетов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Постоянное поручение </a:t>
              </a:r>
              <a:r>
                <a:rPr lang="en-US" sz="14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/ </a:t>
              </a:r>
              <a:r>
                <a:rPr lang="ru-RU" sz="14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отмена постоянного поручения на проведение ранних расчетов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Запрос на ранний выход из торгов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Постоянное поручение </a:t>
              </a:r>
              <a:r>
                <a:rPr lang="en-US" sz="1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/ </a:t>
              </a:r>
              <a:r>
                <a:rPr lang="ru-RU" sz="1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отмена постоянного поручения </a:t>
              </a:r>
              <a:r>
                <a:rPr lang="ru-RU" sz="14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на ранний выход из торгов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347864" y="5423964"/>
              <a:ext cx="5328592" cy="52322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Запрос на выбор тарифного плана по </a:t>
              </a:r>
              <a:r>
                <a:rPr lang="en-US" sz="14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SPOT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Запрос на выбор тарифного плана </a:t>
              </a:r>
              <a:r>
                <a:rPr lang="ru-RU" sz="14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по</a:t>
              </a:r>
              <a:r>
                <a:rPr lang="en-US" sz="14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SWAP</a:t>
              </a:r>
              <a:endParaRPr lang="ru-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cxnSp>
        <p:nvCxnSpPr>
          <p:cNvPr id="21" name="Соединительная линия уступом 20"/>
          <p:cNvCxnSpPr>
            <a:endCxn id="4" idx="1"/>
          </p:cNvCxnSpPr>
          <p:nvPr/>
        </p:nvCxnSpPr>
        <p:spPr>
          <a:xfrm>
            <a:off x="2872088" y="1617766"/>
            <a:ext cx="475776" cy="41550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Соединительная линия уступом 21"/>
          <p:cNvCxnSpPr/>
          <p:nvPr/>
        </p:nvCxnSpPr>
        <p:spPr>
          <a:xfrm>
            <a:off x="2872088" y="3141262"/>
            <a:ext cx="471648" cy="27699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Соединительная линия уступом 22"/>
          <p:cNvCxnSpPr>
            <a:endCxn id="16" idx="1"/>
          </p:cNvCxnSpPr>
          <p:nvPr/>
        </p:nvCxnSpPr>
        <p:spPr>
          <a:xfrm>
            <a:off x="2872088" y="4144113"/>
            <a:ext cx="475776" cy="46556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Соединительная линия уступом 25"/>
          <p:cNvCxnSpPr/>
          <p:nvPr/>
        </p:nvCxnSpPr>
        <p:spPr>
          <a:xfrm>
            <a:off x="2899876" y="5597479"/>
            <a:ext cx="443860" cy="14809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571958" y="882925"/>
            <a:ext cx="8280920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572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71959" y="144261"/>
            <a:ext cx="5428089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Работа в системе </a:t>
            </a:r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WEB-</a:t>
            </a:r>
            <a:r>
              <a:rPr lang="ru-RU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клиринг </a:t>
            </a:r>
          </a:p>
          <a:p>
            <a:r>
              <a:rPr lang="ru-RU" b="1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Главное меню</a:t>
            </a:r>
            <a:endParaRPr lang="ru-RU" b="1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71958" y="919463"/>
            <a:ext cx="50801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Кроме групп запросов главное меню включает: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71959" y="1340768"/>
            <a:ext cx="230425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Документы на подпись</a:t>
            </a: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47864" y="1340768"/>
            <a:ext cx="5328592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Таблица со всеми сформированными, но не полностью подписанными документами 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566908" y="2352230"/>
            <a:ext cx="8104498" cy="523220"/>
            <a:chOff x="571958" y="2841276"/>
            <a:chExt cx="8104498" cy="523220"/>
          </a:xfrm>
        </p:grpSpPr>
        <p:sp>
          <p:nvSpPr>
            <p:cNvPr id="8" name="TextBox 7"/>
            <p:cNvSpPr txBox="1"/>
            <p:nvPr/>
          </p:nvSpPr>
          <p:spPr>
            <a:xfrm>
              <a:off x="571958" y="2841276"/>
              <a:ext cx="2304257" cy="33855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sz="16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Входящие документы</a:t>
              </a:r>
              <a:endPara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347864" y="2841276"/>
              <a:ext cx="5328592" cy="52322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sz="14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Просмотр всех сообщений, направленных НКЦ Участнику клиринга, включая клиринговые отчеты</a:t>
              </a: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566908" y="3363682"/>
            <a:ext cx="8104498" cy="600655"/>
            <a:chOff x="571958" y="3917176"/>
            <a:chExt cx="8104498" cy="600655"/>
          </a:xfrm>
        </p:grpSpPr>
        <p:sp>
          <p:nvSpPr>
            <p:cNvPr id="14" name="TextBox 13"/>
            <p:cNvSpPr txBox="1"/>
            <p:nvPr/>
          </p:nvSpPr>
          <p:spPr>
            <a:xfrm>
              <a:off x="571958" y="3933056"/>
              <a:ext cx="2304257" cy="58477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sz="16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Исходящие сообщения</a:t>
              </a:r>
              <a:endPara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347864" y="3917176"/>
              <a:ext cx="5328592" cy="52322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Сформировать сообщение и направить в НКЦ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Просмотреть все сообщения, направленные в НКЦ</a:t>
              </a: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566908" y="4590578"/>
            <a:ext cx="8076709" cy="1384995"/>
            <a:chOff x="599747" y="5423964"/>
            <a:chExt cx="8076709" cy="1384995"/>
          </a:xfrm>
        </p:grpSpPr>
        <p:sp>
          <p:nvSpPr>
            <p:cNvPr id="15" name="TextBox 14"/>
            <p:cNvSpPr txBox="1"/>
            <p:nvPr/>
          </p:nvSpPr>
          <p:spPr>
            <a:xfrm>
              <a:off x="599747" y="5423964"/>
              <a:ext cx="2304257" cy="33855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sz="16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Сервис</a:t>
              </a:r>
              <a:endPara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347864" y="5423964"/>
              <a:ext cx="5328592" cy="138499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sz="14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Справочная информация: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Курсы валют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Справочная информация по банкам (БИК, </a:t>
              </a:r>
              <a:r>
                <a:rPr lang="ru-RU" sz="1400" dirty="0" err="1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корр.счет</a:t>
              </a:r>
              <a:r>
                <a:rPr lang="ru-RU" sz="14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и др.)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Общие и личные сообщения (объявления)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Настройка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Ключи и сертификаты</a:t>
              </a:r>
            </a:p>
          </p:txBody>
        </p:sp>
      </p:grpSp>
      <p:cxnSp>
        <p:nvCxnSpPr>
          <p:cNvPr id="17" name="Соединительная линия уступом 16"/>
          <p:cNvCxnSpPr/>
          <p:nvPr/>
        </p:nvCxnSpPr>
        <p:spPr>
          <a:xfrm>
            <a:off x="2890109" y="1559110"/>
            <a:ext cx="443860" cy="14809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Соединительная линия уступом 18"/>
          <p:cNvCxnSpPr/>
          <p:nvPr/>
        </p:nvCxnSpPr>
        <p:spPr>
          <a:xfrm>
            <a:off x="2884316" y="2521507"/>
            <a:ext cx="443860" cy="14809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Соединительная линия уступом 19"/>
          <p:cNvCxnSpPr/>
          <p:nvPr/>
        </p:nvCxnSpPr>
        <p:spPr>
          <a:xfrm>
            <a:off x="2871165" y="3512935"/>
            <a:ext cx="443860" cy="14809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Соединительная линия уступом 20"/>
          <p:cNvCxnSpPr/>
          <p:nvPr/>
        </p:nvCxnSpPr>
        <p:spPr>
          <a:xfrm>
            <a:off x="2857271" y="4759855"/>
            <a:ext cx="471649" cy="42356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566908" y="882925"/>
            <a:ext cx="8280920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4457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71959" y="144261"/>
            <a:ext cx="5428089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Работа в системе </a:t>
            </a:r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WEB-</a:t>
            </a:r>
            <a:r>
              <a:rPr lang="ru-RU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клиринг </a:t>
            </a:r>
          </a:p>
          <a:p>
            <a:r>
              <a:rPr lang="ru-RU" b="1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Цикл обработки запроса</a:t>
            </a:r>
            <a:endParaRPr lang="ru-RU" b="1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71958" y="1097908"/>
            <a:ext cx="6016265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Участник клиринга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774" y="1165831"/>
            <a:ext cx="361437" cy="227018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571959" y="1738194"/>
            <a:ext cx="1512168" cy="601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Формирование запроса</a:t>
            </a:r>
            <a:endParaRPr lang="ru-RU" sz="1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571980" y="1738194"/>
            <a:ext cx="1512168" cy="601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Изменение запроса</a:t>
            </a:r>
            <a:endParaRPr lang="ru-RU" sz="1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572001" y="1738194"/>
            <a:ext cx="1512168" cy="601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Подпись</a:t>
            </a:r>
            <a:endParaRPr lang="ru-RU" sz="1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572001" y="3020488"/>
            <a:ext cx="1512168" cy="601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Проверка статуса</a:t>
            </a:r>
            <a:endParaRPr lang="ru-RU" sz="1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6660232" y="1094781"/>
            <a:ext cx="0" cy="4194519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7236296" y="1738194"/>
            <a:ext cx="1512168" cy="601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Исполнение запроса</a:t>
            </a:r>
            <a:endParaRPr lang="ru-RU" sz="1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236296" y="3020488"/>
            <a:ext cx="1512168" cy="601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Статус запроса</a:t>
            </a:r>
            <a:endParaRPr lang="ru-RU" sz="1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24074" y="6031639"/>
            <a:ext cx="56886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Возможность просмотра истории отправленных документов</a:t>
            </a:r>
            <a:endParaRPr lang="ru-RU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Стрелка вправо 16"/>
          <p:cNvSpPr/>
          <p:nvPr/>
        </p:nvSpPr>
        <p:spPr>
          <a:xfrm>
            <a:off x="2084127" y="1977661"/>
            <a:ext cx="487852" cy="122065"/>
          </a:xfrm>
          <a:prstGeom prst="rightArrow">
            <a:avLst/>
          </a:prstGeom>
          <a:solidFill>
            <a:schemeClr val="bg1">
              <a:lumMod val="65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4084148" y="1977661"/>
            <a:ext cx="487852" cy="122065"/>
          </a:xfrm>
          <a:prstGeom prst="rightArrow">
            <a:avLst/>
          </a:prstGeom>
          <a:solidFill>
            <a:schemeClr val="bg1">
              <a:lumMod val="65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6"/>
          <p:cNvSpPr/>
          <p:nvPr/>
        </p:nvSpPr>
        <p:spPr>
          <a:xfrm>
            <a:off x="6084169" y="1976224"/>
            <a:ext cx="1152127" cy="133245"/>
          </a:xfrm>
          <a:prstGeom prst="rightArrow">
            <a:avLst/>
          </a:prstGeom>
          <a:solidFill>
            <a:schemeClr val="bg1">
              <a:lumMod val="65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лево 16"/>
          <p:cNvSpPr/>
          <p:nvPr/>
        </p:nvSpPr>
        <p:spPr>
          <a:xfrm>
            <a:off x="6075511" y="3248980"/>
            <a:ext cx="1152127" cy="113151"/>
          </a:xfrm>
          <a:prstGeom prst="leftArrow">
            <a:avLst/>
          </a:prstGeom>
          <a:solidFill>
            <a:schemeClr val="bg1">
              <a:lumMod val="65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низ 24"/>
          <p:cNvSpPr/>
          <p:nvPr/>
        </p:nvSpPr>
        <p:spPr>
          <a:xfrm>
            <a:off x="7956376" y="2339194"/>
            <a:ext cx="144016" cy="681294"/>
          </a:xfrm>
          <a:prstGeom prst="downArrow">
            <a:avLst/>
          </a:prstGeom>
          <a:solidFill>
            <a:schemeClr val="bg1">
              <a:lumMod val="65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H="1">
            <a:off x="762248" y="2339194"/>
            <a:ext cx="4949" cy="29793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1015211" y="3819737"/>
            <a:ext cx="1900604" cy="3077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Новый документ</a:t>
            </a:r>
            <a:endParaRPr lang="ru-RU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015212" y="4474202"/>
            <a:ext cx="1900603" cy="3077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 шаблона</a:t>
            </a:r>
            <a:endParaRPr lang="ru-RU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015213" y="5164613"/>
            <a:ext cx="1900602" cy="3077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Импорт документов</a:t>
            </a:r>
            <a:endParaRPr lang="ru-RU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Стрелка углом вверх 40"/>
          <p:cNvSpPr/>
          <p:nvPr/>
        </p:nvSpPr>
        <p:spPr>
          <a:xfrm rot="10800000" flipV="1">
            <a:off x="1816411" y="2363468"/>
            <a:ext cx="2725436" cy="1024188"/>
          </a:xfrm>
          <a:prstGeom prst="bentUpArrow">
            <a:avLst>
              <a:gd name="adj1" fmla="val 6233"/>
              <a:gd name="adj2" fmla="val 6076"/>
              <a:gd name="adj3" fmla="val 7033"/>
            </a:avLst>
          </a:prstGeom>
          <a:solidFill>
            <a:schemeClr val="bg1">
              <a:lumMod val="65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3" name="Прямая со стрелкой 42"/>
          <p:cNvCxnSpPr/>
          <p:nvPr/>
        </p:nvCxnSpPr>
        <p:spPr>
          <a:xfrm>
            <a:off x="767196" y="3933055"/>
            <a:ext cx="248015" cy="46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767196" y="4627284"/>
            <a:ext cx="248015" cy="46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767339" y="5308753"/>
            <a:ext cx="248015" cy="46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6732242" y="1094781"/>
            <a:ext cx="2016222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НКЦ</a:t>
            </a: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3848" y="1080550"/>
            <a:ext cx="408632" cy="397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TextBox 55"/>
          <p:cNvSpPr txBox="1"/>
          <p:nvPr/>
        </p:nvSpPr>
        <p:spPr>
          <a:xfrm>
            <a:off x="3275856" y="3429000"/>
            <a:ext cx="12241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Ошибки</a:t>
            </a:r>
            <a:endParaRPr lang="ru-RU" sz="1100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7" name="Стрелка вниз 56"/>
          <p:cNvSpPr/>
          <p:nvPr/>
        </p:nvSpPr>
        <p:spPr>
          <a:xfrm>
            <a:off x="5292080" y="3621488"/>
            <a:ext cx="132394" cy="852714"/>
          </a:xfrm>
          <a:prstGeom prst="downArrow">
            <a:avLst/>
          </a:prstGeom>
          <a:solidFill>
            <a:schemeClr val="bg1">
              <a:lumMod val="65000"/>
            </a:schemeClr>
          </a:solidFill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4854221" y="4523986"/>
            <a:ext cx="1008112" cy="593665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TextBox 58"/>
          <p:cNvSpPr txBox="1"/>
          <p:nvPr/>
        </p:nvSpPr>
        <p:spPr>
          <a:xfrm>
            <a:off x="4858271" y="4671700"/>
            <a:ext cx="100001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Выполнено</a:t>
            </a:r>
            <a:endParaRPr lang="ru-RU" sz="1100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571958" y="882925"/>
            <a:ext cx="8280920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7415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71959" y="144261"/>
            <a:ext cx="5428089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Работа в системе </a:t>
            </a:r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WEB-</a:t>
            </a:r>
            <a:r>
              <a:rPr lang="ru-RU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клиринг </a:t>
            </a:r>
          </a:p>
          <a:p>
            <a:r>
              <a:rPr lang="ru-RU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Цикл обработки </a:t>
            </a:r>
            <a:r>
              <a:rPr lang="ru-RU" b="1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запроса. Пример</a:t>
            </a:r>
            <a:endParaRPr lang="ru-RU" b="1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4" name="Рисунок 7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81" y="932157"/>
            <a:ext cx="7880535" cy="538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89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71959" y="144261"/>
            <a:ext cx="5428089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Работа в системе </a:t>
            </a:r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WEB-</a:t>
            </a:r>
            <a:r>
              <a:rPr lang="ru-RU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клиринг: </a:t>
            </a:r>
          </a:p>
          <a:p>
            <a:r>
              <a:rPr lang="ru-RU" b="1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Роли доступа</a:t>
            </a:r>
            <a:endParaRPr lang="ru-RU" b="1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71958" y="919463"/>
            <a:ext cx="75284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Типовые роли задаются при подключении к сервису </a:t>
            </a:r>
            <a:r>
              <a:rPr 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WEB-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клиринг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55573" y="4077072"/>
            <a:ext cx="74420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600"/>
              </a:spcAft>
              <a:buClr>
                <a:srgbClr val="C00000"/>
              </a:buClr>
              <a:buSzPct val="130000"/>
              <a:buFont typeface="Wingdings" panose="05000000000000000000" pitchFamily="2" charset="2"/>
              <a:buChar char="§"/>
            </a:pPr>
            <a:r>
              <a:rPr lang="ru-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Роль «Руководитель» используется для создания, изменения, подписи и отправки запросов на исполнение.</a:t>
            </a:r>
          </a:p>
          <a:p>
            <a:pPr marL="285750" indent="-285750" algn="just">
              <a:spcAft>
                <a:spcPts val="600"/>
              </a:spcAft>
              <a:buClr>
                <a:srgbClr val="C00000"/>
              </a:buClr>
              <a:buSzPct val="130000"/>
              <a:buFont typeface="Wingdings" panose="05000000000000000000" pitchFamily="2" charset="2"/>
              <a:buChar char="§"/>
            </a:pPr>
            <a:r>
              <a:rPr lang="ru-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Роль «Бухгалтер» используется в случае требования двух подписей под документами; </a:t>
            </a:r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</a:t>
            </a:r>
            <a:r>
              <a:rPr lang="ru-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сли указана такая роль, то для отправки документа на исполнение всегда потребуется две подписи.</a:t>
            </a:r>
          </a:p>
          <a:p>
            <a:pPr marL="285750" indent="-285750" algn="just">
              <a:spcAft>
                <a:spcPts val="600"/>
              </a:spcAft>
              <a:buClr>
                <a:srgbClr val="C00000"/>
              </a:buClr>
              <a:buSzPct val="130000"/>
              <a:buFont typeface="Wingdings" panose="05000000000000000000" pitchFamily="2" charset="2"/>
              <a:buChar char="§"/>
            </a:pPr>
            <a:r>
              <a:rPr lang="ru-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Роль «</a:t>
            </a:r>
            <a:r>
              <a:rPr lang="ru-RU" sz="14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Операционист</a:t>
            </a:r>
            <a:r>
              <a:rPr lang="ru-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 используется только для формирования документа, не обладает правом подписи.</a:t>
            </a:r>
            <a:endParaRPr lang="ru-RU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8152214"/>
              </p:ext>
            </p:extLst>
          </p:nvPr>
        </p:nvGraphicFramePr>
        <p:xfrm>
          <a:off x="755574" y="1570683"/>
          <a:ext cx="7442016" cy="19303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8354"/>
                <a:gridCol w="1440160"/>
                <a:gridCol w="1512168"/>
                <a:gridCol w="1321334"/>
              </a:tblGrid>
              <a:tr h="482581">
                <a:tc>
                  <a:txBody>
                    <a:bodyPr/>
                    <a:lstStyle/>
                    <a:p>
                      <a:r>
                        <a:rPr lang="ru-RU" sz="1800" b="1" i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Типовая</a:t>
                      </a:r>
                      <a:r>
                        <a:rPr lang="ru-RU" sz="1800" b="1" i="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роль</a:t>
                      </a:r>
                      <a:endParaRPr lang="ru-RU" sz="1800" b="1" i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Создание</a:t>
                      </a:r>
                      <a:endParaRPr lang="ru-RU" sz="1800" b="1" i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Изменение</a:t>
                      </a:r>
                      <a:endParaRPr lang="ru-RU" sz="1800" b="1" i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Подпись</a:t>
                      </a:r>
                      <a:endParaRPr lang="ru-RU" sz="1800" b="1" i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</a:tr>
              <a:tr h="482581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«Руководитель»</a:t>
                      </a:r>
                      <a:endParaRPr lang="ru-RU" sz="1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</a:tr>
              <a:tr h="482581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«Бухгалтер»</a:t>
                      </a:r>
                      <a:endParaRPr lang="ru-RU" sz="1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</a:tr>
              <a:tr h="482581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«</a:t>
                      </a:r>
                      <a:r>
                        <a:rPr lang="ru-RU" sz="180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Операционист</a:t>
                      </a:r>
                      <a:r>
                        <a:rPr lang="ru-RU" sz="18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»</a:t>
                      </a:r>
                      <a:endParaRPr lang="ru-RU" sz="1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469769" y="2061620"/>
            <a:ext cx="4267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</a:t>
            </a:r>
            <a:endParaRPr lang="ru-RU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5906959" y="2074180"/>
            <a:ext cx="4267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</a:t>
            </a:r>
            <a:endParaRPr lang="ru-RU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7345095" y="2061620"/>
            <a:ext cx="4267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</a:t>
            </a:r>
            <a:endParaRPr lang="ru-RU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7345095" y="2550480"/>
            <a:ext cx="4267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</a:t>
            </a:r>
            <a:endParaRPr lang="ru-RU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5906959" y="2555372"/>
            <a:ext cx="4267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</a:t>
            </a:r>
            <a:endParaRPr lang="ru-RU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4418416" y="2558126"/>
            <a:ext cx="4267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</a:t>
            </a:r>
            <a:endParaRPr lang="ru-RU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4418416" y="3056762"/>
            <a:ext cx="4267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</a:t>
            </a:r>
            <a:endParaRPr lang="ru-RU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5906959" y="3039342"/>
            <a:ext cx="4267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</a:t>
            </a:r>
            <a:endParaRPr lang="ru-RU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368339" y="3024785"/>
            <a:ext cx="3802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/>
              </a:rPr>
              <a:t></a:t>
            </a: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582683" y="919463"/>
            <a:ext cx="8280920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5462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71959" y="144261"/>
            <a:ext cx="5663730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Работа в системе </a:t>
            </a:r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WEB-</a:t>
            </a:r>
            <a:r>
              <a:rPr lang="ru-RU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клиринг: </a:t>
            </a:r>
          </a:p>
          <a:p>
            <a:r>
              <a:rPr lang="ru-RU" b="1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Роли доступа. Две подписи под документами</a:t>
            </a:r>
            <a:endParaRPr lang="ru-RU" b="1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71959" y="5342089"/>
            <a:ext cx="73124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C00000"/>
              </a:buClr>
              <a:buSzPct val="130000"/>
              <a:buFont typeface="Wingdings" panose="05000000000000000000" pitchFamily="2" charset="2"/>
              <a:buChar char="§"/>
            </a:pPr>
            <a:r>
              <a:rPr lang="ru-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Запрос направляется на исполнение сразу после проставления необходимого количества подписей </a:t>
            </a:r>
          </a:p>
          <a:p>
            <a:pPr marL="285750" indent="-285750" algn="just">
              <a:buClr>
                <a:srgbClr val="C00000"/>
              </a:buClr>
              <a:buSzPct val="130000"/>
              <a:buFont typeface="Wingdings" panose="05000000000000000000" pitchFamily="2" charset="2"/>
              <a:buChar char="§"/>
            </a:pPr>
            <a:r>
              <a:rPr lang="ru-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Необходимость двух подписей задается при подключении к сервису </a:t>
            </a:r>
            <a:r>
              <a:rPr lang="en-US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WEB-</a:t>
            </a:r>
            <a:r>
              <a:rPr lang="ru-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клиринг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650032" y="1795361"/>
            <a:ext cx="8176505" cy="601000"/>
            <a:chOff x="571959" y="1738194"/>
            <a:chExt cx="8176505" cy="601000"/>
          </a:xfrm>
        </p:grpSpPr>
        <p:sp>
          <p:nvSpPr>
            <p:cNvPr id="24" name="Скругленный прямоугольник 23"/>
            <p:cNvSpPr/>
            <p:nvPr/>
          </p:nvSpPr>
          <p:spPr>
            <a:xfrm>
              <a:off x="571959" y="1738194"/>
              <a:ext cx="1512168" cy="601000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 smtClean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Формирование запроса</a:t>
              </a:r>
              <a:endParaRPr lang="ru-RU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6" name="Скругленный прямоугольник 25"/>
            <p:cNvSpPr/>
            <p:nvPr/>
          </p:nvSpPr>
          <p:spPr>
            <a:xfrm>
              <a:off x="2571980" y="1738194"/>
              <a:ext cx="1512168" cy="601000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 smtClean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Изменение запроса</a:t>
              </a:r>
              <a:endParaRPr lang="ru-RU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7" name="Скругленный прямоугольник 26"/>
            <p:cNvSpPr/>
            <p:nvPr/>
          </p:nvSpPr>
          <p:spPr>
            <a:xfrm>
              <a:off x="4572001" y="1738194"/>
              <a:ext cx="1512168" cy="601000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 smtClean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Подпись</a:t>
              </a:r>
              <a:endParaRPr lang="ru-RU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8" name="Скругленный прямоугольник 27"/>
            <p:cNvSpPr/>
            <p:nvPr/>
          </p:nvSpPr>
          <p:spPr>
            <a:xfrm>
              <a:off x="7236296" y="1738194"/>
              <a:ext cx="1512168" cy="6010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 smtClean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Исполнение запроса</a:t>
              </a:r>
              <a:endParaRPr lang="ru-RU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9" name="Стрелка вправо 16"/>
            <p:cNvSpPr/>
            <p:nvPr/>
          </p:nvSpPr>
          <p:spPr>
            <a:xfrm>
              <a:off x="2084127" y="1977661"/>
              <a:ext cx="487852" cy="122065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Стрелка вправо 29"/>
            <p:cNvSpPr/>
            <p:nvPr/>
          </p:nvSpPr>
          <p:spPr>
            <a:xfrm>
              <a:off x="4084148" y="1977661"/>
              <a:ext cx="487852" cy="122065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Стрелка вправо 16"/>
            <p:cNvSpPr/>
            <p:nvPr/>
          </p:nvSpPr>
          <p:spPr>
            <a:xfrm>
              <a:off x="6084169" y="1976224"/>
              <a:ext cx="1152127" cy="133245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612209" y="1217260"/>
            <a:ext cx="30963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</a:t>
            </a:r>
            <a:r>
              <a:rPr lang="ru-RU" sz="16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дна подпись:</a:t>
            </a:r>
            <a:endParaRPr lang="ru-RU" sz="16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616985" y="2860786"/>
            <a:ext cx="30963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Две подписи:</a:t>
            </a:r>
            <a:endParaRPr lang="ru-RU" sz="16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650032" y="3444531"/>
            <a:ext cx="8200086" cy="1533974"/>
            <a:chOff x="650032" y="3337031"/>
            <a:chExt cx="8200086" cy="1533974"/>
          </a:xfrm>
        </p:grpSpPr>
        <p:sp>
          <p:nvSpPr>
            <p:cNvPr id="54" name="Скругленный прямоугольник 53"/>
            <p:cNvSpPr/>
            <p:nvPr/>
          </p:nvSpPr>
          <p:spPr>
            <a:xfrm>
              <a:off x="650032" y="3337031"/>
              <a:ext cx="1512168" cy="601000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 smtClean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Формирование запроса</a:t>
              </a:r>
              <a:endParaRPr lang="ru-RU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5" name="Скругленный прямоугольник 54"/>
            <p:cNvSpPr/>
            <p:nvPr/>
          </p:nvSpPr>
          <p:spPr>
            <a:xfrm>
              <a:off x="2650053" y="3337031"/>
              <a:ext cx="1512168" cy="601000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 smtClean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Изменение запроса</a:t>
              </a:r>
              <a:endParaRPr lang="ru-RU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6" name="Скругленный прямоугольник 55"/>
            <p:cNvSpPr/>
            <p:nvPr/>
          </p:nvSpPr>
          <p:spPr>
            <a:xfrm>
              <a:off x="4650074" y="3337031"/>
              <a:ext cx="1512168" cy="601000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 smtClean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1я подпись</a:t>
              </a:r>
              <a:endParaRPr lang="ru-RU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7" name="Скругленный прямоугольник 56"/>
            <p:cNvSpPr/>
            <p:nvPr/>
          </p:nvSpPr>
          <p:spPr>
            <a:xfrm>
              <a:off x="7337950" y="4270005"/>
              <a:ext cx="1512168" cy="6010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 smtClean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Исполнение запроса</a:t>
              </a:r>
              <a:endParaRPr lang="ru-RU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8" name="Стрелка вправо 16"/>
            <p:cNvSpPr/>
            <p:nvPr/>
          </p:nvSpPr>
          <p:spPr>
            <a:xfrm>
              <a:off x="2162200" y="3576498"/>
              <a:ext cx="487852" cy="122065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Стрелка вправо 58"/>
            <p:cNvSpPr/>
            <p:nvPr/>
          </p:nvSpPr>
          <p:spPr>
            <a:xfrm>
              <a:off x="4162221" y="3576498"/>
              <a:ext cx="487852" cy="122065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Стрелка вправо 16"/>
            <p:cNvSpPr/>
            <p:nvPr/>
          </p:nvSpPr>
          <p:spPr>
            <a:xfrm>
              <a:off x="6185822" y="4503163"/>
              <a:ext cx="1152127" cy="133245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Скругленный прямоугольник 68"/>
            <p:cNvSpPr/>
            <p:nvPr/>
          </p:nvSpPr>
          <p:spPr>
            <a:xfrm>
              <a:off x="4673655" y="4270005"/>
              <a:ext cx="1512168" cy="601000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 smtClean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2я подпись</a:t>
              </a:r>
              <a:endParaRPr lang="ru-RU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" name="Стрелка вниз 5"/>
            <p:cNvSpPr/>
            <p:nvPr/>
          </p:nvSpPr>
          <p:spPr>
            <a:xfrm>
              <a:off x="5319181" y="3949095"/>
              <a:ext cx="116915" cy="320910"/>
            </a:xfrm>
            <a:prstGeom prst="downArrow">
              <a:avLst/>
            </a:prstGeom>
            <a:solidFill>
              <a:schemeClr val="bg1">
                <a:lumMod val="6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1" name="Oval 15"/>
          <p:cNvSpPr/>
          <p:nvPr/>
        </p:nvSpPr>
        <p:spPr>
          <a:xfrm>
            <a:off x="827584" y="1122180"/>
            <a:ext cx="573506" cy="52175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000" b="1" dirty="0"/>
              <a:t>1</a:t>
            </a:r>
            <a:endParaRPr lang="en-US" sz="2000" b="1" dirty="0"/>
          </a:p>
        </p:txBody>
      </p:sp>
      <p:sp>
        <p:nvSpPr>
          <p:cNvPr id="72" name="Oval 15"/>
          <p:cNvSpPr/>
          <p:nvPr/>
        </p:nvSpPr>
        <p:spPr>
          <a:xfrm>
            <a:off x="856191" y="2765706"/>
            <a:ext cx="573506" cy="52175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000" b="1" dirty="0" smtClean="0"/>
              <a:t>2</a:t>
            </a:r>
            <a:endParaRPr lang="en-US" sz="2000" b="1" dirty="0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568093" y="980728"/>
            <a:ext cx="8280920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456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Прямая соединительная линия 50"/>
          <p:cNvCxnSpPr>
            <a:endCxn id="52" idx="2"/>
          </p:cNvCxnSpPr>
          <p:nvPr/>
        </p:nvCxnSpPr>
        <p:spPr>
          <a:xfrm>
            <a:off x="5997013" y="1491081"/>
            <a:ext cx="293" cy="4521785"/>
          </a:xfrm>
          <a:prstGeom prst="line">
            <a:avLst/>
          </a:prstGeom>
          <a:ln w="190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2878990" y="1501475"/>
            <a:ext cx="15954" cy="4511390"/>
          </a:xfrm>
          <a:prstGeom prst="line">
            <a:avLst/>
          </a:prstGeom>
          <a:ln w="1905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H="1">
            <a:off x="6419899" y="1509239"/>
            <a:ext cx="4074" cy="450362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571959" y="144261"/>
            <a:ext cx="82557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Дорожная карта проекта Клиринговый терминал 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571960" y="764704"/>
            <a:ext cx="8199970" cy="726378"/>
            <a:chOff x="571959" y="764704"/>
            <a:chExt cx="7872337" cy="726378"/>
          </a:xfrm>
        </p:grpSpPr>
        <p:sp>
          <p:nvSpPr>
            <p:cNvPr id="32" name="Пятиугольник 31"/>
            <p:cNvSpPr/>
            <p:nvPr>
              <p:custDataLst>
                <p:tags r:id="rId7"/>
              </p:custDataLst>
            </p:nvPr>
          </p:nvSpPr>
          <p:spPr>
            <a:xfrm>
              <a:off x="7220025" y="1203082"/>
              <a:ext cx="1224270" cy="288000"/>
            </a:xfrm>
            <a:prstGeom prst="homePlate">
              <a:avLst/>
            </a:prstGeom>
            <a:solidFill>
              <a:schemeClr val="bg1">
                <a:lumMod val="75000"/>
              </a:schemeClr>
            </a:solidFill>
            <a:ln w="34925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en-US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en-US" sz="1100" b="1" dirty="0" smtClea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II</a:t>
              </a:r>
              <a:endParaRPr lang="en-US" sz="11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3" name="Пятиугольник 32"/>
            <p:cNvSpPr/>
            <p:nvPr>
              <p:custDataLst>
                <p:tags r:id="rId8"/>
              </p:custDataLst>
            </p:nvPr>
          </p:nvSpPr>
          <p:spPr>
            <a:xfrm>
              <a:off x="6139905" y="1203082"/>
              <a:ext cx="1224270" cy="288000"/>
            </a:xfrm>
            <a:prstGeom prst="homePlate">
              <a:avLst/>
            </a:prstGeom>
            <a:solidFill>
              <a:schemeClr val="bg1">
                <a:lumMod val="75000"/>
              </a:schemeClr>
            </a:solidFill>
            <a:ln w="34925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en-US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I</a:t>
              </a:r>
            </a:p>
          </p:txBody>
        </p:sp>
        <p:sp>
          <p:nvSpPr>
            <p:cNvPr id="34" name="Пятиугольник 33"/>
            <p:cNvSpPr/>
            <p:nvPr>
              <p:custDataLst>
                <p:tags r:id="rId9"/>
              </p:custDataLst>
            </p:nvPr>
          </p:nvSpPr>
          <p:spPr>
            <a:xfrm>
              <a:off x="5020184" y="1203082"/>
              <a:ext cx="1224270" cy="288000"/>
            </a:xfrm>
            <a:prstGeom prst="homePlate">
              <a:avLst/>
            </a:prstGeom>
            <a:solidFill>
              <a:schemeClr val="bg1">
                <a:lumMod val="75000"/>
              </a:schemeClr>
            </a:solidFill>
            <a:ln w="34925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en-US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en-US" sz="1100" b="1" dirty="0" smtClea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IV</a:t>
              </a:r>
              <a:endParaRPr lang="en-US" sz="11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4" name="Пятиугольник 23"/>
            <p:cNvSpPr/>
            <p:nvPr>
              <p:custDataLst>
                <p:tags r:id="rId10"/>
              </p:custDataLst>
            </p:nvPr>
          </p:nvSpPr>
          <p:spPr>
            <a:xfrm>
              <a:off x="6139906" y="764704"/>
              <a:ext cx="2304390" cy="279600"/>
            </a:xfrm>
            <a:prstGeom prst="homePlate">
              <a:avLst/>
            </a:prstGeom>
            <a:solidFill>
              <a:srgbClr val="CE1126"/>
            </a:solidFill>
            <a:ln w="3175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ru-RU" sz="1200" b="1" dirty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2017</a:t>
              </a:r>
              <a:endParaRPr lang="en-US" sz="12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3" name="Пятиугольник 22"/>
            <p:cNvSpPr/>
            <p:nvPr>
              <p:custDataLst>
                <p:tags r:id="rId11"/>
              </p:custDataLst>
            </p:nvPr>
          </p:nvSpPr>
          <p:spPr>
            <a:xfrm>
              <a:off x="1691680" y="764704"/>
              <a:ext cx="4552774" cy="279600"/>
            </a:xfrm>
            <a:prstGeom prst="homePlate">
              <a:avLst/>
            </a:prstGeom>
            <a:solidFill>
              <a:srgbClr val="CE1126"/>
            </a:solidFill>
            <a:ln w="3175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ru-RU" sz="1200" b="1" dirty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2016</a:t>
              </a:r>
              <a:endParaRPr lang="en-US" sz="12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2" name="Пятиугольник 21"/>
            <p:cNvSpPr/>
            <p:nvPr>
              <p:custDataLst>
                <p:tags r:id="rId12"/>
              </p:custDataLst>
            </p:nvPr>
          </p:nvSpPr>
          <p:spPr>
            <a:xfrm>
              <a:off x="574299" y="764704"/>
              <a:ext cx="1221930" cy="288000"/>
            </a:xfrm>
            <a:prstGeom prst="homePlate">
              <a:avLst/>
            </a:prstGeom>
            <a:solidFill>
              <a:srgbClr val="CE1126"/>
            </a:solidFill>
            <a:ln w="3175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ru-RU" sz="1200" b="1" dirty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2015</a:t>
              </a:r>
              <a:endParaRPr lang="en-US" sz="12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11" name="Группа 10"/>
            <p:cNvGrpSpPr/>
            <p:nvPr/>
          </p:nvGrpSpPr>
          <p:grpSpPr>
            <a:xfrm>
              <a:off x="571959" y="1203082"/>
              <a:ext cx="4543832" cy="288000"/>
              <a:chOff x="571959" y="1203082"/>
              <a:chExt cx="4543832" cy="288000"/>
            </a:xfrm>
          </p:grpSpPr>
          <p:sp>
            <p:nvSpPr>
              <p:cNvPr id="28" name="Пятиугольник 27"/>
              <p:cNvSpPr/>
              <p:nvPr>
                <p:custDataLst>
                  <p:tags r:id="rId13"/>
                </p:custDataLst>
              </p:nvPr>
            </p:nvSpPr>
            <p:spPr>
              <a:xfrm>
                <a:off x="3891521" y="1203082"/>
                <a:ext cx="1224270" cy="288000"/>
              </a:xfrm>
              <a:prstGeom prst="homePlate">
                <a:avLst/>
              </a:prstGeom>
              <a:solidFill>
                <a:schemeClr val="bg1">
                  <a:lumMod val="75000"/>
                </a:schemeClr>
              </a:solidFill>
              <a:ln w="34925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en-US" sz="1100" b="1" dirty="0" smtClean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III</a:t>
                </a:r>
                <a:endParaRPr lang="en-US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29" name="Пятиугольник 28"/>
              <p:cNvSpPr/>
              <p:nvPr>
                <p:custDataLst>
                  <p:tags r:id="rId14"/>
                </p:custDataLst>
              </p:nvPr>
            </p:nvSpPr>
            <p:spPr>
              <a:xfrm>
                <a:off x="2771800" y="1203082"/>
                <a:ext cx="1224270" cy="288000"/>
              </a:xfrm>
              <a:prstGeom prst="homePlate">
                <a:avLst/>
              </a:prstGeom>
              <a:solidFill>
                <a:schemeClr val="bg1">
                  <a:lumMod val="75000"/>
                </a:schemeClr>
              </a:solidFill>
              <a:ln w="34925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en-US" sz="1100" b="1" dirty="0" smtClean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II</a:t>
                </a:r>
                <a:endParaRPr lang="en-US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26" name="Пятиугольник 25"/>
              <p:cNvSpPr/>
              <p:nvPr>
                <p:custDataLst>
                  <p:tags r:id="rId15"/>
                </p:custDataLst>
              </p:nvPr>
            </p:nvSpPr>
            <p:spPr>
              <a:xfrm>
                <a:off x="1691680" y="1203082"/>
                <a:ext cx="1224270" cy="288000"/>
              </a:xfrm>
              <a:prstGeom prst="homePlate">
                <a:avLst/>
              </a:prstGeom>
              <a:solidFill>
                <a:schemeClr val="bg1">
                  <a:lumMod val="75000"/>
                </a:schemeClr>
              </a:solidFill>
              <a:ln w="34925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I</a:t>
                </a:r>
              </a:p>
            </p:txBody>
          </p:sp>
          <p:sp>
            <p:nvSpPr>
              <p:cNvPr id="25" name="Пятиугольник 24"/>
              <p:cNvSpPr/>
              <p:nvPr>
                <p:custDataLst>
                  <p:tags r:id="rId16"/>
                </p:custDataLst>
              </p:nvPr>
            </p:nvSpPr>
            <p:spPr>
              <a:xfrm>
                <a:off x="571959" y="1203082"/>
                <a:ext cx="1224270" cy="288000"/>
              </a:xfrm>
              <a:prstGeom prst="homePlate">
                <a:avLst/>
              </a:prstGeom>
              <a:solidFill>
                <a:schemeClr val="bg1">
                  <a:lumMod val="75000"/>
                </a:schemeClr>
              </a:solidFill>
              <a:ln w="34925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en-US" sz="1100" b="1" dirty="0" smtClean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IV</a:t>
                </a:r>
                <a:endParaRPr lang="en-US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</p:grpSp>
      <p:cxnSp>
        <p:nvCxnSpPr>
          <p:cNvPr id="35" name="Прямая соединительная линия 34"/>
          <p:cNvCxnSpPr/>
          <p:nvPr/>
        </p:nvCxnSpPr>
        <p:spPr>
          <a:xfrm>
            <a:off x="576789" y="1509239"/>
            <a:ext cx="31590" cy="450362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738282" y="1491082"/>
            <a:ext cx="41661" cy="4521783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Пятиугольник 38"/>
          <p:cNvSpPr/>
          <p:nvPr>
            <p:custDataLst>
              <p:tags r:id="rId1"/>
            </p:custDataLst>
          </p:nvPr>
        </p:nvSpPr>
        <p:spPr>
          <a:xfrm>
            <a:off x="345535" y="1779081"/>
            <a:ext cx="1130121" cy="384895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90000"/>
              </a:lnSpc>
            </a:pPr>
            <a:r>
              <a:rPr lang="ru-RU" sz="10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Разработка</a:t>
            </a:r>
          </a:p>
          <a:p>
            <a:pPr>
              <a:lnSpc>
                <a:spcPct val="90000"/>
              </a:lnSpc>
            </a:pPr>
            <a:r>
              <a:rPr lang="en-US" sz="10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WEB-</a:t>
            </a:r>
            <a:r>
              <a:rPr lang="ru-RU" sz="10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клиринг</a:t>
            </a:r>
            <a:endParaRPr lang="ru-RU" sz="10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4" name="Пятиугольник 43"/>
          <p:cNvSpPr/>
          <p:nvPr>
            <p:custDataLst>
              <p:tags r:id="rId2"/>
            </p:custDataLst>
          </p:nvPr>
        </p:nvSpPr>
        <p:spPr>
          <a:xfrm>
            <a:off x="7496707" y="3517518"/>
            <a:ext cx="1647293" cy="648696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90000"/>
              </a:lnSpc>
            </a:pPr>
            <a:r>
              <a:rPr lang="ru-RU" sz="10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Тестирование и </a:t>
            </a:r>
          </a:p>
          <a:p>
            <a:pPr>
              <a:lnSpc>
                <a:spcPct val="90000"/>
              </a:lnSpc>
            </a:pPr>
            <a:r>
              <a:rPr lang="ru-RU" sz="10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эксплуатация </a:t>
            </a:r>
            <a:r>
              <a:rPr lang="en-US" sz="10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WEB-API </a:t>
            </a:r>
            <a:r>
              <a:rPr lang="ru-RU" sz="10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Клирингового терминала</a:t>
            </a:r>
            <a:endParaRPr lang="ru-RU" sz="10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497030" y="3337123"/>
            <a:ext cx="1356180" cy="55399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получение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замечаний, </a:t>
            </a: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доработка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сервиса</a:t>
            </a:r>
            <a:endParaRPr lang="ru-RU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>
            <a:off x="1466550" y="1491081"/>
            <a:ext cx="16455" cy="4521784"/>
          </a:xfrm>
          <a:prstGeom prst="line">
            <a:avLst/>
          </a:prstGeom>
          <a:ln w="1905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ятиугольник 40"/>
          <p:cNvSpPr/>
          <p:nvPr>
            <p:custDataLst>
              <p:tags r:id="rId3"/>
            </p:custDataLst>
          </p:nvPr>
        </p:nvSpPr>
        <p:spPr>
          <a:xfrm>
            <a:off x="2894944" y="3049215"/>
            <a:ext cx="5876985" cy="339949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10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Эксплуатация сервиса </a:t>
            </a:r>
            <a:r>
              <a:rPr lang="en-US" sz="10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WEB-</a:t>
            </a:r>
            <a:r>
              <a:rPr lang="ru-RU" sz="10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клиринг Участниками клиринга</a:t>
            </a:r>
            <a:endParaRPr lang="ru-RU" sz="10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0" name="Пятиугольник 39"/>
          <p:cNvSpPr/>
          <p:nvPr>
            <p:custDataLst>
              <p:tags r:id="rId4"/>
            </p:custDataLst>
          </p:nvPr>
        </p:nvSpPr>
        <p:spPr>
          <a:xfrm>
            <a:off x="1473538" y="2301048"/>
            <a:ext cx="1706651" cy="611095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90000"/>
              </a:lnSpc>
            </a:pPr>
            <a:r>
              <a:rPr lang="ru-RU" sz="10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Опытно-промышленная эксплуатация </a:t>
            </a:r>
          </a:p>
          <a:p>
            <a:pPr>
              <a:lnSpc>
                <a:spcPct val="90000"/>
              </a:lnSpc>
            </a:pPr>
            <a:r>
              <a:rPr lang="en-US" sz="10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WEB-</a:t>
            </a:r>
            <a:r>
              <a:rPr lang="ru-RU" sz="10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клиринг</a:t>
            </a:r>
            <a:endParaRPr lang="ru-RU" sz="10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59" name="Прямая со стрелкой 58"/>
          <p:cNvCxnSpPr>
            <a:stCxn id="40" idx="2"/>
            <a:endCxn id="46" idx="0"/>
          </p:cNvCxnSpPr>
          <p:nvPr/>
        </p:nvCxnSpPr>
        <p:spPr>
          <a:xfrm>
            <a:off x="2174090" y="2912143"/>
            <a:ext cx="1030" cy="4249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Группа 68"/>
          <p:cNvGrpSpPr/>
          <p:nvPr/>
        </p:nvGrpSpPr>
        <p:grpSpPr>
          <a:xfrm>
            <a:off x="345535" y="4275783"/>
            <a:ext cx="8768637" cy="1737083"/>
            <a:chOff x="345535" y="4554080"/>
            <a:chExt cx="8768637" cy="1737083"/>
          </a:xfrm>
        </p:grpSpPr>
        <p:sp>
          <p:nvSpPr>
            <p:cNvPr id="43" name="Пятиугольник 42"/>
            <p:cNvSpPr/>
            <p:nvPr>
              <p:custDataLst>
                <p:tags r:id="rId5"/>
              </p:custDataLst>
            </p:nvPr>
          </p:nvSpPr>
          <p:spPr>
            <a:xfrm>
              <a:off x="6010813" y="4985727"/>
              <a:ext cx="3103359" cy="384130"/>
            </a:xfrm>
            <a:prstGeom prst="homePlat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ru-RU" sz="1000" b="1" dirty="0" smtClean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Эксплуатация системы УКРМ УК НКЦ, </a:t>
              </a:r>
              <a:r>
                <a:rPr lang="ru-RU" sz="1000" b="1" dirty="0" smtClean="0">
                  <a:solidFill>
                    <a:srgbClr val="C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прекращение</a:t>
              </a:r>
              <a:r>
                <a:rPr lang="ru-RU" sz="1000" b="1" dirty="0" smtClean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выпуска новых версий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5304898" y="6044942"/>
              <a:ext cx="1384815" cy="24622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1000" b="1" dirty="0" smtClean="0">
                  <a:solidFill>
                    <a:srgbClr val="C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 декабря 2016 г.</a:t>
              </a:r>
              <a:endParaRPr lang="ru-RU" sz="1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924337" y="6044941"/>
              <a:ext cx="1384815" cy="246221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1000" b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 декабря 2015 г.</a:t>
              </a:r>
              <a:endParaRPr lang="ru-RU" sz="1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2" name="Пятиугольник 41"/>
            <p:cNvSpPr/>
            <p:nvPr>
              <p:custDataLst>
                <p:tags r:id="rId6"/>
              </p:custDataLst>
            </p:nvPr>
          </p:nvSpPr>
          <p:spPr>
            <a:xfrm>
              <a:off x="345535" y="4554080"/>
              <a:ext cx="5669308" cy="375701"/>
            </a:xfrm>
            <a:prstGeom prst="homePlat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ru-RU" sz="1000" b="1" dirty="0" smtClean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Эксплуатация системы УКРМ УК НКЦ, </a:t>
              </a:r>
            </a:p>
            <a:p>
              <a:pPr algn="ctr">
                <a:lnSpc>
                  <a:spcPct val="90000"/>
                </a:lnSpc>
              </a:pPr>
              <a:r>
                <a:rPr lang="ru-RU" sz="1000" b="1" dirty="0" smtClean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включая поддержку и выпуск новых версий</a:t>
              </a:r>
              <a:endParaRPr lang="ru-RU" sz="10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6845308" y="5454409"/>
              <a:ext cx="2039689" cy="553998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10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Можно использовать УКРМ до </a:t>
              </a:r>
              <a:r>
                <a:rPr lang="ru-RU" sz="1000" b="1" dirty="0" smtClean="0">
                  <a:solidFill>
                    <a:srgbClr val="C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 декабря 2018 г</a:t>
              </a:r>
              <a:r>
                <a:rPr lang="ru-RU" sz="10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., но в нем не будет нового функционала</a:t>
              </a:r>
              <a:endPara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72" name="TextBox 71"/>
          <p:cNvSpPr txBox="1"/>
          <p:nvPr/>
        </p:nvSpPr>
        <p:spPr>
          <a:xfrm>
            <a:off x="1733451" y="6271326"/>
            <a:ext cx="730304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Поддержка сообщений формата </a:t>
            </a:r>
            <a:r>
              <a:rPr lang="en-US" sz="1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txt </a:t>
            </a:r>
            <a:r>
              <a:rPr lang="ru-RU" sz="1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будет осуществляться до 1.12.2018 года</a:t>
            </a:r>
            <a:endParaRPr lang="ru-RU" sz="1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0816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571959" y="692696"/>
            <a:ext cx="8280920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571959" y="144261"/>
            <a:ext cx="40350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Клиринговый терминал</a:t>
            </a:r>
            <a:endParaRPr lang="ru-RU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81550" y="5949280"/>
            <a:ext cx="828092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540745" y="1052736"/>
            <a:ext cx="7937411" cy="42165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Удобный современный графический </a:t>
            </a:r>
            <a:r>
              <a:rPr lang="en-US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web-</a:t>
            </a: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интерфейс, интуитивно понятный</a:t>
            </a:r>
          </a:p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Наличие программного интерфейса (</a:t>
            </a:r>
            <a:r>
              <a:rPr lang="en-US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WEB API)</a:t>
            </a:r>
            <a:endParaRPr lang="ru-RU" sz="14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Ориентация на работу с клиринговыми объектами (не с операциями)</a:t>
            </a:r>
          </a:p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Единая система для всех рынков Московской Биржи</a:t>
            </a:r>
          </a:p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Реализация автоматической обработки большинства запросов, направляемых в НКЦ Участником </a:t>
            </a: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клиринга</a:t>
            </a:r>
          </a:p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Двухфакторная аутентификация: сертификат ключа ЭДО + </a:t>
            </a:r>
            <a:r>
              <a:rPr lang="en-US" sz="14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Moex</a:t>
            </a:r>
            <a:r>
              <a:rPr lang="en-US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passport</a:t>
            </a: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Реализация возможности двух подписей документов</a:t>
            </a:r>
          </a:p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Сообщения в формате </a:t>
            </a:r>
            <a:r>
              <a:rPr lang="en-US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xml</a:t>
            </a:r>
            <a:endParaRPr lang="ru-RU" sz="14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Высокая скорость отклика системы</a:t>
            </a:r>
          </a:p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Возможность пакетной обработки запросов</a:t>
            </a:r>
          </a:p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Возможность </a:t>
            </a:r>
            <a:r>
              <a:rPr lang="ru-RU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подготовки шаблонов документов для стандартных </a:t>
            </a: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запросов</a:t>
            </a:r>
          </a:p>
        </p:txBody>
      </p:sp>
    </p:spTree>
    <p:extLst>
      <p:ext uri="{BB962C8B-B14F-4D97-AF65-F5344CB8AC3E}">
        <p14:creationId xmlns:p14="http://schemas.microsoft.com/office/powerpoint/2010/main" val="1332508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083" y="1124744"/>
            <a:ext cx="8755504" cy="509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71959" y="144261"/>
            <a:ext cx="72763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Пример страницы Клирингового терминала</a:t>
            </a:r>
            <a:endParaRPr lang="ru-RU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224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27301" y="1175274"/>
            <a:ext cx="1327032" cy="52322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 algn="ctr"/>
            <a:r>
              <a:rPr lang="ru-RU" sz="14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Участник клиринга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571959" y="692696"/>
            <a:ext cx="8280920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448321" y="144261"/>
            <a:ext cx="83658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Документооборот между НКЦ и Участником клиринга</a:t>
            </a:r>
            <a:endParaRPr lang="ru-RU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04067" y="3501008"/>
            <a:ext cx="828092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Стрелка вправо 1"/>
          <p:cNvSpPr/>
          <p:nvPr/>
        </p:nvSpPr>
        <p:spPr>
          <a:xfrm>
            <a:off x="2123728" y="1522751"/>
            <a:ext cx="5087058" cy="238882"/>
          </a:xfrm>
          <a:prstGeom prst="rightArrow">
            <a:avLst/>
          </a:prstGeom>
          <a:gradFill flip="none" rotWithShape="1">
            <a:gsLst>
              <a:gs pos="0">
                <a:srgbClr val="000000">
                  <a:tint val="66000"/>
                  <a:satMod val="160000"/>
                </a:srgbClr>
              </a:gs>
              <a:gs pos="50000">
                <a:srgbClr val="000000">
                  <a:tint val="44500"/>
                  <a:satMod val="160000"/>
                </a:srgbClr>
              </a:gs>
              <a:gs pos="100000">
                <a:srgbClr val="00000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Стрелка влево 2"/>
          <p:cNvSpPr/>
          <p:nvPr/>
        </p:nvSpPr>
        <p:spPr>
          <a:xfrm>
            <a:off x="2123728" y="2143470"/>
            <a:ext cx="5041600" cy="216024"/>
          </a:xfrm>
          <a:prstGeom prst="leftArrow">
            <a:avLst/>
          </a:prstGeom>
          <a:gradFill flip="none" rotWithShape="1">
            <a:gsLst>
              <a:gs pos="0">
                <a:schemeClr val="tx1">
                  <a:tint val="66000"/>
                  <a:satMod val="160000"/>
                </a:schemeClr>
              </a:gs>
              <a:gs pos="50000">
                <a:schemeClr val="tx1">
                  <a:tint val="44500"/>
                  <a:satMod val="16000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35084" y="980728"/>
            <a:ext cx="4329818" cy="49244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 algn="ctr"/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Заявления, запросы</a:t>
            </a:r>
          </a:p>
          <a:p>
            <a:pPr lvl="0" algn="ctr"/>
            <a:r>
              <a:rPr lang="ru-RU" sz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Бумажные документы или электронные документы </a:t>
            </a:r>
            <a:endParaRPr lang="ru-RU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42754" y="2464626"/>
            <a:ext cx="4329818" cy="49244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 algn="ctr"/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Клиринговые отчеты</a:t>
            </a:r>
          </a:p>
          <a:p>
            <a:pPr lvl="0" algn="ctr"/>
            <a:r>
              <a:rPr lang="ru-RU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Бумажные документы или электронные документы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61596" y="3592288"/>
            <a:ext cx="8365863" cy="243143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 algn="just"/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Участник клиринга направляет в НКЦ Заявления в форме бумажных или электронных документов</a:t>
            </a:r>
          </a:p>
          <a:p>
            <a:pPr lvl="0" algn="just"/>
            <a:r>
              <a:rPr lang="ru-RU" sz="14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Типы заявлений, формы бумажных заявлений и форматы электронных заявлений </a:t>
            </a: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описаны в документах «Формы и форматы документов, предоставляемых Участниками клиринга» на каждом биржевом рынке</a:t>
            </a:r>
          </a:p>
          <a:p>
            <a:pPr lvl="0" algn="just"/>
            <a:endParaRPr lang="ru-RU"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just"/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НКЦ направляет Участнику клиринга отчеты по итогам клиринга в форме электронных документов (по запросу – бумажных)</a:t>
            </a:r>
          </a:p>
          <a:p>
            <a:pPr lvl="0" algn="just"/>
            <a:r>
              <a:rPr lang="ru-RU" sz="14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Форматы отчетов</a:t>
            </a: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определяются документами «Формы и форматы отчетов, направляемых Участникам клиринга» на </a:t>
            </a:r>
            <a:r>
              <a:rPr lang="ru-RU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каждом биржевом </a:t>
            </a: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рынке</a:t>
            </a:r>
          </a:p>
          <a:p>
            <a:pPr algn="just"/>
            <a:endParaRPr lang="ru-RU" sz="12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504067" y="4818277"/>
            <a:ext cx="828092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5713" y="1673013"/>
            <a:ext cx="1175151" cy="1143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" descr="C:\Users\LoshkarevaKV\Desktop\MSCW_XCHNG_CLEARING_RGB_EN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5713" y="1212235"/>
            <a:ext cx="1504503" cy="392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268" y="1670814"/>
            <a:ext cx="1175151" cy="1143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9532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571959" y="692696"/>
            <a:ext cx="8280920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571959" y="144261"/>
            <a:ext cx="74895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УКРМ, </a:t>
            </a:r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WEB-</a:t>
            </a:r>
            <a:r>
              <a:rPr lang="ru-RU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клиринг, Клиринговый терминал</a:t>
            </a:r>
            <a:endParaRPr lang="ru-RU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67290" y="980728"/>
            <a:ext cx="7937411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Развитие сервиса информационного обмена между НКЦ и Участником клиринга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07412" y="1700808"/>
            <a:ext cx="1728193" cy="79208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УКРМ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 КНЦ</a:t>
            </a:r>
            <a:endParaRPr lang="ru-RU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35844" y="1700808"/>
            <a:ext cx="1728194" cy="79208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WEB-</a:t>
            </a:r>
            <a:r>
              <a:rPr lang="ru-RU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клиринг</a:t>
            </a:r>
            <a:endParaRPr lang="ru-RU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660232" y="1700808"/>
            <a:ext cx="1844469" cy="79208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Клиринговый терминал</a:t>
            </a:r>
            <a:endParaRPr lang="ru-RU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2437343" y="2012410"/>
            <a:ext cx="1324085" cy="168884"/>
          </a:xfrm>
          <a:prstGeom prst="rightArrow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5480956" y="2015767"/>
            <a:ext cx="1179276" cy="165527"/>
          </a:xfrm>
          <a:prstGeom prst="rightArrow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1715454"/>
              </p:ext>
            </p:extLst>
          </p:nvPr>
        </p:nvGraphicFramePr>
        <p:xfrm>
          <a:off x="702657" y="2910056"/>
          <a:ext cx="7774279" cy="3322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44523"/>
                <a:gridCol w="1055050"/>
                <a:gridCol w="1205771"/>
                <a:gridCol w="1468935"/>
              </a:tblGrid>
              <a:tr h="384043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Возможности</a:t>
                      </a:r>
                      <a:endParaRPr lang="ru-RU" sz="16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УКРМ</a:t>
                      </a:r>
                      <a:endParaRPr lang="ru-RU" sz="16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WEB-</a:t>
                      </a:r>
                      <a:r>
                        <a:rPr lang="ru-RU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клиринг</a:t>
                      </a:r>
                      <a:endParaRPr lang="ru-RU" sz="16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Клир.</a:t>
                      </a:r>
                    </a:p>
                    <a:p>
                      <a:r>
                        <a:rPr lang="ru-RU" sz="16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терминал</a:t>
                      </a:r>
                      <a:endParaRPr lang="ru-RU" sz="16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  <a:tr h="28497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Современный </a:t>
                      </a:r>
                      <a:r>
                        <a:rPr lang="en-US" sz="1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Web-UI</a:t>
                      </a:r>
                      <a:endParaRPr lang="ru-RU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lang="ru-RU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+ </a:t>
                      </a:r>
                      <a:endParaRPr lang="ru-RU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+</a:t>
                      </a:r>
                      <a:endParaRPr lang="ru-RU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68208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WEB-API</a:t>
                      </a:r>
                      <a:endParaRPr lang="ru-RU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lang="ru-RU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lang="ru-RU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+</a:t>
                      </a:r>
                      <a:endParaRPr lang="ru-RU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514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Объектная</a:t>
                      </a:r>
                      <a:r>
                        <a:rPr lang="ru-RU" sz="14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модель</a:t>
                      </a:r>
                      <a:endParaRPr lang="ru-RU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lang="ru-RU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lang="ru-RU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+</a:t>
                      </a:r>
                      <a:endParaRPr lang="ru-RU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672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Единая система для всех</a:t>
                      </a:r>
                      <a:r>
                        <a:rPr lang="ru-RU" sz="14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рынков</a:t>
                      </a:r>
                      <a:endParaRPr lang="ru-RU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lang="ru-RU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+ -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+</a:t>
                      </a:r>
                      <a:endParaRPr lang="ru-RU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89912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Высокая</a:t>
                      </a:r>
                      <a:r>
                        <a:rPr lang="ru-RU" sz="14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скорость отклика</a:t>
                      </a:r>
                      <a:endParaRPr lang="ru-RU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lang="ru-RU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+</a:t>
                      </a:r>
                      <a:endParaRPr lang="ru-RU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+</a:t>
                      </a:r>
                      <a:endParaRPr lang="ru-RU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89912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Возможность двойного контроля</a:t>
                      </a:r>
                      <a:endParaRPr lang="ru-RU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lang="ru-RU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+</a:t>
                      </a:r>
                      <a:endParaRPr lang="ru-RU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+</a:t>
                      </a:r>
                      <a:endParaRPr lang="ru-RU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89912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Сообщения</a:t>
                      </a:r>
                      <a:r>
                        <a:rPr lang="ru-RU" sz="14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в формате </a:t>
                      </a:r>
                      <a:r>
                        <a:rPr lang="en-US" sz="14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xml</a:t>
                      </a:r>
                      <a:endParaRPr lang="ru-RU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lang="ru-RU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lang="ru-RU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+</a:t>
                      </a:r>
                      <a:endParaRPr lang="ru-RU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89912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Пакетная обработка запросов</a:t>
                      </a:r>
                      <a:endParaRPr lang="ru-RU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lang="ru-RU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+</a:t>
                      </a:r>
                      <a:endParaRPr lang="ru-RU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+</a:t>
                      </a:r>
                      <a:endParaRPr lang="ru-RU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89912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Матрица</a:t>
                      </a:r>
                      <a:r>
                        <a:rPr lang="ru-RU" sz="14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ролей</a:t>
                      </a:r>
                      <a:endParaRPr lang="ru-RU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lang="ru-RU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+ -</a:t>
                      </a:r>
                      <a:endParaRPr lang="ru-RU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+</a:t>
                      </a:r>
                      <a:endParaRPr lang="ru-RU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094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571959" y="692696"/>
            <a:ext cx="8280920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571959" y="144261"/>
            <a:ext cx="17411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Контакты</a:t>
            </a:r>
            <a:endParaRPr lang="ru-RU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67291" y="980728"/>
            <a:ext cx="3788686" cy="73866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вопросам подключения к </a:t>
            </a:r>
            <a:r>
              <a:rPr lang="en-US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WEB-</a:t>
            </a: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клиринг, по общим вопросам работы в </a:t>
            </a:r>
            <a:r>
              <a:rPr lang="en-US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WEB-</a:t>
            </a: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клиринг: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56280" y="2996952"/>
            <a:ext cx="3799698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вопросам развития</a:t>
            </a:r>
            <a:r>
              <a:rPr lang="en-US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доработок </a:t>
            </a:r>
            <a:r>
              <a:rPr lang="en-US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WEB-</a:t>
            </a: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клиринг: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932040" y="980728"/>
            <a:ext cx="3788686" cy="15542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ru-RU" sz="14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</a:t>
            </a:r>
            <a:r>
              <a:rPr lang="ru-RU" sz="14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Отдел взаимодействия с Участниками </a:t>
            </a:r>
            <a:r>
              <a:rPr lang="ru-RU" sz="14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клиринга 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тел</a:t>
            </a:r>
            <a:r>
              <a:rPr lang="ru-RU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+7 </a:t>
            </a: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(495</a:t>
            </a:r>
            <a:r>
              <a:rPr lang="ru-RU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363-32-32,</a:t>
            </a:r>
          </a:p>
          <a:p>
            <a:pPr lvl="0">
              <a:spcAft>
                <a:spcPts val="600"/>
              </a:spcAft>
            </a:pP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доб</a:t>
            </a:r>
            <a:r>
              <a:rPr lang="ru-RU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1056, 1431, 2061</a:t>
            </a: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14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n-US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e-mail</a:t>
            </a:r>
            <a:r>
              <a:rPr lang="en-US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r>
              <a:rPr lang="ru-RU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/>
              </a:rPr>
              <a:t>ccl@moex.com</a:t>
            </a:r>
            <a:endParaRPr lang="ru-RU" sz="14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932040" y="2996952"/>
            <a:ext cx="3788686" cy="12618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ru-RU" sz="14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Управление продвижения клиринговых услуг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тел</a:t>
            </a:r>
            <a:r>
              <a:rPr lang="ru-RU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+7 </a:t>
            </a: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(495</a:t>
            </a:r>
            <a:r>
              <a:rPr lang="ru-RU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363-32-32 </a:t>
            </a:r>
            <a:endParaRPr lang="en-US" sz="14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n-US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e-mail</a:t>
            </a:r>
            <a:r>
              <a:rPr lang="en-US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r>
              <a:rPr lang="ru-RU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ps@moex.com</a:t>
            </a:r>
            <a:endParaRPr lang="ru-RU" sz="14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0950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539552" y="1484784"/>
            <a:ext cx="8280920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одзаголовок 2"/>
          <p:cNvSpPr txBox="1">
            <a:spLocks/>
          </p:cNvSpPr>
          <p:nvPr/>
        </p:nvSpPr>
        <p:spPr bwMode="auto">
          <a:xfrm>
            <a:off x="1052513" y="422275"/>
            <a:ext cx="8002587" cy="1062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СПАСИБО</a:t>
            </a:r>
          </a:p>
          <a:p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 ВНИМАНИЕ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052513" y="2276872"/>
            <a:ext cx="4536504" cy="221599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ru-RU" sz="14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Алла Печерская</a:t>
            </a:r>
            <a:endParaRPr lang="en-US" sz="14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ru-RU" sz="14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Банк НКЦ (АО)</a:t>
            </a:r>
          </a:p>
          <a:p>
            <a:pPr lvl="0">
              <a:spcAft>
                <a:spcPts val="600"/>
              </a:spcAft>
            </a:pPr>
            <a:r>
              <a:rPr lang="ru-RU" sz="14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Управление </a:t>
            </a:r>
            <a:r>
              <a:rPr lang="ru-RU" sz="14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продвижения </a:t>
            </a:r>
            <a:r>
              <a:rPr lang="ru-RU" sz="14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информационной поддержки клиринговых услуг Департамента Клиринга</a:t>
            </a:r>
            <a:endParaRPr lang="ru-RU" sz="1400" dirty="0" smtClean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ru-RU" sz="14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</a:t>
            </a:r>
            <a:r>
              <a:rPr lang="ru-RU" sz="14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ел</a:t>
            </a:r>
            <a:r>
              <a:rPr lang="ru-RU" sz="14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14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+7 </a:t>
            </a:r>
            <a:r>
              <a:rPr lang="ru-RU" sz="14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(495</a:t>
            </a:r>
            <a:r>
              <a:rPr lang="ru-RU" sz="14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  <a:r>
              <a:rPr lang="ru-RU" sz="14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363-32-32, доб. 1458</a:t>
            </a:r>
            <a:endParaRPr lang="en-US" sz="1400" dirty="0" smtClean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</a:t>
            </a:r>
            <a:r>
              <a:rPr lang="en-US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-mail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/>
              </a:rPr>
              <a:t>ps@moex.com</a:t>
            </a:r>
            <a:endParaRPr lang="ru-RU" sz="1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16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533264" y="692696"/>
            <a:ext cx="8280920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448321" y="144261"/>
            <a:ext cx="83658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Документооборот между НКЦ и Участником клиринга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33264" y="5444435"/>
            <a:ext cx="8365863" cy="64633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Документ «Формы и форматы документов, предоставляемых Участниками клиринга» устанавливает формы бумажных документов, а также форматы электронных документов, которые предоставляют в НКЦ Участники клиринга в соответствии с Правилами клиринга НКЦ.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551847" y="5301208"/>
            <a:ext cx="828092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4278320" y="1300812"/>
            <a:ext cx="4596918" cy="64633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 algn="just"/>
            <a:r>
              <a:rPr lang="ru-RU" sz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Каждый документ НКЦ «Формы и форматы документов, предоставляемых Участниками клиринга» на каждом биржевом рынке включает две основные части: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5422" y="2968679"/>
            <a:ext cx="19337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Формы и форматы документов, предоставляемых Участниками клиринга на определенном рынке </a:t>
            </a:r>
            <a:endParaRPr lang="ru-RU" sz="1400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211960" y="2534944"/>
            <a:ext cx="4535864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Часть 1: </a:t>
            </a: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Формы документов в бумажном виде</a:t>
            </a:r>
          </a:p>
          <a:p>
            <a:r>
              <a:rPr lang="ru-RU" sz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Содержит все формы документов (относящиеся к определенному рынку), которые Участник клиринга может направлять в НКЦ </a:t>
            </a:r>
            <a:r>
              <a:rPr lang="ru-RU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бумажном </a:t>
            </a:r>
            <a:r>
              <a:rPr lang="ru-RU" sz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виде, в соответствии с Правилами клиринга</a:t>
            </a:r>
            <a:endParaRPr lang="ru-RU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278320" y="3874605"/>
            <a:ext cx="453586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Часть 2:</a:t>
            </a: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Форматы документов в электронном виде</a:t>
            </a:r>
          </a:p>
          <a:p>
            <a:r>
              <a:rPr lang="ru-RU" sz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Содержит подробное формализованное описание форматов всех электронных документов, которые Участник клиринга может направлять в НКЦ по ЭДО, в </a:t>
            </a:r>
            <a:r>
              <a:rPr lang="ru-RU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соответствии с Правилами </a:t>
            </a:r>
            <a:r>
              <a:rPr lang="ru-RU" sz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клиринга</a:t>
            </a:r>
            <a:endParaRPr lang="ru-RU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Стрелка вправо 22"/>
          <p:cNvSpPr/>
          <p:nvPr/>
        </p:nvSpPr>
        <p:spPr>
          <a:xfrm>
            <a:off x="2735654" y="2980481"/>
            <a:ext cx="1476306" cy="150587"/>
          </a:xfrm>
          <a:prstGeom prst="rightArrow">
            <a:avLst/>
          </a:prstGeom>
          <a:solidFill>
            <a:schemeClr val="bg1">
              <a:lumMod val="65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Загнутый угол 25"/>
          <p:cNvSpPr/>
          <p:nvPr/>
        </p:nvSpPr>
        <p:spPr>
          <a:xfrm>
            <a:off x="574441" y="870856"/>
            <a:ext cx="2035760" cy="1339661"/>
          </a:xfrm>
          <a:prstGeom prst="foldedCorner">
            <a:avLst/>
          </a:prstGeom>
          <a:noFill/>
          <a:ln w="1905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755576" y="1075903"/>
            <a:ext cx="15003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Правила клиринга </a:t>
            </a:r>
          </a:p>
          <a:p>
            <a:r>
              <a:rPr lang="ru-RU" sz="16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НКЦ </a:t>
            </a:r>
            <a:endParaRPr lang="ru-RU" sz="1600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Загнутый угол 27"/>
          <p:cNvSpPr/>
          <p:nvPr/>
        </p:nvSpPr>
        <p:spPr>
          <a:xfrm>
            <a:off x="574439" y="2534944"/>
            <a:ext cx="2035761" cy="2601545"/>
          </a:xfrm>
          <a:prstGeom prst="foldedCorner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низ 28"/>
          <p:cNvSpPr/>
          <p:nvPr/>
        </p:nvSpPr>
        <p:spPr>
          <a:xfrm>
            <a:off x="1433763" y="2210517"/>
            <a:ext cx="144016" cy="324427"/>
          </a:xfrm>
          <a:prstGeom prst="downArrow">
            <a:avLst/>
          </a:prstGeom>
          <a:solidFill>
            <a:schemeClr val="bg1">
              <a:lumMod val="65000"/>
            </a:schemeClr>
          </a:solidFill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2735654" y="4380206"/>
            <a:ext cx="1476306" cy="150587"/>
          </a:xfrm>
          <a:prstGeom prst="rightArrow">
            <a:avLst/>
          </a:prstGeom>
          <a:solidFill>
            <a:schemeClr val="bg1">
              <a:lumMod val="65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67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533264" y="692696"/>
            <a:ext cx="8280920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448321" y="144261"/>
            <a:ext cx="83658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Документооборот между НКЦ и Участником клиринга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1664955" y="1118107"/>
            <a:ext cx="5932594" cy="1630635"/>
            <a:chOff x="1663742" y="1121193"/>
            <a:chExt cx="5932594" cy="1630635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1691680" y="1121193"/>
              <a:ext cx="5904656" cy="338554"/>
            </a:xfrm>
            <a:prstGeom prst="rect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lvl="0" algn="ctr"/>
              <a:r>
                <a:rPr lang="ru-RU" sz="1600" b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Каналы документооборота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663742" y="2417298"/>
              <a:ext cx="883879" cy="307777"/>
            </a:xfrm>
            <a:prstGeom prst="rect">
              <a:avLst/>
            </a:prstGeom>
            <a:noFill/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Бумага</a:t>
              </a:r>
              <a:endPara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769901" y="2444051"/>
              <a:ext cx="1842998" cy="307777"/>
            </a:xfrm>
            <a:prstGeom prst="rect">
              <a:avLst/>
            </a:prstGeom>
            <a:noFill/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ЭДО</a:t>
              </a:r>
              <a:endPara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9" name="Стрелка вниз 28"/>
            <p:cNvSpPr/>
            <p:nvPr/>
          </p:nvSpPr>
          <p:spPr>
            <a:xfrm>
              <a:off x="2061509" y="1563816"/>
              <a:ext cx="144016" cy="749413"/>
            </a:xfrm>
            <a:prstGeom prst="downArrow">
              <a:avLst/>
            </a:prstGeom>
            <a:solidFill>
              <a:schemeClr val="bg1">
                <a:lumMod val="65000"/>
              </a:schemeClr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653917" y="2417297"/>
              <a:ext cx="942419" cy="307777"/>
            </a:xfrm>
            <a:prstGeom prst="rect">
              <a:avLst/>
            </a:prstGeom>
            <a:noFill/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SWIFT</a:t>
              </a:r>
              <a:endPara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" name="Стрелка вниз 16"/>
            <p:cNvSpPr/>
            <p:nvPr/>
          </p:nvSpPr>
          <p:spPr>
            <a:xfrm>
              <a:off x="4571078" y="1551400"/>
              <a:ext cx="144016" cy="749413"/>
            </a:xfrm>
            <a:prstGeom prst="downArrow">
              <a:avLst/>
            </a:prstGeom>
            <a:solidFill>
              <a:schemeClr val="bg1">
                <a:lumMod val="65000"/>
              </a:schemeClr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Стрелка вниз 21"/>
            <p:cNvSpPr/>
            <p:nvPr/>
          </p:nvSpPr>
          <p:spPr>
            <a:xfrm>
              <a:off x="7036554" y="1567118"/>
              <a:ext cx="144016" cy="749413"/>
            </a:xfrm>
            <a:prstGeom prst="downArrow">
              <a:avLst/>
            </a:prstGeom>
            <a:solidFill>
              <a:schemeClr val="bg1">
                <a:lumMod val="65000"/>
              </a:schemeClr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8" name="Прямая со стрелкой 7"/>
          <p:cNvCxnSpPr/>
          <p:nvPr/>
        </p:nvCxnSpPr>
        <p:spPr>
          <a:xfrm flipH="1">
            <a:off x="2711885" y="2812017"/>
            <a:ext cx="1080120" cy="545238"/>
          </a:xfrm>
          <a:prstGeom prst="straightConnector1">
            <a:avLst/>
          </a:prstGeom>
          <a:ln w="57150">
            <a:solidFill>
              <a:schemeClr val="bg1">
                <a:lumMod val="65000"/>
              </a:schemeClr>
            </a:solidFill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5670686" y="2800633"/>
            <a:ext cx="1169256" cy="539780"/>
          </a:xfrm>
          <a:prstGeom prst="straightConnector1">
            <a:avLst/>
          </a:prstGeom>
          <a:ln w="57150">
            <a:solidFill>
              <a:schemeClr val="bg1">
                <a:lumMod val="65000"/>
              </a:schemeClr>
            </a:solidFill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4697580" y="2833711"/>
            <a:ext cx="9622" cy="536583"/>
          </a:xfrm>
          <a:prstGeom prst="straightConnector1">
            <a:avLst/>
          </a:prstGeom>
          <a:ln w="57150">
            <a:solidFill>
              <a:schemeClr val="bg1">
                <a:lumMod val="65000"/>
              </a:schemeClr>
            </a:solidFill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Группа 40"/>
          <p:cNvGrpSpPr/>
          <p:nvPr/>
        </p:nvGrpSpPr>
        <p:grpSpPr>
          <a:xfrm>
            <a:off x="1459577" y="3384540"/>
            <a:ext cx="1980694" cy="801911"/>
            <a:chOff x="1619672" y="3357255"/>
            <a:chExt cx="1872208" cy="573859"/>
          </a:xfrm>
        </p:grpSpPr>
        <p:sp>
          <p:nvSpPr>
            <p:cNvPr id="3" name="TextBox 2"/>
            <p:cNvSpPr txBox="1"/>
            <p:nvPr/>
          </p:nvSpPr>
          <p:spPr>
            <a:xfrm>
              <a:off x="1705274" y="3483596"/>
              <a:ext cx="1656184" cy="2422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УКРМ УК НКЦ</a:t>
              </a:r>
            </a:p>
          </p:txBody>
        </p:sp>
        <p:sp>
          <p:nvSpPr>
            <p:cNvPr id="40" name="Скругленный прямоугольник 39"/>
            <p:cNvSpPr/>
            <p:nvPr/>
          </p:nvSpPr>
          <p:spPr>
            <a:xfrm>
              <a:off x="1619672" y="3357255"/>
              <a:ext cx="1872208" cy="573859"/>
            </a:xfrm>
            <a:prstGeom prst="roundRect">
              <a:avLst/>
            </a:prstGeom>
            <a:noFill/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3716855" y="3384540"/>
            <a:ext cx="1980694" cy="801911"/>
            <a:chOff x="3827688" y="3378108"/>
            <a:chExt cx="1980694" cy="801911"/>
          </a:xfrm>
        </p:grpSpPr>
        <p:sp>
          <p:nvSpPr>
            <p:cNvPr id="24" name="TextBox 23"/>
            <p:cNvSpPr txBox="1"/>
            <p:nvPr/>
          </p:nvSpPr>
          <p:spPr>
            <a:xfrm>
              <a:off x="3936206" y="3483275"/>
              <a:ext cx="17344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Почта </a:t>
              </a:r>
              <a:r>
                <a:rPr lang="en-US" sz="16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mars.micex.ru</a:t>
              </a:r>
              <a:endPara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2" name="Скругленный прямоугольник 41"/>
            <p:cNvSpPr/>
            <p:nvPr/>
          </p:nvSpPr>
          <p:spPr>
            <a:xfrm>
              <a:off x="3827688" y="3378108"/>
              <a:ext cx="1980694" cy="801911"/>
            </a:xfrm>
            <a:prstGeom prst="roundRect">
              <a:avLst/>
            </a:prstGeom>
            <a:noFill/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5" name="Группа 44"/>
          <p:cNvGrpSpPr/>
          <p:nvPr/>
        </p:nvGrpSpPr>
        <p:grpSpPr>
          <a:xfrm>
            <a:off x="6000174" y="3384540"/>
            <a:ext cx="1980694" cy="801911"/>
            <a:chOff x="6108692" y="3364117"/>
            <a:chExt cx="1980694" cy="801911"/>
          </a:xfrm>
        </p:grpSpPr>
        <p:sp>
          <p:nvSpPr>
            <p:cNvPr id="30" name="TextBox 29"/>
            <p:cNvSpPr txBox="1"/>
            <p:nvPr/>
          </p:nvSpPr>
          <p:spPr>
            <a:xfrm>
              <a:off x="6381780" y="3543163"/>
              <a:ext cx="165618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rgbClr val="C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WEB-</a:t>
              </a:r>
              <a:r>
                <a:rPr lang="ru-RU" sz="1600" dirty="0" smtClean="0">
                  <a:solidFill>
                    <a:srgbClr val="C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клиринг</a:t>
              </a:r>
            </a:p>
          </p:txBody>
        </p:sp>
        <p:sp>
          <p:nvSpPr>
            <p:cNvPr id="43" name="Скругленный прямоугольник 42"/>
            <p:cNvSpPr/>
            <p:nvPr/>
          </p:nvSpPr>
          <p:spPr>
            <a:xfrm>
              <a:off x="6108692" y="3364117"/>
              <a:ext cx="1980694" cy="801911"/>
            </a:xfrm>
            <a:prstGeom prst="roundRect">
              <a:avLst/>
            </a:prstGeom>
            <a:noFill/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46" name="Прямая соединительная линия 45"/>
          <p:cNvCxnSpPr/>
          <p:nvPr/>
        </p:nvCxnSpPr>
        <p:spPr>
          <a:xfrm>
            <a:off x="618319" y="4509120"/>
            <a:ext cx="828092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749906" y="4714974"/>
            <a:ext cx="79145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C00000"/>
              </a:buClr>
              <a:buSzPct val="130000"/>
              <a:buFont typeface="Wingdings" panose="05000000000000000000" pitchFamily="2" charset="2"/>
              <a:buChar char="§"/>
            </a:pPr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Почта </a:t>
            </a:r>
            <a:r>
              <a:rPr lang="en-US" sz="14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mars.micex.ru</a:t>
            </a:r>
            <a:r>
              <a:rPr lang="ru-RU" sz="14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используется собственное ПО Участника клиринга</a:t>
            </a:r>
          </a:p>
          <a:p>
            <a:pPr marL="285750" indent="-285750">
              <a:spcAft>
                <a:spcPts val="600"/>
              </a:spcAft>
              <a:buClr>
                <a:srgbClr val="C00000"/>
              </a:buClr>
              <a:buSzPct val="130000"/>
              <a:buFont typeface="Wingdings" panose="05000000000000000000" pitchFamily="2" charset="2"/>
              <a:buChar char="§"/>
            </a:pPr>
            <a:r>
              <a:rPr lang="ru-RU" sz="14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УКРМ УК НКЦ: </a:t>
            </a:r>
            <a:r>
              <a:rPr lang="ru-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Универсальное клиентское рабочее место Участника клиринга – ПО, разработанное НКЦ, мастер шаблонов запросов, направляемых в НКЦ</a:t>
            </a:r>
          </a:p>
          <a:p>
            <a:pPr marL="285750" indent="-285750">
              <a:spcAft>
                <a:spcPts val="600"/>
              </a:spcAft>
              <a:buClr>
                <a:srgbClr val="C00000"/>
              </a:buClr>
              <a:buSzPct val="130000"/>
              <a:buFont typeface="Wingdings" panose="05000000000000000000" pitchFamily="2" charset="2"/>
              <a:buChar char="§"/>
            </a:pPr>
            <a:r>
              <a:rPr lang="ru-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Сервис </a:t>
            </a:r>
            <a:r>
              <a:rPr lang="en-US" sz="14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WEB-</a:t>
            </a:r>
            <a:r>
              <a:rPr lang="ru-RU" sz="14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клиринг: </a:t>
            </a:r>
            <a:r>
              <a:rPr lang="ru-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новая система документооборота с НКЦ, первая версия Клирингового терминала</a:t>
            </a:r>
          </a:p>
        </p:txBody>
      </p:sp>
    </p:spTree>
    <p:extLst>
      <p:ext uri="{BB962C8B-B14F-4D97-AF65-F5344CB8AC3E}">
        <p14:creationId xmlns:p14="http://schemas.microsoft.com/office/powerpoint/2010/main" val="370430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571959" y="692696"/>
            <a:ext cx="8280920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571959" y="144261"/>
            <a:ext cx="23695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УКРМ УК НКЦ</a:t>
            </a:r>
            <a:endParaRPr lang="ru-RU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29487" y="5963427"/>
            <a:ext cx="828092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529487" y="980728"/>
            <a:ext cx="2818377" cy="276998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</a:pPr>
            <a:r>
              <a:rPr lang="ru-RU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Удобно:</a:t>
            </a:r>
          </a:p>
          <a:p>
            <a:pPr marL="171450" lvl="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Автоматическое формирование заявлений в формате, соответствующем Правилам клиринга</a:t>
            </a:r>
          </a:p>
          <a:p>
            <a:pPr marL="171450" lvl="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Автоматическая отправка сформированных заявлений</a:t>
            </a:r>
          </a:p>
          <a:p>
            <a:pPr marL="171450" lvl="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Отображение всех клиринговых отчетов в УКРМ</a:t>
            </a:r>
          </a:p>
          <a:p>
            <a:pPr marL="171450" lvl="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ts val="600"/>
              </a:spcBef>
            </a:pPr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ts val="600"/>
              </a:spcBef>
            </a:pP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995937" y="986384"/>
            <a:ext cx="4470962" cy="273921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</a:pPr>
            <a:r>
              <a:rPr lang="ru-RU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Неудобно:</a:t>
            </a:r>
          </a:p>
          <a:p>
            <a:pPr marL="171450" lvl="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Необходимость установки каждой новой версии УКРМ </a:t>
            </a:r>
          </a:p>
          <a:p>
            <a:pPr marL="171450" lvl="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Неудобный несовременный интерфейс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Текстовый формат заявлений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Недостаточно </a:t>
            </a:r>
            <a:r>
              <a:rPr lang="ru-RU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быстрый отклик системы</a:t>
            </a:r>
          </a:p>
          <a:p>
            <a:pPr marL="171450" lvl="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поддерживается возможность двух подписей</a:t>
            </a:r>
          </a:p>
          <a:p>
            <a:pPr marL="171450" lvl="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Необходимость </a:t>
            </a:r>
            <a:r>
              <a:rPr lang="ru-RU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установки отдельных приложений УКРМ УК НКЦ для разных рынков </a:t>
            </a:r>
            <a:endParaRPr lang="ru-RU" sz="12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lvl="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Медленная пакетная обработка</a:t>
            </a:r>
          </a:p>
          <a:p>
            <a:pPr marL="171450" lvl="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Отсутствие программного интерфейса</a:t>
            </a:r>
          </a:p>
        </p:txBody>
      </p:sp>
      <p:sp>
        <p:nvSpPr>
          <p:cNvPr id="11" name="Стрелка вниз 10"/>
          <p:cNvSpPr/>
          <p:nvPr/>
        </p:nvSpPr>
        <p:spPr>
          <a:xfrm>
            <a:off x="3877859" y="3861048"/>
            <a:ext cx="792088" cy="792088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71959" y="4797152"/>
            <a:ext cx="7894939" cy="103105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 algn="ctr">
              <a:spcBef>
                <a:spcPts val="600"/>
              </a:spcBef>
            </a:pP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Разработка нового ПО -  </a:t>
            </a:r>
            <a:r>
              <a:rPr lang="ru-RU" sz="14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Клиринговый терминал - </a:t>
            </a:r>
          </a:p>
          <a:p>
            <a:pPr lvl="0" algn="just">
              <a:spcBef>
                <a:spcPts val="600"/>
              </a:spcBef>
            </a:pPr>
            <a:r>
              <a:rPr lang="ru-RU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</a:t>
            </a: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истема, позволяющая Участнику клиринга работать со своими клиринговыми объектами в интуитивно понятном графическом </a:t>
            </a:r>
            <a:r>
              <a:rPr lang="en-US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web-</a:t>
            </a: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интерфейсе, в соответствии с Правилами клиринга НКЦ</a:t>
            </a:r>
          </a:p>
        </p:txBody>
      </p:sp>
    </p:spTree>
    <p:extLst>
      <p:ext uri="{BB962C8B-B14F-4D97-AF65-F5344CB8AC3E}">
        <p14:creationId xmlns:p14="http://schemas.microsoft.com/office/powerpoint/2010/main" val="13862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571959" y="692696"/>
            <a:ext cx="8280920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571959" y="144261"/>
            <a:ext cx="23711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WEB-</a:t>
            </a:r>
            <a:r>
              <a:rPr lang="ru-RU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клиринг</a:t>
            </a:r>
            <a:endParaRPr lang="ru-RU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67290" y="4797152"/>
            <a:ext cx="828092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567290" y="980728"/>
            <a:ext cx="7937411" cy="375487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сегодняшний момент реализована </a:t>
            </a:r>
            <a:r>
              <a:rPr lang="ru-RU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первая версия Клирингового </a:t>
            </a: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терминала - сервис </a:t>
            </a:r>
            <a:r>
              <a:rPr lang="en-US" sz="14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WEB-</a:t>
            </a:r>
            <a:r>
              <a:rPr lang="ru-RU" sz="14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клиринг</a:t>
            </a:r>
            <a:r>
              <a:rPr lang="ru-RU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ru-RU" sz="14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indent="-1714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Реализованы все заявления, имеющиеся на текущий момент в </a:t>
            </a: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УКРМ. </a:t>
            </a:r>
            <a:r>
              <a:rPr lang="ru-RU" sz="1400" b="1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Охватывает фондовый и валютный рынки.</a:t>
            </a:r>
            <a:endParaRPr lang="ru-RU" sz="1400" b="1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lvl="0" indent="-1714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Удобный </a:t>
            </a:r>
            <a:r>
              <a:rPr lang="en-US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web-</a:t>
            </a: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интерфейс</a:t>
            </a:r>
          </a:p>
          <a:p>
            <a:pPr marL="171450" lvl="0" indent="-1714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Высокая скорость ответа системы </a:t>
            </a:r>
          </a:p>
          <a:p>
            <a:pPr marL="171450" lvl="0" indent="-1714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Аутентификация: сертификат ключа ЭДО </a:t>
            </a:r>
          </a:p>
          <a:p>
            <a:pPr marL="171450" lvl="0" indent="-1714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Возможность </a:t>
            </a:r>
            <a:r>
              <a:rPr lang="ru-RU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подготовки шаблонов документов для стандартных </a:t>
            </a: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запросов </a:t>
            </a:r>
            <a:r>
              <a:rPr lang="ru-RU" sz="1400" b="1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Шаблон можно сохранить с мнемоническим именем</a:t>
            </a:r>
          </a:p>
          <a:p>
            <a:pPr marL="171450" lvl="0" indent="-1714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Реализован</a:t>
            </a:r>
            <a:r>
              <a:rPr lang="ru-RU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</a:t>
            </a: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возможность двух подписей документов. </a:t>
            </a:r>
            <a:r>
              <a:rPr lang="ru-RU" sz="1400" b="1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Опция задается при подключении к </a:t>
            </a:r>
            <a:r>
              <a:rPr lang="en-US" sz="1400" b="1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Web-</a:t>
            </a:r>
            <a:r>
              <a:rPr lang="ru-RU" sz="1400" b="1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клирингу</a:t>
            </a:r>
            <a:endParaRPr lang="ru-RU" sz="14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lvl="0" indent="-1714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Единый интерфейс для фондового и валютного рынков</a:t>
            </a:r>
            <a:endParaRPr lang="en-US" sz="14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75416" y="5229200"/>
            <a:ext cx="7960481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Сервис </a:t>
            </a:r>
            <a:r>
              <a:rPr 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WEB-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клиринг 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представляет собой </a:t>
            </a:r>
            <a:r>
              <a:rPr lang="ru-RU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web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-интерфейс, который позволяет формировать и направлять в НКЦ 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заявления </a:t>
            </a:r>
            <a:r>
              <a:rPr 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 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запросы 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соответствии с формами и форматами документов на фондовом и на валютном рынках.</a:t>
            </a:r>
          </a:p>
        </p:txBody>
      </p:sp>
    </p:spTree>
    <p:extLst>
      <p:ext uri="{BB962C8B-B14F-4D97-AF65-F5344CB8AC3E}">
        <p14:creationId xmlns:p14="http://schemas.microsoft.com/office/powerpoint/2010/main" val="267882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571959" y="1000875"/>
            <a:ext cx="8280920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571959" y="144261"/>
            <a:ext cx="396775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WEB-</a:t>
            </a:r>
            <a:r>
              <a:rPr lang="ru-RU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клиринг:</a:t>
            </a:r>
          </a:p>
          <a:p>
            <a:r>
              <a:rPr lang="ru-RU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Порядок подключения </a:t>
            </a:r>
            <a:endParaRPr lang="ru-RU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94919" y="5445224"/>
            <a:ext cx="828092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571959" y="1051021"/>
            <a:ext cx="8126840" cy="513986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</a:pPr>
            <a:r>
              <a:rPr lang="ru-RU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Подключение к системе </a:t>
            </a:r>
            <a:r>
              <a:rPr lang="en-US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Web-</a:t>
            </a:r>
            <a:r>
              <a:rPr lang="ru-RU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клиринг</a:t>
            </a:r>
            <a:r>
              <a:rPr lang="ru-RU" sz="16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171450" lvl="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Используются уже существующие сертификаты ключей</a:t>
            </a:r>
          </a:p>
          <a:p>
            <a:pPr marL="171450" lvl="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требуется заключение договоров, установка нового ПО</a:t>
            </a:r>
          </a:p>
          <a:p>
            <a:pPr marL="171450" lvl="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тарифицируется</a:t>
            </a:r>
            <a:endParaRPr lang="en-US" sz="16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lvl="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Можно использовать параллельно с УКРМ </a:t>
            </a:r>
          </a:p>
          <a:p>
            <a:pPr lvl="0">
              <a:spcBef>
                <a:spcPts val="1200"/>
              </a:spcBef>
              <a:spcAft>
                <a:spcPts val="600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Действия для подключения:</a:t>
            </a: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Ознакомиться с описанием сервиса на сайте НКЦ в разделе «</a:t>
            </a:r>
            <a:r>
              <a:rPr lang="en-US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WEB-</a:t>
            </a: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клиринг (Клиринговый терминал)»: 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/>
              </a:rPr>
              <a:t>http://nkcbank.ru/viewCatalog.do?menuKey=483</a:t>
            </a:r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ru-RU" sz="1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Заполнить Заявление </a:t>
            </a:r>
            <a:r>
              <a:rPr lang="ru-RU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</a:t>
            </a: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подключение </a:t>
            </a:r>
            <a:r>
              <a:rPr lang="ru-RU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 </a:t>
            </a:r>
            <a:r>
              <a:rPr lang="en-US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Web-</a:t>
            </a: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клиринг</a:t>
            </a: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Направить заполненное и подписанное ЭП Заявление по ЭДО на адрес: </a:t>
            </a:r>
            <a:r>
              <a:rPr lang="en-US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oibd@moex.com</a:t>
            </a:r>
            <a:endParaRPr lang="ru-RU" sz="14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Наш технический специалист свяжется с вами по контактам, указанным в Заявлении.</a:t>
            </a:r>
            <a:endParaRPr lang="en-US" sz="14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4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вопросами по подключению можно обращаться в Отдел взаимодействия с Участниками клиринга: тел. (495) 363-32-32, </a:t>
            </a:r>
            <a:r>
              <a:rPr lang="en-US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e-mail:</a:t>
            </a: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ccl@moex.com</a:t>
            </a:r>
            <a:r>
              <a:rPr lang="en-US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14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Солнце 2"/>
          <p:cNvSpPr/>
          <p:nvPr/>
        </p:nvSpPr>
        <p:spPr>
          <a:xfrm>
            <a:off x="5436096" y="2492896"/>
            <a:ext cx="144016" cy="144016"/>
          </a:xfrm>
          <a:prstGeom prst="sun">
            <a:avLst/>
          </a:prstGeom>
          <a:solidFill>
            <a:srgbClr val="FFC000"/>
          </a:solidFill>
          <a:ln w="31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782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71959" y="144261"/>
            <a:ext cx="53158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Работа в системе </a:t>
            </a:r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WEB-</a:t>
            </a:r>
            <a:r>
              <a:rPr lang="ru-RU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клиринг </a:t>
            </a:r>
          </a:p>
        </p:txBody>
      </p:sp>
      <p:grpSp>
        <p:nvGrpSpPr>
          <p:cNvPr id="67" name="Группа 66"/>
          <p:cNvGrpSpPr/>
          <p:nvPr/>
        </p:nvGrpSpPr>
        <p:grpSpPr>
          <a:xfrm>
            <a:off x="571959" y="1196752"/>
            <a:ext cx="8326225" cy="4609539"/>
            <a:chOff x="592305" y="1642779"/>
            <a:chExt cx="8326225" cy="4609539"/>
          </a:xfrm>
        </p:grpSpPr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2305" y="1772816"/>
              <a:ext cx="737680" cy="463336"/>
            </a:xfrm>
            <a:prstGeom prst="rect">
              <a:avLst/>
            </a:prstGeom>
          </p:spPr>
        </p:pic>
        <p:grpSp>
          <p:nvGrpSpPr>
            <p:cNvPr id="13" name="Группа 12"/>
            <p:cNvGrpSpPr/>
            <p:nvPr/>
          </p:nvGrpSpPr>
          <p:grpSpPr>
            <a:xfrm>
              <a:off x="2122932" y="1756932"/>
              <a:ext cx="1610226" cy="463336"/>
              <a:chOff x="1619672" y="1772816"/>
              <a:chExt cx="1610226" cy="463336"/>
            </a:xfrm>
          </p:grpSpPr>
          <p:sp>
            <p:nvSpPr>
              <p:cNvPr id="11" name="Скругленный прямоугольник 10"/>
              <p:cNvSpPr/>
              <p:nvPr/>
            </p:nvSpPr>
            <p:spPr>
              <a:xfrm>
                <a:off x="1619672" y="1772816"/>
                <a:ext cx="1610226" cy="463336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1704705" y="1819818"/>
                <a:ext cx="144016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600" dirty="0" smtClean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Авторизация</a:t>
                </a:r>
                <a:endParaRPr lang="ru-RU" sz="16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grpSp>
          <p:nvGrpSpPr>
            <p:cNvPr id="25" name="Группа 24"/>
            <p:cNvGrpSpPr/>
            <p:nvPr/>
          </p:nvGrpSpPr>
          <p:grpSpPr>
            <a:xfrm>
              <a:off x="2771800" y="2802441"/>
              <a:ext cx="1440160" cy="864096"/>
              <a:chOff x="2843808" y="2708920"/>
              <a:chExt cx="1440160" cy="864096"/>
            </a:xfrm>
          </p:grpSpPr>
          <p:sp>
            <p:nvSpPr>
              <p:cNvPr id="23" name="Овал 22"/>
              <p:cNvSpPr/>
              <p:nvPr/>
            </p:nvSpPr>
            <p:spPr>
              <a:xfrm>
                <a:off x="2843808" y="2708920"/>
                <a:ext cx="1440160" cy="864096"/>
              </a:xfrm>
              <a:prstGeom prst="ellipse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3059832" y="2817802"/>
                <a:ext cx="100811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6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Главное меню</a:t>
                </a:r>
              </a:p>
            </p:txBody>
          </p:sp>
        </p:grpSp>
        <p:grpSp>
          <p:nvGrpSpPr>
            <p:cNvPr id="26" name="Группа 25"/>
            <p:cNvGrpSpPr/>
            <p:nvPr/>
          </p:nvGrpSpPr>
          <p:grpSpPr>
            <a:xfrm>
              <a:off x="4478586" y="1642779"/>
              <a:ext cx="2114718" cy="691642"/>
              <a:chOff x="1619672" y="1772816"/>
              <a:chExt cx="1610226" cy="717467"/>
            </a:xfrm>
          </p:grpSpPr>
          <p:sp>
            <p:nvSpPr>
              <p:cNvPr id="27" name="Скругленный прямоугольник 26"/>
              <p:cNvSpPr/>
              <p:nvPr/>
            </p:nvSpPr>
            <p:spPr>
              <a:xfrm>
                <a:off x="1619672" y="1772816"/>
                <a:ext cx="1610226" cy="717467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1689602" y="1796317"/>
                <a:ext cx="1470364" cy="606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6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Работа в системе</a:t>
                </a:r>
              </a:p>
              <a:p>
                <a:pPr algn="ctr"/>
                <a:r>
                  <a:rPr lang="en-US" sz="16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WEB-</a:t>
                </a:r>
                <a:r>
                  <a:rPr lang="ru-RU" sz="16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клиринг</a:t>
                </a:r>
              </a:p>
            </p:txBody>
          </p:sp>
        </p:grpSp>
        <p:grpSp>
          <p:nvGrpSpPr>
            <p:cNvPr id="29" name="Группа 28"/>
            <p:cNvGrpSpPr/>
            <p:nvPr/>
          </p:nvGrpSpPr>
          <p:grpSpPr>
            <a:xfrm>
              <a:off x="7308304" y="1772321"/>
              <a:ext cx="1610226" cy="463336"/>
              <a:chOff x="1619672" y="1772816"/>
              <a:chExt cx="1610226" cy="463336"/>
            </a:xfrm>
          </p:grpSpPr>
          <p:sp>
            <p:nvSpPr>
              <p:cNvPr id="30" name="Скругленный прямоугольник 29"/>
              <p:cNvSpPr/>
              <p:nvPr/>
            </p:nvSpPr>
            <p:spPr>
              <a:xfrm>
                <a:off x="1619672" y="1772816"/>
                <a:ext cx="1610226" cy="463336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1704705" y="1819818"/>
                <a:ext cx="144016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6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Выход</a:t>
                </a:r>
              </a:p>
            </p:txBody>
          </p:sp>
        </p:grpSp>
        <p:grpSp>
          <p:nvGrpSpPr>
            <p:cNvPr id="32" name="Группа 31"/>
            <p:cNvGrpSpPr/>
            <p:nvPr/>
          </p:nvGrpSpPr>
          <p:grpSpPr>
            <a:xfrm>
              <a:off x="5152895" y="2674147"/>
              <a:ext cx="2513612" cy="601000"/>
              <a:chOff x="1619673" y="1772816"/>
              <a:chExt cx="1522969" cy="601000"/>
            </a:xfrm>
          </p:grpSpPr>
          <p:sp>
            <p:nvSpPr>
              <p:cNvPr id="33" name="Скругленный прямоугольник 32"/>
              <p:cNvSpPr/>
              <p:nvPr/>
            </p:nvSpPr>
            <p:spPr>
              <a:xfrm>
                <a:off x="1619673" y="1772816"/>
                <a:ext cx="1522969" cy="601000"/>
              </a:xfrm>
              <a:prstGeom prst="round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1704705" y="1819818"/>
                <a:ext cx="143793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dirty="0" smtClean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Создание запросов,  отправка на исполнение </a:t>
                </a:r>
                <a:endParaRPr lang="ru-RU" sz="1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grpSp>
          <p:nvGrpSpPr>
            <p:cNvPr id="41" name="Группа 40"/>
            <p:cNvGrpSpPr/>
            <p:nvPr/>
          </p:nvGrpSpPr>
          <p:grpSpPr>
            <a:xfrm>
              <a:off x="5152894" y="3666537"/>
              <a:ext cx="2513612" cy="601000"/>
              <a:chOff x="1619673" y="1772816"/>
              <a:chExt cx="1522969" cy="601000"/>
            </a:xfrm>
          </p:grpSpPr>
          <p:sp>
            <p:nvSpPr>
              <p:cNvPr id="42" name="Скругленный прямоугольник 41"/>
              <p:cNvSpPr/>
              <p:nvPr/>
            </p:nvSpPr>
            <p:spPr>
              <a:xfrm>
                <a:off x="1619673" y="1772816"/>
                <a:ext cx="1522969" cy="601000"/>
              </a:xfrm>
              <a:prstGeom prst="round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1704705" y="1819818"/>
                <a:ext cx="143793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dirty="0" smtClean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Просмотр статусов исполнения запросов</a:t>
                </a:r>
                <a:endParaRPr lang="ru-RU" sz="1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grpSp>
          <p:nvGrpSpPr>
            <p:cNvPr id="44" name="Группа 43"/>
            <p:cNvGrpSpPr/>
            <p:nvPr/>
          </p:nvGrpSpPr>
          <p:grpSpPr>
            <a:xfrm>
              <a:off x="5152896" y="4658928"/>
              <a:ext cx="2513612" cy="601000"/>
              <a:chOff x="1619673" y="1772816"/>
              <a:chExt cx="1522969" cy="601000"/>
            </a:xfrm>
          </p:grpSpPr>
          <p:sp>
            <p:nvSpPr>
              <p:cNvPr id="45" name="Скругленный прямоугольник 44"/>
              <p:cNvSpPr/>
              <p:nvPr/>
            </p:nvSpPr>
            <p:spPr>
              <a:xfrm>
                <a:off x="1619673" y="1772816"/>
                <a:ext cx="1522969" cy="601000"/>
              </a:xfrm>
              <a:prstGeom prst="round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1704705" y="1919427"/>
                <a:ext cx="143793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dirty="0" smtClean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Клиринговые отчеты</a:t>
                </a:r>
                <a:endParaRPr lang="ru-RU" sz="1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grpSp>
          <p:nvGrpSpPr>
            <p:cNvPr id="47" name="Группа 46"/>
            <p:cNvGrpSpPr/>
            <p:nvPr/>
          </p:nvGrpSpPr>
          <p:grpSpPr>
            <a:xfrm>
              <a:off x="5152894" y="5651318"/>
              <a:ext cx="2513612" cy="601000"/>
              <a:chOff x="1619673" y="1772816"/>
              <a:chExt cx="1522969" cy="601000"/>
            </a:xfrm>
          </p:grpSpPr>
          <p:sp>
            <p:nvSpPr>
              <p:cNvPr id="48" name="Скругленный прямоугольник 47"/>
              <p:cNvSpPr/>
              <p:nvPr/>
            </p:nvSpPr>
            <p:spPr>
              <a:xfrm>
                <a:off x="1619673" y="1772816"/>
                <a:ext cx="1522969" cy="601000"/>
              </a:xfrm>
              <a:prstGeom prst="round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1704705" y="1819818"/>
                <a:ext cx="143793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dirty="0" smtClean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Объявления,</a:t>
                </a:r>
              </a:p>
              <a:p>
                <a:r>
                  <a:rPr lang="ru-RU" sz="1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с</a:t>
                </a:r>
                <a:r>
                  <a:rPr lang="ru-RU" sz="1400" dirty="0" smtClean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правочная информация</a:t>
                </a:r>
                <a:endParaRPr lang="ru-RU" sz="1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52" name="Стрелка вправо 51"/>
            <p:cNvSpPr/>
            <p:nvPr/>
          </p:nvSpPr>
          <p:spPr>
            <a:xfrm>
              <a:off x="1437318" y="1901000"/>
              <a:ext cx="607667" cy="144422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Стрелка вправо 52"/>
            <p:cNvSpPr/>
            <p:nvPr/>
          </p:nvSpPr>
          <p:spPr>
            <a:xfrm>
              <a:off x="3802038" y="1931109"/>
              <a:ext cx="607667" cy="144422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Стрелка вправо 53"/>
            <p:cNvSpPr/>
            <p:nvPr/>
          </p:nvSpPr>
          <p:spPr>
            <a:xfrm>
              <a:off x="6634097" y="1927514"/>
              <a:ext cx="607667" cy="144422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56" name="Прямая со стрелкой 55"/>
            <p:cNvCxnSpPr>
              <a:stCxn id="11" idx="2"/>
            </p:cNvCxnSpPr>
            <p:nvPr/>
          </p:nvCxnSpPr>
          <p:spPr>
            <a:xfrm>
              <a:off x="2928045" y="2220268"/>
              <a:ext cx="301853" cy="582173"/>
            </a:xfrm>
            <a:prstGeom prst="straightConnector1">
              <a:avLst/>
            </a:prstGeom>
            <a:ln w="19050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Прямая соединительная линия 59"/>
            <p:cNvCxnSpPr/>
            <p:nvPr/>
          </p:nvCxnSpPr>
          <p:spPr>
            <a:xfrm>
              <a:off x="4716016" y="2329150"/>
              <a:ext cx="37598" cy="3647003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Прямая со стрелкой 62"/>
            <p:cNvCxnSpPr/>
            <p:nvPr/>
          </p:nvCxnSpPr>
          <p:spPr>
            <a:xfrm flipV="1">
              <a:off x="4741363" y="2974647"/>
              <a:ext cx="411531" cy="8112"/>
            </a:xfrm>
            <a:prstGeom prst="straightConnector1">
              <a:avLst/>
            </a:prstGeom>
            <a:ln w="19050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я со стрелкой 63"/>
            <p:cNvCxnSpPr/>
            <p:nvPr/>
          </p:nvCxnSpPr>
          <p:spPr>
            <a:xfrm flipV="1">
              <a:off x="4741363" y="3975149"/>
              <a:ext cx="411531" cy="8112"/>
            </a:xfrm>
            <a:prstGeom prst="straightConnector1">
              <a:avLst/>
            </a:prstGeom>
            <a:ln w="19050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я со стрелкой 64"/>
            <p:cNvCxnSpPr/>
            <p:nvPr/>
          </p:nvCxnSpPr>
          <p:spPr>
            <a:xfrm flipV="1">
              <a:off x="4741363" y="4975651"/>
              <a:ext cx="411531" cy="8112"/>
            </a:xfrm>
            <a:prstGeom prst="straightConnector1">
              <a:avLst/>
            </a:prstGeom>
            <a:ln w="19050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Прямая со стрелкой 65"/>
            <p:cNvCxnSpPr/>
            <p:nvPr/>
          </p:nvCxnSpPr>
          <p:spPr>
            <a:xfrm flipV="1">
              <a:off x="4753615" y="5968041"/>
              <a:ext cx="411531" cy="8112"/>
            </a:xfrm>
            <a:prstGeom prst="straightConnector1">
              <a:avLst/>
            </a:prstGeom>
            <a:ln w="19050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8" name="Прямая со стрелкой 67"/>
          <p:cNvCxnSpPr/>
          <p:nvPr/>
        </p:nvCxnSpPr>
        <p:spPr>
          <a:xfrm flipV="1">
            <a:off x="4184804" y="2767550"/>
            <a:ext cx="510865" cy="9345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1008278" y="4975294"/>
            <a:ext cx="30558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Дружественный, интуитивно понятный современный пользовательский интерфейс</a:t>
            </a: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>
            <a:off x="571959" y="764704"/>
            <a:ext cx="8280920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1734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71959" y="144261"/>
            <a:ext cx="62792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Авторизация в системе </a:t>
            </a:r>
            <a:r>
              <a:rPr lang="en-US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WEB-</a:t>
            </a:r>
            <a:r>
              <a:rPr lang="ru-RU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клиринг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959" y="836712"/>
            <a:ext cx="7600441" cy="455707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3650" y="5624576"/>
            <a:ext cx="7694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Авторизация в </a:t>
            </a:r>
            <a:r>
              <a:rPr lang="en-US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WEB-</a:t>
            </a:r>
            <a:r>
              <a:rPr lang="ru-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клиринг: пункт «Регистрация» в меню.</a:t>
            </a:r>
          </a:p>
          <a:p>
            <a:r>
              <a:rPr lang="ru-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Необходимо ввести код пользователя + обеспечить доступ к файлу сертификата ключа.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2267" y="3573016"/>
            <a:ext cx="3228975" cy="150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130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p_PGoortUyp7ndG7iH0_w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BM.StgMv0eF3SQ6U4CTlg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BM.StgMv0eF3SQ6U4CTl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BM.StgMv0eF3SQ6U4CTl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BM.StgMv0eF3SQ6U4CTl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BM.StgMv0eF3SQ6U4CTlg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BM.StgMv0eF3SQ6U4CTlg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BM.StgMv0eF3SQ6U4CTl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p_PGoortUyp7ndG7iH0_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p_PGoortUyp7ndG7iH0_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p_PGoortUyp7ndG7iH0_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p_PGoortUyp7ndG7iH0_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p_PGoortUyp7ndG7iH0_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BM.StgMv0eF3SQ6U4CTl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BM.StgMv0eF3SQ6U4CTl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BM.StgMv0eF3SQ6U4CTlg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53107</TotalTime>
  <Words>1475</Words>
  <Application>Microsoft Office PowerPoint</Application>
  <PresentationFormat>Экран (4:3)</PresentationFormat>
  <Paragraphs>290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Tahoma</vt:lpstr>
      <vt:lpstr>Verdana</vt:lpstr>
      <vt:lpstr>Wingdings</vt:lpstr>
      <vt:lpstr>Тема Office</vt:lpstr>
      <vt:lpstr>Клиринговый терминал: новая система документооборота  между участниками клиринга и НКЦ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Лукашенко Елена Сергеевна</dc:creator>
  <cp:lastModifiedBy>Печерская Алла Евгеньевна</cp:lastModifiedBy>
  <cp:revision>392</cp:revision>
  <cp:lastPrinted>2016-10-17T11:06:44Z</cp:lastPrinted>
  <dcterms:created xsi:type="dcterms:W3CDTF">2015-09-11T07:27:00Z</dcterms:created>
  <dcterms:modified xsi:type="dcterms:W3CDTF">2016-10-24T11:29:26Z</dcterms:modified>
</cp:coreProperties>
</file>