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733" r:id="rId6"/>
  </p:sldMasterIdLst>
  <p:notesMasterIdLst>
    <p:notesMasterId r:id="rId20"/>
  </p:notesMasterIdLst>
  <p:handoutMasterIdLst>
    <p:handoutMasterId r:id="rId21"/>
  </p:handoutMasterIdLst>
  <p:sldIdLst>
    <p:sldId id="291" r:id="rId7"/>
    <p:sldId id="293" r:id="rId8"/>
    <p:sldId id="295" r:id="rId9"/>
    <p:sldId id="296" r:id="rId10"/>
    <p:sldId id="307" r:id="rId11"/>
    <p:sldId id="286" r:id="rId12"/>
    <p:sldId id="301" r:id="rId13"/>
    <p:sldId id="302" r:id="rId14"/>
    <p:sldId id="303" r:id="rId15"/>
    <p:sldId id="304" r:id="rId16"/>
    <p:sldId id="305" r:id="rId17"/>
    <p:sldId id="306" r:id="rId18"/>
    <p:sldId id="300"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771"/>
    <a:srgbClr val="53682B"/>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74172658078672E-2"/>
          <c:y val="5.4985759381875145E-2"/>
          <c:w val="0.90662539237411133"/>
          <c:h val="0.62305250397014711"/>
        </c:manualLayout>
      </c:layout>
      <c:barChart>
        <c:barDir val="col"/>
        <c:grouping val="clustered"/>
        <c:varyColors val="0"/>
        <c:ser>
          <c:idx val="0"/>
          <c:order val="0"/>
          <c:spPr>
            <a:solidFill>
              <a:srgbClr val="A2AD00"/>
            </a:solidFill>
          </c:spPr>
          <c:invertIfNegative val="0"/>
          <c:cat>
            <c:numRef>
              <c:f>Юань!$E$6:$E$36</c:f>
              <c:numCache>
                <c:formatCode>mmm\-yy</c:formatCode>
                <c:ptCount val="31"/>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numCache>
            </c:numRef>
          </c:cat>
          <c:val>
            <c:numRef>
              <c:f>Юань!$F$6:$F$36</c:f>
              <c:numCache>
                <c:formatCode>0.0</c:formatCode>
                <c:ptCount val="31"/>
                <c:pt idx="0">
                  <c:v>3.294</c:v>
                </c:pt>
                <c:pt idx="1">
                  <c:v>2.9079999999999999</c:v>
                </c:pt>
                <c:pt idx="2">
                  <c:v>1.486</c:v>
                </c:pt>
                <c:pt idx="3">
                  <c:v>1.7759523809523818</c:v>
                </c:pt>
                <c:pt idx="4">
                  <c:v>2.3111666666666664</c:v>
                </c:pt>
                <c:pt idx="5">
                  <c:v>1.234499999999997</c:v>
                </c:pt>
                <c:pt idx="6">
                  <c:v>2.3945714285714286</c:v>
                </c:pt>
                <c:pt idx="7">
                  <c:v>2.7155714285714292</c:v>
                </c:pt>
                <c:pt idx="8">
                  <c:v>3.4133913043478272</c:v>
                </c:pt>
                <c:pt idx="9">
                  <c:v>2.8892380952380927</c:v>
                </c:pt>
                <c:pt idx="10">
                  <c:v>9.6729375000000068</c:v>
                </c:pt>
                <c:pt idx="11">
                  <c:v>7.9511428571428571</c:v>
                </c:pt>
                <c:pt idx="12">
                  <c:v>9.6494090909091028</c:v>
                </c:pt>
                <c:pt idx="13">
                  <c:v>7.3614545454545457</c:v>
                </c:pt>
                <c:pt idx="14">
                  <c:v>7.5655999999999946</c:v>
                </c:pt>
                <c:pt idx="15">
                  <c:v>8.9747000000000003</c:v>
                </c:pt>
                <c:pt idx="16">
                  <c:v>8.5402352941176467</c:v>
                </c:pt>
                <c:pt idx="17">
                  <c:v>4.7245789473683955</c:v>
                </c:pt>
                <c:pt idx="18">
                  <c:v>6.1905555555555347</c:v>
                </c:pt>
                <c:pt idx="19">
                  <c:v>4.6591818181818052</c:v>
                </c:pt>
                <c:pt idx="20">
                  <c:v>5.911695652173913</c:v>
                </c:pt>
                <c:pt idx="21">
                  <c:v>6.8768500000000001</c:v>
                </c:pt>
                <c:pt idx="22">
                  <c:v>6.9408333333333472</c:v>
                </c:pt>
                <c:pt idx="23">
                  <c:v>4.1750952380952242</c:v>
                </c:pt>
                <c:pt idx="24">
                  <c:v>10.316600000000006</c:v>
                </c:pt>
                <c:pt idx="25">
                  <c:v>12.795058823529414</c:v>
                </c:pt>
                <c:pt idx="26">
                  <c:v>11.298999999999999</c:v>
                </c:pt>
                <c:pt idx="27">
                  <c:v>9.0401999999999987</c:v>
                </c:pt>
                <c:pt idx="28">
                  <c:v>8.7830000000000013</c:v>
                </c:pt>
                <c:pt idx="29">
                  <c:v>23.463388888888886</c:v>
                </c:pt>
                <c:pt idx="30">
                  <c:v>40</c:v>
                </c:pt>
              </c:numCache>
            </c:numRef>
          </c:val>
        </c:ser>
        <c:dLbls>
          <c:showLegendKey val="0"/>
          <c:showVal val="0"/>
          <c:showCatName val="0"/>
          <c:showSerName val="0"/>
          <c:showPercent val="0"/>
          <c:showBubbleSize val="0"/>
        </c:dLbls>
        <c:gapWidth val="39"/>
        <c:axId val="23641472"/>
        <c:axId val="24110208"/>
      </c:barChart>
      <c:dateAx>
        <c:axId val="23641472"/>
        <c:scaling>
          <c:orientation val="minMax"/>
        </c:scaling>
        <c:delete val="0"/>
        <c:axPos val="b"/>
        <c:numFmt formatCode="mmm\-yy" sourceLinked="1"/>
        <c:majorTickMark val="none"/>
        <c:minorTickMark val="none"/>
        <c:tickLblPos val="nextTo"/>
        <c:txPr>
          <a:bodyPr rot="-3240000"/>
          <a:lstStyle/>
          <a:p>
            <a:pPr>
              <a:defRPr/>
            </a:pPr>
            <a:endParaRPr lang="ru-RU"/>
          </a:p>
        </c:txPr>
        <c:crossAx val="24110208"/>
        <c:crosses val="autoZero"/>
        <c:auto val="1"/>
        <c:lblOffset val="100"/>
        <c:baseTimeUnit val="months"/>
        <c:majorUnit val="1"/>
        <c:majorTimeUnit val="months"/>
      </c:dateAx>
      <c:valAx>
        <c:axId val="24110208"/>
        <c:scaling>
          <c:orientation val="minMax"/>
        </c:scaling>
        <c:delete val="0"/>
        <c:axPos val="l"/>
        <c:numFmt formatCode="0" sourceLinked="0"/>
        <c:majorTickMark val="none"/>
        <c:minorTickMark val="none"/>
        <c:tickLblPos val="nextTo"/>
        <c:crossAx val="23641472"/>
        <c:crosses val="autoZero"/>
        <c:crossBetween val="between"/>
      </c:valAx>
    </c:plotArea>
    <c:plotVisOnly val="1"/>
    <c:dispBlanksAs val="gap"/>
    <c:showDLblsOverMax val="0"/>
  </c:chart>
  <c:txPr>
    <a:bodyPr/>
    <a:lstStyle/>
    <a:p>
      <a:pPr>
        <a:defRPr b="0">
          <a:latin typeface="Tahoma" pitchFamily="34" charset="0"/>
          <a:ea typeface="Tahoma" pitchFamily="34" charset="0"/>
          <a:cs typeface="Tahoma" pitchFamily="34" charset="0"/>
        </a:defRPr>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D8CA54-954A-4C02-B77F-378D914D70AB}" type="datetimeFigureOut">
              <a:rPr lang="ru-RU"/>
              <a:pPr>
                <a:defRPr/>
              </a:pPr>
              <a:t>10.10.2013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7F4325-0A3D-4556-A4FB-B1FB58A9A00F}" type="slidenum">
              <a:rPr lang="ru-RU"/>
              <a:pPr>
                <a:defRPr/>
              </a:pPr>
              <a:t>‹#›</a:t>
            </a:fld>
            <a:endParaRPr lang="ru-RU"/>
          </a:p>
        </p:txBody>
      </p:sp>
    </p:spTree>
    <p:extLst>
      <p:ext uri="{BB962C8B-B14F-4D97-AF65-F5344CB8AC3E}">
        <p14:creationId xmlns:p14="http://schemas.microsoft.com/office/powerpoint/2010/main" val="208130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43F845-4DA6-48BF-98A7-9CA2E62F7A2C}" type="datetimeFigureOut">
              <a:rPr lang="ru-RU"/>
              <a:pPr>
                <a:defRPr/>
              </a:pPr>
              <a:t>10.10.2013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36AD2CB-A146-4693-8240-DC01B54B09D5}" type="slidenum">
              <a:rPr lang="ru-RU"/>
              <a:pPr>
                <a:defRPr/>
              </a:pPr>
              <a:t>‹#›</a:t>
            </a:fld>
            <a:endParaRPr lang="ru-RU"/>
          </a:p>
        </p:txBody>
      </p:sp>
    </p:spTree>
    <p:extLst>
      <p:ext uri="{BB962C8B-B14F-4D97-AF65-F5344CB8AC3E}">
        <p14:creationId xmlns:p14="http://schemas.microsoft.com/office/powerpoint/2010/main" val="483022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BA3B7C-9E67-4D49-9FFA-88790BA8D16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BA3B7C-9E67-4D49-9FFA-88790BA8D16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B0A74CB-B07A-4592-B564-F8E9BF481BE9}"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pPr>
                <a:defRPr/>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36AD2CB-A146-4693-8240-DC01B54B09D5}"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0668C9C-D446-433A-9248-1546845A1F71}" type="slidenum">
              <a:rPr lang="ru-RU" smtClean="0">
                <a:solidFill>
                  <a:prstClr val="black"/>
                </a:solidFill>
              </a:rPr>
              <a:pPr>
                <a:defRPr/>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5317827" y="269875"/>
            <a:ext cx="2422525" cy="576263"/>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smtClean="0">
                <a:solidFill>
                  <a:prstClr val="white"/>
                </a:solidFill>
                <a:latin typeface="Verdana" pitchFamily="34" charset="0"/>
              </a:rPr>
              <a:t>СОДЕРЖАНИЕ</a:t>
            </a:r>
            <a:endParaRPr lang="ru-RU" sz="2600" b="1" smtClean="0">
              <a:solidFill>
                <a:prstClr val="white"/>
              </a:solidFill>
              <a:latin typeface="Verdana"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ru-RU" sz="1100" dirty="0" smtClean="0">
                <a:solidFill>
                  <a:srgbClr val="000000"/>
                </a:solidFill>
                <a:latin typeface="Verdana" pitchFamily="34" charset="0"/>
              </a:rPr>
              <a:t>ВОЗМОЖНОСТИ ВАЛЮТНОГО РЫНКА</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9330AACD-27C9-46F4-8853-231749921952}" type="slidenum">
              <a:rPr lang="en-US" smtClean="0">
                <a:solidFill>
                  <a:srgbClr val="000000"/>
                </a:solidFill>
              </a:rPr>
              <a:pPr marL="449263" indent="-449263" algn="r" fontAlgn="auto">
                <a:lnSpc>
                  <a:spcPct val="150000"/>
                </a:lnSpc>
                <a:spcAft>
                  <a:spcPts val="0"/>
                </a:spcAft>
                <a:buFont typeface="Arial" pitchFamily="34" charset="0"/>
                <a:buNone/>
                <a:defRPr/>
              </a:pPr>
              <a:t>‹#›</a:t>
            </a:fld>
            <a:endParaRPr lang="en-US" dirty="0" smtClean="0">
              <a:solidFill>
                <a:srgbClr val="000000"/>
              </a:solidFill>
            </a:endParaRPr>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ru-RU" sz="1100" dirty="0" smtClean="0">
                <a:solidFill>
                  <a:srgbClr val="000000"/>
                </a:solidFill>
                <a:latin typeface="Verdana" pitchFamily="34" charset="0"/>
              </a:rPr>
              <a:t>ВОЗМОЖНОСТИ ВАЛЮТНОГО РЫНКА</a:t>
            </a: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941D0239-78A9-48D9-B168-FB8D677D648B}" type="slidenum">
              <a:rPr lang="en-US" smtClean="0">
                <a:solidFill>
                  <a:srgbClr val="000000"/>
                </a:solidFill>
              </a:rPr>
              <a:pPr marL="449263" indent="-449263" algn="r" fontAlgn="auto">
                <a:lnSpc>
                  <a:spcPct val="150000"/>
                </a:lnSpc>
                <a:spcAft>
                  <a:spcPts val="0"/>
                </a:spcAft>
                <a:buFont typeface="Arial" pitchFamily="34" charset="0"/>
                <a:buNone/>
                <a:defRPr/>
              </a:pPr>
              <a:t>‹#›</a:t>
            </a:fld>
            <a:endParaRPr lang="en-US" dirty="0" smtClean="0">
              <a:solidFill>
                <a:srgbClr val="000000"/>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2600" smtClean="0">
                <a:solidFill>
                  <a:srgbClr val="000000"/>
                </a:solidFill>
                <a:latin typeface="Verdana" pitchFamily="34" charset="0"/>
              </a:rPr>
              <a:t>ВЫНОС – ВАЖНАЯ ЦИТАТА ИЛИ ВЫВОД ИЗ ТЕКСТА, НАБИРАЕТСЯ ШРИФТОМ</a:t>
            </a:r>
          </a:p>
          <a:p>
            <a:pPr eaLnBrk="1" hangingPunct="1">
              <a:lnSpc>
                <a:spcPct val="90000"/>
              </a:lnSpc>
              <a:defRPr/>
            </a:pPr>
            <a:r>
              <a:rPr lang="en-US" sz="2600" b="1" smtClean="0">
                <a:solidFill>
                  <a:srgbClr val="000000"/>
                </a:solidFill>
                <a:latin typeface="Verdana" pitchFamily="34" charset="0"/>
              </a:rPr>
              <a:t>VERDANA </a:t>
            </a:r>
            <a:r>
              <a:rPr lang="ru-RU" sz="2600" b="1" smtClean="0">
                <a:solidFill>
                  <a:srgbClr val="000000"/>
                </a:solidFill>
                <a:latin typeface="Verdana" pitchFamily="34" charset="0"/>
              </a:rPr>
              <a:t>ОБЫЧНЫМ </a:t>
            </a:r>
            <a:br>
              <a:rPr lang="ru-RU" sz="2600" b="1" smtClean="0">
                <a:solidFill>
                  <a:srgbClr val="000000"/>
                </a:solidFill>
                <a:latin typeface="Verdana" pitchFamily="34" charset="0"/>
              </a:rPr>
            </a:br>
            <a:r>
              <a:rPr lang="ru-RU" sz="2600" b="1" smtClean="0">
                <a:solidFill>
                  <a:srgbClr val="000000"/>
                </a:solidFill>
                <a:latin typeface="Verdana" pitchFamily="34" charset="0"/>
              </a:rPr>
              <a:t>И ПОЛУЖИРНЫМ </a:t>
            </a:r>
            <a:r>
              <a:rPr lang="en-US" sz="2600" b="1" smtClean="0">
                <a:solidFill>
                  <a:srgbClr val="000000"/>
                </a:solidFill>
                <a:latin typeface="Verdana" pitchFamily="34" charset="0"/>
              </a:rPr>
              <a:t>26 </a:t>
            </a:r>
            <a:r>
              <a:rPr lang="ru-RU" sz="2600" b="1" smtClean="0">
                <a:solidFill>
                  <a:srgbClr val="000000"/>
                </a:solidFill>
                <a:latin typeface="Verdana" pitchFamily="34" charset="0"/>
              </a:rPr>
              <a:t>ПТ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4800" smtClean="0">
                <a:solidFill>
                  <a:srgbClr val="000000"/>
                </a:solidFill>
                <a:latin typeface="Verdana" pitchFamily="34" charset="0"/>
              </a:rPr>
              <a:t>СПАСИБО</a:t>
            </a:r>
          </a:p>
          <a:p>
            <a:pPr eaLnBrk="1" hangingPunct="1">
              <a:lnSpc>
                <a:spcPct val="90000"/>
              </a:lnSpc>
              <a:buFont typeface="Arial" charset="0"/>
              <a:buNone/>
              <a:defRPr/>
            </a:pPr>
            <a:r>
              <a:rPr lang="ru-RU" sz="4800" b="1" smtClean="0">
                <a:solidFill>
                  <a:srgbClr val="000000"/>
                </a:solidFill>
                <a:latin typeface="Verdana" pitchFamily="34" charset="0"/>
              </a:rPr>
              <a:t>ЗА ВНИМАНИЕ</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Слайд без текста">
    <p:spTree>
      <p:nvGrpSpPr>
        <p:cNvPr id="1" name=""/>
        <p:cNvGrpSpPr/>
        <p:nvPr/>
      </p:nvGrpSpPr>
      <p:grpSpPr>
        <a:xfrm>
          <a:off x="0" y="0"/>
          <a:ext cx="0" cy="0"/>
          <a:chOff x="0" y="0"/>
          <a:chExt cx="0" cy="0"/>
        </a:xfrm>
      </p:grpSpPr>
      <p:pic>
        <p:nvPicPr>
          <p:cNvPr id="16" name="Picture 15" descr="Header_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6"/>
            <a:ext cx="9171692" cy="936642"/>
          </a:xfrm>
          <a:prstGeom prst="rect">
            <a:avLst/>
          </a:prstGeom>
        </p:spPr>
      </p:pic>
      <p:pic>
        <p:nvPicPr>
          <p:cNvPr id="17" name="Picture 16" descr="Footer_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3" y="6288112"/>
            <a:ext cx="9171692" cy="571764"/>
          </a:xfrm>
          <a:prstGeom prst="rect">
            <a:avLst/>
          </a:prstGeom>
        </p:spPr>
      </p:pic>
      <p:cxnSp>
        <p:nvCxnSpPr>
          <p:cNvPr id="8" name="Straight Connector 7"/>
          <p:cNvCxnSpPr/>
          <p:nvPr/>
        </p:nvCxnSpPr>
        <p:spPr>
          <a:xfrm>
            <a:off x="0" y="6237288"/>
            <a:ext cx="9144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3" name="Group 15"/>
          <p:cNvGrpSpPr>
            <a:grpSpLocks/>
          </p:cNvGrpSpPr>
          <p:nvPr/>
        </p:nvGrpSpPr>
        <p:grpSpPr bwMode="auto">
          <a:xfrm>
            <a:off x="287339" y="6391275"/>
            <a:ext cx="2232025" cy="376238"/>
            <a:chOff x="884" y="1480"/>
            <a:chExt cx="3946" cy="664"/>
          </a:xfrm>
        </p:grpSpPr>
        <p:pic>
          <p:nvPicPr>
            <p:cNvPr id="14" name="Picture 16" descr="Sign + ММВБ + MICE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4" y="1480"/>
              <a:ext cx="17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TS Биржа"/>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152" y="1583"/>
              <a:ext cx="167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hasCustomPrompt="1"/>
          </p:nvPr>
        </p:nvSpPr>
        <p:spPr>
          <a:xfrm>
            <a:off x="457200" y="0"/>
            <a:ext cx="8229600" cy="908720"/>
          </a:xfrm>
          <a:prstGeom prst="rect">
            <a:avLst/>
          </a:prstGeom>
        </p:spPr>
        <p:txBody>
          <a:bodyPr/>
          <a:lstStyle>
            <a:lvl1pPr algn="l">
              <a:defRPr sz="2400" b="1">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492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pic>
        <p:nvPicPr>
          <p:cNvPr id="8" name="Рисунок 7" descr="IMGP9916.jpg"/>
          <p:cNvPicPr>
            <a:picLocks noChangeAspect="1"/>
          </p:cNvPicPr>
          <p:nvPr userDrawn="1"/>
        </p:nvPicPr>
        <p:blipFill>
          <a:blip r:embed="rId2" cstate="print"/>
          <a:stretch>
            <a:fillRect/>
          </a:stretch>
        </p:blipFill>
        <p:spPr>
          <a:xfrm>
            <a:off x="242376" y="269792"/>
            <a:ext cx="4320479" cy="6297110"/>
          </a:xfrm>
          <a:prstGeom prst="rect">
            <a:avLst/>
          </a:prstGeom>
        </p:spPr>
      </p:pic>
      <p:pic>
        <p:nvPicPr>
          <p:cNvPr id="7" name="Picture 4" descr="H:\Moscow Exchange (ex-Micex-RTS) brandbook\MSCW_XCHNG_Master_Logo_Folder\PNG\RUSSIAN\MSCW_XCHNG_RGB_RUS.png"/>
          <p:cNvPicPr>
            <a:picLocks noChangeAspect="1" noChangeArrowheads="1"/>
          </p:cNvPicPr>
          <p:nvPr/>
        </p:nvPicPr>
        <p:blipFill>
          <a:blip r:embed="rId3" cstate="print"/>
          <a:srcRect/>
          <a:stretch>
            <a:fillRect/>
          </a:stretch>
        </p:blipFill>
        <p:spPr bwMode="auto">
          <a:xfrm>
            <a:off x="4265613" y="269875"/>
            <a:ext cx="2422525" cy="57626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smtClean="0">
                <a:solidFill>
                  <a:schemeClr val="bg1"/>
                </a:solidFill>
                <a:latin typeface="Verdana" pitchFamily="34" charset="0"/>
              </a:rPr>
              <a:t>СОДЕРЖАНИЕ</a:t>
            </a:r>
            <a:endParaRPr lang="ru-RU" sz="2600" b="1" smtClean="0">
              <a:solidFill>
                <a:schemeClr val="bg1"/>
              </a:solidFill>
              <a:latin typeface="Verdan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1F86E795-738F-48DC-BA30-3BD3DAB97110}" type="slidenum">
              <a:rPr lang="en-US" smtClean="0"/>
              <a:pPr marL="449263" indent="-449263" algn="r" fontAlgn="auto">
                <a:lnSpc>
                  <a:spcPct val="150000"/>
                </a:lnSpc>
                <a:spcAft>
                  <a:spcPts val="0"/>
                </a:spcAft>
                <a:buFont typeface="Arial" pitchFamily="34" charset="0"/>
                <a:buNone/>
                <a:defRPr/>
              </a:pPr>
              <a:t>‹#›</a:t>
            </a:fld>
            <a:endParaRPr lang="en-US" dirty="0" smtClean="0"/>
          </a:p>
        </p:txBody>
      </p:sp>
      <p:sp>
        <p:nvSpPr>
          <p:cNvPr id="4" name="Прямоугольник 3"/>
          <p:cNvSpPr/>
          <p:nvPr/>
        </p:nvSpPr>
        <p:spPr>
          <a:xfrm>
            <a:off x="269875" y="269875"/>
            <a:ext cx="2160588"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25" y="6191250"/>
            <a:ext cx="1663700" cy="3968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одзаголовок 2"/>
          <p:cNvSpPr txBox="1">
            <a:spLocks/>
          </p:cNvSpPr>
          <p:nvPr/>
        </p:nvSpPr>
        <p:spPr>
          <a:xfrm>
            <a:off x="2987675" y="6191250"/>
            <a:ext cx="5327650"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ru-RU" sz="1100" dirty="0" smtClean="0">
                <a:latin typeface="Verdana" pitchFamily="34" charset="0"/>
              </a:rPr>
              <a:t>Биржевые торги юань/рубль 14 марта 2013</a:t>
            </a:r>
            <a:endParaRPr lang="en-US" sz="1100" b="1" dirty="0" smtClean="0">
              <a:latin typeface="Verdana" pitchFamily="34" charset="0"/>
            </a:endParaRPr>
          </a:p>
        </p:txBody>
      </p:sp>
      <p:sp>
        <p:nvSpPr>
          <p:cNvPr id="4"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01005214-F093-4378-879B-107A4C8BAA29}" type="slidenum">
              <a:rPr lang="en-US" smtClean="0"/>
              <a:pPr marL="449263" indent="-449263" algn="r" fontAlgn="auto">
                <a:lnSpc>
                  <a:spcPct val="150000"/>
                </a:lnSpc>
                <a:spcAft>
                  <a:spcPts val="0"/>
                </a:spcAft>
                <a:buFont typeface="Arial" pitchFamily="34" charset="0"/>
                <a:buNone/>
                <a:defRPr/>
              </a:pPr>
              <a:t>‹#›</a:t>
            </a:fld>
            <a:endParaRPr lang="en-US" dirty="0" smtClean="0"/>
          </a:p>
        </p:txBody>
      </p:sp>
      <p:pic>
        <p:nvPicPr>
          <p:cNvPr id="5"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en-US" sz="1200" smtClean="0">
                  <a:solidFill>
                    <a:srgbClr val="7F7F7F"/>
                  </a:solidFill>
                  <a:latin typeface="Verdana" pitchFamily="34" charset="0"/>
                </a:rPr>
                <a:t> [ </a:t>
              </a:r>
              <a:r>
                <a:rPr lang="ru-RU" sz="1200" smtClean="0">
                  <a:solidFill>
                    <a:srgbClr val="7F7F7F"/>
                  </a:solidFill>
                  <a:latin typeface="Verdana" pitchFamily="34" charset="0"/>
                </a:rPr>
                <a:t>ИЗОБРАЖЕНИЕ </a:t>
              </a:r>
              <a:r>
                <a:rPr lang="en-US" sz="1200" smtClean="0">
                  <a:solidFill>
                    <a:srgbClr val="7F7F7F"/>
                  </a:solidFill>
                  <a:latin typeface="Verdana" pitchFamily="34" charset="0"/>
                </a:rPr>
                <a:t>]</a:t>
              </a:r>
            </a:p>
          </p:txBody>
        </p:sp>
      </p:grpSp>
      <p:sp>
        <p:nvSpPr>
          <p:cNvPr id="8" name="Подзаголовок 2"/>
          <p:cNvSpPr txBox="1">
            <a:spLocks/>
          </p:cNvSpPr>
          <p:nvPr/>
        </p:nvSpPr>
        <p:spPr>
          <a:xfrm>
            <a:off x="647700" y="612775"/>
            <a:ext cx="5148263" cy="32480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2600" smtClean="0">
                <a:latin typeface="Verdana" pitchFamily="34" charset="0"/>
              </a:rPr>
              <a:t>ВЫНОС – ВАЖНАЯ ЦИТАТА ИЛИ ВЫВОД ИЗ ТЕКСТА, НАБИРАЕТСЯ ШРИФТОМ</a:t>
            </a:r>
          </a:p>
          <a:p>
            <a:pPr eaLnBrk="1" hangingPunct="1">
              <a:lnSpc>
                <a:spcPct val="90000"/>
              </a:lnSpc>
              <a:defRPr/>
            </a:pPr>
            <a:r>
              <a:rPr lang="en-US" sz="2600" b="1" smtClean="0">
                <a:latin typeface="Verdana" pitchFamily="34" charset="0"/>
              </a:rPr>
              <a:t>VERDANA </a:t>
            </a:r>
            <a:r>
              <a:rPr lang="ru-RU" sz="2600" b="1" smtClean="0">
                <a:latin typeface="Verdana" pitchFamily="34" charset="0"/>
              </a:rPr>
              <a:t>ОБЫЧНЫМ </a:t>
            </a:r>
            <a:br>
              <a:rPr lang="ru-RU" sz="2600" b="1" smtClean="0">
                <a:latin typeface="Verdana" pitchFamily="34" charset="0"/>
              </a:rPr>
            </a:br>
            <a:r>
              <a:rPr lang="ru-RU" sz="2600" b="1" smtClean="0">
                <a:latin typeface="Verdana" pitchFamily="34" charset="0"/>
              </a:rPr>
              <a:t>И ПОЛУЖИРНЫМ </a:t>
            </a:r>
            <a:r>
              <a:rPr lang="en-US" sz="2600" b="1" smtClean="0">
                <a:latin typeface="Verdana" pitchFamily="34" charset="0"/>
              </a:rPr>
              <a:t>26 </a:t>
            </a:r>
            <a:r>
              <a:rPr lang="ru-RU" sz="2600" b="1" smtClean="0">
                <a:latin typeface="Verdana" pitchFamily="34" charset="0"/>
              </a:rPr>
              <a:t>ПТ</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pic>
        <p:nvPicPr>
          <p:cNvPr id="2"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319588" y="5688013"/>
            <a:ext cx="2270125" cy="539750"/>
          </a:xfrm>
          <a:prstGeom prst="rect">
            <a:avLst/>
          </a:prstGeom>
          <a:noFill/>
          <a:ln w="9525">
            <a:noFill/>
            <a:miter lim="800000"/>
            <a:headEnd/>
            <a:tailEnd/>
          </a:ln>
        </p:spPr>
      </p:pic>
      <p:sp>
        <p:nvSpPr>
          <p:cNvPr id="3"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4800" smtClean="0">
                <a:latin typeface="Verdana" pitchFamily="34" charset="0"/>
              </a:rPr>
              <a:t>СПАСИБО</a:t>
            </a:r>
          </a:p>
          <a:p>
            <a:pPr eaLnBrk="1" hangingPunct="1">
              <a:lnSpc>
                <a:spcPct val="90000"/>
              </a:lnSpc>
              <a:buFont typeface="Arial" charset="0"/>
              <a:buNone/>
              <a:defRPr/>
            </a:pPr>
            <a:r>
              <a:rPr lang="ru-RU" sz="4800" b="1" smtClean="0">
                <a:latin typeface="Verdana" pitchFamily="34" charset="0"/>
              </a:rPr>
              <a:t>ЗА ВНИМАНИЕ</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6" name="Picture 2" descr="\\atlas-old\Департамент_по_коммуникациям\Отдел_управления_брендом\Фирменный стиль\Шаблон презентаций\купол.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890" t="14957" r="19446" b="9402"/>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1" name="Подзаголовок 2"/>
          <p:cNvSpPr txBox="1">
            <a:spLocks/>
          </p:cNvSpPr>
          <p:nvPr userDrawn="1"/>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1F86E795-738F-48DC-BA30-3BD3DAB97110}" type="slidenum">
              <a:rPr lang="en-US" smtClean="0"/>
              <a:pPr marL="449263" indent="-449263" algn="r" fontAlgn="auto">
                <a:lnSpc>
                  <a:spcPct val="150000"/>
                </a:lnSpc>
                <a:spcAft>
                  <a:spcPts val="0"/>
                </a:spcAft>
                <a:buFont typeface="Arial" pitchFamily="34" charset="0"/>
                <a:buNone/>
                <a:defRPr/>
              </a:pPr>
              <a:t>‹#›</a:t>
            </a:fld>
            <a:endParaRPr lang="en-US" dirty="0" smtClean="0"/>
          </a:p>
        </p:txBody>
      </p:sp>
    </p:spTree>
    <p:extLst>
      <p:ext uri="{BB962C8B-B14F-4D97-AF65-F5344CB8AC3E}">
        <p14:creationId xmlns:p14="http://schemas.microsoft.com/office/powerpoint/2010/main" val="199413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p:txBody>
          <a:bodyPr/>
          <a:lstStyle/>
          <a:p>
            <a:r>
              <a:rPr lang="ru-RU" b="1" dirty="0" smtClean="0">
                <a:latin typeface="Tahoma" pitchFamily="34" charset="0"/>
                <a:ea typeface="Tahoma" pitchFamily="34" charset="0"/>
                <a:cs typeface="Tahoma" pitchFamily="34" charset="0"/>
              </a:rPr>
              <a:t>БИРЖЕВЫЕ ТОРГИ ЮАНЬ/РУБЛЬ</a:t>
            </a:r>
          </a:p>
        </p:txBody>
      </p:sp>
    </p:spTree>
    <p:extLst>
      <p:ext uri="{BB962C8B-B14F-4D97-AF65-F5344CB8AC3E}">
        <p14:creationId xmlns:p14="http://schemas.microsoft.com/office/powerpoint/2010/main" val="310489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РЕЗУЛЬТАТЫ ТОРГОВ </a:t>
            </a:r>
            <a:r>
              <a:rPr lang="ru-RU" dirty="0" smtClean="0"/>
              <a:t>( конец первого полугодия 2013 г.)</a:t>
            </a:r>
            <a:r>
              <a:rPr lang="ru-RU" b="1" dirty="0" smtClean="0"/>
              <a:t> </a:t>
            </a:r>
            <a:endParaRPr lang="ru-RU" b="1" dirty="0"/>
          </a:p>
        </p:txBody>
      </p:sp>
      <p:sp>
        <p:nvSpPr>
          <p:cNvPr id="6" name="Прямоугольник 5"/>
          <p:cNvSpPr/>
          <p:nvPr/>
        </p:nvSpPr>
        <p:spPr>
          <a:xfrm>
            <a:off x="1187530" y="1772770"/>
            <a:ext cx="7560840" cy="4247317"/>
          </a:xfrm>
          <a:prstGeom prst="rect">
            <a:avLst/>
          </a:prstGeom>
        </p:spPr>
        <p:txBody>
          <a:bodyPr wrap="square">
            <a:spAutoFit/>
          </a:bodyPr>
          <a:lstStyle/>
          <a:p>
            <a:pPr marL="179388" indent="-179388" algn="just">
              <a:lnSpc>
                <a:spcPct val="150000"/>
              </a:lnSpc>
              <a:buClr>
                <a:srgbClr val="C8102E"/>
              </a:buClr>
              <a:buFont typeface="Wingdings" pitchFamily="2" charset="2"/>
              <a:buChar char="§"/>
            </a:pPr>
            <a:r>
              <a:rPr lang="ru-RU" dirty="0" smtClean="0">
                <a:latin typeface="Verdana" pitchFamily="34" charset="0"/>
              </a:rPr>
              <a:t>В июне 2013 года на валютном рынке Московской Биржи зафиксирован рекордный среднедневной объем торгов за всю историю наблюдений - $22.629 млрд. </a:t>
            </a:r>
          </a:p>
          <a:p>
            <a:pPr marL="179388" indent="-179388" algn="just">
              <a:lnSpc>
                <a:spcPct val="150000"/>
              </a:lnSpc>
              <a:buClr>
                <a:srgbClr val="C8102E"/>
              </a:buClr>
              <a:buFont typeface="Wingdings" pitchFamily="2" charset="2"/>
              <a:buChar char="§"/>
            </a:pPr>
            <a:r>
              <a:rPr lang="ru-RU" dirty="0" smtClean="0">
                <a:latin typeface="Verdana" pitchFamily="34" charset="0"/>
              </a:rPr>
              <a:t>В том числе кассовые сделки (спот) в июне составили $9.2 млрд в сутки, сделки своп - $13.5 млрд.</a:t>
            </a:r>
          </a:p>
          <a:p>
            <a:pPr marL="179388" indent="-179388" algn="just">
              <a:lnSpc>
                <a:spcPct val="150000"/>
              </a:lnSpc>
              <a:buClr>
                <a:srgbClr val="C8102E"/>
              </a:buClr>
              <a:buFont typeface="Wingdings" pitchFamily="2" charset="2"/>
              <a:buChar char="§"/>
            </a:pPr>
            <a:r>
              <a:rPr lang="ru-RU" dirty="0" smtClean="0"/>
              <a:t>После введения новаций среднедневной объем торгов юанем в июне по сравнению с апрелем вырос почти в 4 раза до 34.3 </a:t>
            </a:r>
            <a:r>
              <a:rPr lang="ru-RU" dirty="0" err="1" smtClean="0"/>
              <a:t>млн</a:t>
            </a:r>
            <a:r>
              <a:rPr lang="ru-RU" dirty="0" smtClean="0"/>
              <a:t> юаней в день.</a:t>
            </a:r>
            <a:endParaRPr lang="en-US" dirty="0" smtClean="0"/>
          </a:p>
          <a:p>
            <a:pPr marL="179388" indent="-179388" algn="just">
              <a:lnSpc>
                <a:spcPct val="150000"/>
              </a:lnSpc>
              <a:buClr>
                <a:srgbClr val="C8102E"/>
              </a:buClr>
              <a:buFont typeface="Wingdings" pitchFamily="2" charset="2"/>
              <a:buChar char="§"/>
            </a:pPr>
            <a:r>
              <a:rPr lang="ru-RU" dirty="0" smtClean="0"/>
              <a:t>3 июля 2013 года в торгах CNY/RUB зафиксирован абсолютный рекорд - 55.2 </a:t>
            </a:r>
            <a:r>
              <a:rPr lang="ru-RU" dirty="0" err="1" smtClean="0"/>
              <a:t>млн</a:t>
            </a:r>
            <a:r>
              <a:rPr lang="ru-RU" dirty="0" smtClean="0"/>
              <a:t> юаней.</a:t>
            </a:r>
            <a:endParaRPr lang="ru-RU" dirty="0" smtClean="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ТОРГИ </a:t>
            </a:r>
            <a:r>
              <a:rPr lang="en-US" b="1" dirty="0" smtClean="0"/>
              <a:t>CNY/RUB</a:t>
            </a:r>
            <a:endParaRPr lang="ru-RU" b="1" dirty="0"/>
          </a:p>
        </p:txBody>
      </p:sp>
      <p:sp>
        <p:nvSpPr>
          <p:cNvPr id="15" name="TextBox 14"/>
          <p:cNvSpPr txBox="1"/>
          <p:nvPr/>
        </p:nvSpPr>
        <p:spPr>
          <a:xfrm>
            <a:off x="5940152" y="1617263"/>
            <a:ext cx="2736418" cy="1384995"/>
          </a:xfrm>
          <a:prstGeom prst="rect">
            <a:avLst/>
          </a:prstGeom>
          <a:noFill/>
        </p:spPr>
        <p:txBody>
          <a:bodyPr wrap="square" rtlCol="0">
            <a:spAutoFit/>
          </a:bodyPr>
          <a:lstStyle/>
          <a:p>
            <a:pPr indent="179388">
              <a:lnSpc>
                <a:spcPct val="150000"/>
              </a:lnSpc>
              <a:buClr>
                <a:srgbClr val="C00000"/>
              </a:buClr>
              <a:buFont typeface="Wingdings" pitchFamily="2" charset="2"/>
              <a:buChar char="§"/>
            </a:pPr>
            <a:r>
              <a:rPr lang="ru-RU" sz="1400" dirty="0" smtClean="0">
                <a:latin typeface="Tahoma" pitchFamily="34" charset="0"/>
                <a:ea typeface="Tahoma" pitchFamily="34" charset="0"/>
                <a:cs typeface="Tahoma" pitchFamily="34" charset="0"/>
              </a:rPr>
              <a:t>Более 40 банков совершают сделки</a:t>
            </a:r>
          </a:p>
          <a:p>
            <a:pPr indent="179388">
              <a:lnSpc>
                <a:spcPct val="150000"/>
              </a:lnSpc>
              <a:buClr>
                <a:srgbClr val="C00000"/>
              </a:buClr>
              <a:buFont typeface="Wingdings" pitchFamily="2" charset="2"/>
              <a:buChar char="§"/>
            </a:pPr>
            <a:r>
              <a:rPr lang="ru-RU" sz="1400" dirty="0" smtClean="0">
                <a:latin typeface="Tahoma" pitchFamily="34" charset="0"/>
                <a:ea typeface="Tahoma" pitchFamily="34" charset="0"/>
                <a:cs typeface="Tahoma" pitchFamily="34" charset="0"/>
              </a:rPr>
              <a:t>СПОТ/СВОП – 37% / 63% (июнь 2013)</a:t>
            </a:r>
          </a:p>
        </p:txBody>
      </p:sp>
      <p:grpSp>
        <p:nvGrpSpPr>
          <p:cNvPr id="5" name="Группа 11"/>
          <p:cNvGrpSpPr/>
          <p:nvPr/>
        </p:nvGrpSpPr>
        <p:grpSpPr>
          <a:xfrm>
            <a:off x="1043608" y="1124744"/>
            <a:ext cx="2160240" cy="2880320"/>
            <a:chOff x="1043608" y="1124744"/>
            <a:chExt cx="2160240" cy="2880320"/>
          </a:xfrm>
        </p:grpSpPr>
        <p:pic>
          <p:nvPicPr>
            <p:cNvPr id="1029" name="Picture 5"/>
            <p:cNvPicPr>
              <a:picLocks noChangeAspect="1" noChangeArrowheads="1"/>
            </p:cNvPicPr>
            <p:nvPr/>
          </p:nvPicPr>
          <p:blipFill>
            <a:blip r:embed="rId3" cstate="print"/>
            <a:srcRect/>
            <a:stretch>
              <a:fillRect/>
            </a:stretch>
          </p:blipFill>
          <p:spPr bwMode="auto">
            <a:xfrm>
              <a:off x="1187624" y="1124744"/>
              <a:ext cx="1887619" cy="2270245"/>
            </a:xfrm>
            <a:prstGeom prst="rect">
              <a:avLst/>
            </a:prstGeom>
            <a:noFill/>
            <a:ln w="9525">
              <a:noFill/>
              <a:miter lim="800000"/>
              <a:headEnd/>
              <a:tailEnd/>
            </a:ln>
          </p:spPr>
        </p:pic>
        <p:sp>
          <p:nvSpPr>
            <p:cNvPr id="11" name="Блок-схема: перфолента 10"/>
            <p:cNvSpPr/>
            <p:nvPr/>
          </p:nvSpPr>
          <p:spPr>
            <a:xfrm>
              <a:off x="1043608" y="3140968"/>
              <a:ext cx="2160240" cy="864096"/>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13"/>
          <p:cNvGrpSpPr/>
          <p:nvPr/>
        </p:nvGrpSpPr>
        <p:grpSpPr>
          <a:xfrm>
            <a:off x="3347864" y="1124745"/>
            <a:ext cx="2160240" cy="2880319"/>
            <a:chOff x="3347864" y="1124745"/>
            <a:chExt cx="2160240" cy="2880319"/>
          </a:xfrm>
        </p:grpSpPr>
        <p:pic>
          <p:nvPicPr>
            <p:cNvPr id="1030" name="Picture 6"/>
            <p:cNvPicPr>
              <a:picLocks noChangeAspect="1" noChangeArrowheads="1"/>
            </p:cNvPicPr>
            <p:nvPr/>
          </p:nvPicPr>
          <p:blipFill>
            <a:blip r:embed="rId4" cstate="print"/>
            <a:srcRect/>
            <a:stretch>
              <a:fillRect/>
            </a:stretch>
          </p:blipFill>
          <p:spPr bwMode="auto">
            <a:xfrm>
              <a:off x="3495675" y="1124745"/>
              <a:ext cx="1921630" cy="2304256"/>
            </a:xfrm>
            <a:prstGeom prst="rect">
              <a:avLst/>
            </a:prstGeom>
            <a:noFill/>
            <a:ln w="9525">
              <a:noFill/>
              <a:miter lim="800000"/>
              <a:headEnd/>
              <a:tailEnd/>
            </a:ln>
          </p:spPr>
        </p:pic>
        <p:sp>
          <p:nvSpPr>
            <p:cNvPr id="13" name="Блок-схема: перфолента 12"/>
            <p:cNvSpPr/>
            <p:nvPr/>
          </p:nvSpPr>
          <p:spPr>
            <a:xfrm>
              <a:off x="3347864" y="3140968"/>
              <a:ext cx="2160240" cy="864096"/>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28" name="Picture 4"/>
          <p:cNvPicPr>
            <a:picLocks noChangeAspect="1" noChangeArrowheads="1"/>
          </p:cNvPicPr>
          <p:nvPr/>
        </p:nvPicPr>
        <p:blipFill>
          <a:blip r:embed="rId5" cstate="print"/>
          <a:srcRect/>
          <a:stretch>
            <a:fillRect/>
          </a:stretch>
        </p:blipFill>
        <p:spPr bwMode="auto">
          <a:xfrm>
            <a:off x="1152937" y="3535695"/>
            <a:ext cx="4589884" cy="2496122"/>
          </a:xfrm>
          <a:prstGeom prst="rect">
            <a:avLst/>
          </a:prstGeom>
          <a:noFill/>
          <a:ln w="9525">
            <a:noFill/>
            <a:miter lim="800000"/>
            <a:headEnd/>
            <a:tailEnd/>
          </a:ln>
        </p:spPr>
      </p:pic>
      <p:pic>
        <p:nvPicPr>
          <p:cNvPr id="1032" name="Picture 8" descr="http://kasum.ru/wp-content/uploads/2013/04/ID-100116171.jpg"/>
          <p:cNvPicPr>
            <a:picLocks noChangeAspect="1" noChangeArrowheads="1"/>
          </p:cNvPicPr>
          <p:nvPr/>
        </p:nvPicPr>
        <p:blipFill>
          <a:blip r:embed="rId6" cstate="print"/>
          <a:srcRect/>
          <a:stretch>
            <a:fillRect/>
          </a:stretch>
        </p:blipFill>
        <p:spPr bwMode="auto">
          <a:xfrm>
            <a:off x="6588224" y="3933056"/>
            <a:ext cx="2016224" cy="20162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8229600" cy="908050"/>
          </a:xfrm>
          <a:prstGeom prst="rect">
            <a:avLst/>
          </a:prstGeom>
        </p:spPr>
        <p:txBody>
          <a:bodyPr/>
          <a:lstStyle/>
          <a:p>
            <a:pPr algn="l"/>
            <a:r>
              <a:rPr lang="en-US" dirty="0" smtClean="0"/>
              <a:t>DISCLAIMER</a:t>
            </a:r>
            <a:endParaRPr lang="ru-RU" dirty="0"/>
          </a:p>
        </p:txBody>
      </p:sp>
      <p:sp>
        <p:nvSpPr>
          <p:cNvPr id="6" name="Объект 5"/>
          <p:cNvSpPr>
            <a:spLocks noGrp="1"/>
          </p:cNvSpPr>
          <p:nvPr>
            <p:ph idx="4294967295"/>
          </p:nvPr>
        </p:nvSpPr>
        <p:spPr>
          <a:xfrm>
            <a:off x="107504" y="1200150"/>
            <a:ext cx="8892480" cy="5181178"/>
          </a:xfrm>
          <a:prstGeom prst="rect">
            <a:avLst/>
          </a:prstGeom>
        </p:spPr>
        <p:txBody>
          <a:bodyPr>
            <a:normAutofit/>
          </a:bodyPr>
          <a:lstStyle/>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Настоящая презентация была подготовлена и выпущена Открытым акционерным обществом </a:t>
            </a:r>
            <a:r>
              <a:rPr lang="ru-RU" sz="900" dirty="0" smtClean="0">
                <a:solidFill>
                  <a:srgbClr val="1F497D"/>
                </a:solidFill>
                <a:latin typeface="Franklin Gothic Medium" pitchFamily="34" charset="0"/>
                <a:ea typeface="+mn-ea"/>
                <a:cs typeface="Arial" pitchFamily="34" charset="0"/>
              </a:rPr>
              <a:t>«Московская Биржа ММВБ-РТС</a:t>
            </a:r>
            <a:r>
              <a:rPr lang="ru-RU" sz="900" dirty="0">
                <a:solidFill>
                  <a:srgbClr val="1F497D"/>
                </a:solidFill>
                <a:latin typeface="Franklin Gothic Medium" pitchFamily="34" charset="0"/>
                <a:ea typeface="+mn-ea"/>
                <a:cs typeface="Arial" pitchFamily="34" charset="0"/>
              </a:rPr>
              <a:t>»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восприятие рыночных услуг, предоставляемых Компанией и ее дочерними обществами;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волатильность (а) Российской экономики и рынка ценных бумаг и (</a:t>
            </a:r>
            <a:r>
              <a:rPr lang="en-US" sz="900" dirty="0">
                <a:solidFill>
                  <a:srgbClr val="1F497D"/>
                </a:solidFill>
                <a:latin typeface="Franklin Gothic Medium" pitchFamily="34" charset="0"/>
                <a:ea typeface="+mn-ea"/>
                <a:cs typeface="Arial" pitchFamily="34" charset="0"/>
              </a:rPr>
              <a:t>b</a:t>
            </a:r>
            <a:r>
              <a:rPr lang="ru-RU" sz="900" dirty="0">
                <a:solidFill>
                  <a:srgbClr val="1F497D"/>
                </a:solidFill>
                <a:latin typeface="Franklin Gothic Medium" pitchFamily="34" charset="0"/>
                <a:ea typeface="+mn-ea"/>
                <a:cs typeface="Arial" pitchFamily="34" charset="0"/>
              </a:rPr>
              <a:t>) секторов с высоким уровнем конкуренции, в которых Компания и ее дочерние общества осуществляют свою деятельность;</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изменения в (</a:t>
            </a:r>
            <a:r>
              <a:rPr lang="en-US" sz="900" dirty="0">
                <a:solidFill>
                  <a:srgbClr val="1F497D"/>
                </a:solidFill>
                <a:latin typeface="Franklin Gothic Medium" pitchFamily="34" charset="0"/>
                <a:ea typeface="+mn-ea"/>
                <a:cs typeface="Arial" pitchFamily="34" charset="0"/>
              </a:rPr>
              <a:t>a</a:t>
            </a:r>
            <a:r>
              <a:rPr lang="ru-RU" sz="900" dirty="0">
                <a:solidFill>
                  <a:srgbClr val="1F497D"/>
                </a:solidFill>
                <a:latin typeface="Franklin Gothic Medium" pitchFamily="34" charset="0"/>
                <a:ea typeface="+mn-ea"/>
                <a:cs typeface="Arial" pitchFamily="34" charset="0"/>
              </a:rPr>
              <a:t>) отечественном и международном законодательстве и налоговом регулировании и (</a:t>
            </a:r>
            <a:r>
              <a:rPr lang="en-US" sz="900" dirty="0">
                <a:solidFill>
                  <a:srgbClr val="1F497D"/>
                </a:solidFill>
                <a:latin typeface="Franklin Gothic Medium" pitchFamily="34" charset="0"/>
                <a:ea typeface="+mn-ea"/>
                <a:cs typeface="Arial" pitchFamily="34" charset="0"/>
              </a:rPr>
              <a:t>b</a:t>
            </a:r>
            <a:r>
              <a:rPr lang="ru-RU" sz="900" dirty="0">
                <a:solidFill>
                  <a:srgbClr val="1F497D"/>
                </a:solidFill>
                <a:latin typeface="Franklin Gothic Medium" pitchFamily="34" charset="0"/>
                <a:ea typeface="+mn-ea"/>
                <a:cs typeface="Arial" pitchFamily="34" charset="0"/>
              </a:rPr>
              <a:t>) государственных программах, относящихся к финансовым рынкам и рынкам ценных бумаг;</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ростом уровня конкуренции со стороны новых игроков на рынке России;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привлекать новых клиентов на отечественный рынок и в зарубежных юрисдикциях;</a:t>
            </a:r>
          </a:p>
          <a:p>
            <a:pPr lvl="0" indent="97200" algn="just" defTabSz="914400" eaLnBrk="1" fontAlgn="auto" hangingPunct="1">
              <a:spcBef>
                <a:spcPts val="0"/>
              </a:spcBef>
              <a:spcAft>
                <a:spcPts val="0"/>
              </a:spcAft>
              <a:buFont typeface="Arial" pitchFamily="34" charset="0"/>
              <a:buChar char="•"/>
              <a:defRPr/>
            </a:pPr>
            <a:r>
              <a:rPr lang="ru-RU" sz="900" dirty="0">
                <a:solidFill>
                  <a:srgbClr val="1F497D"/>
                </a:solidFill>
                <a:latin typeface="Franklin Gothic Medium" pitchFamily="34" charset="0"/>
                <a:ea typeface="+mn-ea"/>
                <a:cs typeface="Arial" pitchFamily="34" charset="0"/>
              </a:rPr>
              <a:t>способность увеличивать предложение продукции в зарубежных юрисдикциях.</a:t>
            </a:r>
          </a:p>
          <a:p>
            <a:pPr lvl="0" indent="97200" algn="just" defTabSz="914400" eaLnBrk="1" fontAlgn="auto" hangingPunct="1">
              <a:spcBef>
                <a:spcPts val="0"/>
              </a:spcBef>
              <a:spcAft>
                <a:spcPts val="0"/>
              </a:spcAft>
              <a:defRPr/>
            </a:pPr>
            <a:r>
              <a:rPr lang="ru-RU" sz="900" dirty="0">
                <a:solidFill>
                  <a:srgbClr val="1F497D"/>
                </a:solidFill>
                <a:latin typeface="Franklin Gothic Medium" pitchFamily="34" charset="0"/>
                <a:ea typeface="+mn-ea"/>
                <a:cs typeface="Arial"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a:t>
            </a:r>
            <a:endParaRPr lang="ru-RU" dirty="0"/>
          </a:p>
        </p:txBody>
      </p:sp>
    </p:spTree>
    <p:extLst>
      <p:ext uri="{BB962C8B-B14F-4D97-AF65-F5344CB8AC3E}">
        <p14:creationId xmlns:p14="http://schemas.microsoft.com/office/powerpoint/2010/main" val="80623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txBox="1">
            <a:spLocks/>
          </p:cNvSpPr>
          <p:nvPr/>
        </p:nvSpPr>
        <p:spPr bwMode="auto">
          <a:xfrm>
            <a:off x="360363" y="2087563"/>
            <a:ext cx="7199312" cy="612775"/>
          </a:xfrm>
          <a:prstGeom prst="rect">
            <a:avLst/>
          </a:prstGeom>
          <a:noFill/>
          <a:ln w="9525">
            <a:noFill/>
            <a:miter lim="800000"/>
            <a:headEnd/>
            <a:tailEnd/>
          </a:ln>
        </p:spPr>
        <p:txBody>
          <a:bodyPr/>
          <a:lstStyle/>
          <a:p>
            <a:pPr>
              <a:buFont typeface="Arial" charset="0"/>
              <a:buNone/>
            </a:pPr>
            <a:endParaRPr lang="ru-RU" sz="1100" dirty="0" smtClean="0">
              <a:latin typeface="Verdana" pitchFamily="34" charset="0"/>
            </a:endParaRPr>
          </a:p>
        </p:txBody>
      </p:sp>
    </p:spTree>
    <p:extLst>
      <p:ext uri="{BB962C8B-B14F-4D97-AF65-F5344CB8AC3E}">
        <p14:creationId xmlns:p14="http://schemas.microsoft.com/office/powerpoint/2010/main" val="352125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одзаголовок 2"/>
          <p:cNvSpPr txBox="1">
            <a:spLocks/>
          </p:cNvSpPr>
          <p:nvPr/>
        </p:nvSpPr>
        <p:spPr bwMode="auto">
          <a:xfrm>
            <a:off x="1334630" y="1926952"/>
            <a:ext cx="1656184" cy="2662216"/>
          </a:xfrm>
          <a:prstGeom prst="rect">
            <a:avLst/>
          </a:prstGeom>
          <a:noFill/>
          <a:ln w="9525">
            <a:noFill/>
            <a:miter lim="800000"/>
            <a:headEnd/>
            <a:tailEnd/>
          </a:ln>
        </p:spPr>
        <p:txBody>
          <a:bodyPr/>
          <a:lstStyle/>
          <a:p>
            <a:pPr algn="ctr"/>
            <a:endParaRPr lang="ru-RU" sz="1200" dirty="0" smtClean="0">
              <a:solidFill>
                <a:srgbClr val="000000"/>
              </a:solidFill>
              <a:latin typeface="Tahoma" pitchFamily="34" charset="0"/>
              <a:ea typeface="Tahoma" pitchFamily="34" charset="0"/>
              <a:cs typeface="Tahoma" pitchFamily="34" charset="0"/>
            </a:endParaRPr>
          </a:p>
          <a:p>
            <a:pPr algn="ctr"/>
            <a:r>
              <a:rPr lang="ru-RU" sz="1200" dirty="0">
                <a:solidFill>
                  <a:srgbClr val="000000"/>
                </a:solidFill>
                <a:latin typeface="Tahoma" pitchFamily="34" charset="0"/>
                <a:ea typeface="Tahoma" pitchFamily="34" charset="0"/>
                <a:cs typeface="Tahoma" pitchFamily="34" charset="0"/>
              </a:rPr>
              <a:t>З</a:t>
            </a:r>
            <a:r>
              <a:rPr lang="ru-RU" sz="1200" dirty="0" smtClean="0">
                <a:solidFill>
                  <a:srgbClr val="000000"/>
                </a:solidFill>
                <a:latin typeface="Tahoma" pitchFamily="34" charset="0"/>
                <a:ea typeface="Tahoma" pitchFamily="34" charset="0"/>
                <a:cs typeface="Tahoma" pitchFamily="34" charset="0"/>
              </a:rPr>
              <a:t>аключено Соглашение между Правительством Российской Федерации и Правительством Китайской Народной Республики о торгово-экономических отношениях от 5 марта 1992 года</a:t>
            </a:r>
          </a:p>
        </p:txBody>
      </p:sp>
      <p:sp>
        <p:nvSpPr>
          <p:cNvPr id="2" name="Заголовок 1"/>
          <p:cNvSpPr>
            <a:spLocks noGrp="1"/>
          </p:cNvSpPr>
          <p:nvPr>
            <p:ph type="title"/>
          </p:nvPr>
        </p:nvSpPr>
        <p:spPr>
          <a:xfrm>
            <a:off x="1152000" y="576000"/>
            <a:ext cx="7416000" cy="764768"/>
          </a:xfrm>
        </p:spPr>
        <p:txBody>
          <a:bodyPr/>
          <a:lstStyle/>
          <a:p>
            <a:r>
              <a:rPr lang="ru-RU" dirty="0" smtClean="0">
                <a:latin typeface="Tahoma" pitchFamily="34" charset="0"/>
                <a:ea typeface="Tahoma" pitchFamily="34" charset="0"/>
                <a:cs typeface="Tahoma" pitchFamily="34" charset="0"/>
              </a:rPr>
              <a:t>ПРЕДПОСЫЛКИ ОРГАНИЗАЦИИ ТОРГОВ </a:t>
            </a:r>
            <a:r>
              <a:rPr lang="ru-RU" b="1" dirty="0" smtClean="0">
                <a:latin typeface="Tahoma" pitchFamily="34" charset="0"/>
                <a:ea typeface="Tahoma" pitchFamily="34" charset="0"/>
                <a:cs typeface="Tahoma" pitchFamily="34" charset="0"/>
              </a:rPr>
              <a:t>ЮАНЬ/РУБЛЬ</a:t>
            </a:r>
            <a:endParaRPr lang="ru-RU" b="1" dirty="0">
              <a:latin typeface="Tahoma" pitchFamily="34" charset="0"/>
              <a:ea typeface="Tahoma" pitchFamily="34" charset="0"/>
              <a:cs typeface="Tahoma" pitchFamily="34" charset="0"/>
            </a:endParaRPr>
          </a:p>
        </p:txBody>
      </p:sp>
      <p:cxnSp>
        <p:nvCxnSpPr>
          <p:cNvPr id="5" name="Прямая со стрелкой 4"/>
          <p:cNvCxnSpPr/>
          <p:nvPr/>
        </p:nvCxnSpPr>
        <p:spPr>
          <a:xfrm>
            <a:off x="1480529" y="5267020"/>
            <a:ext cx="7056784" cy="0"/>
          </a:xfrm>
          <a:prstGeom prst="straightConnector1">
            <a:avLst/>
          </a:prstGeom>
          <a:ln w="38100">
            <a:solidFill>
              <a:srgbClr val="C8102E"/>
            </a:solidFill>
            <a:tailEnd type="arrow"/>
          </a:ln>
        </p:spPr>
        <p:style>
          <a:lnRef idx="1">
            <a:schemeClr val="accent1"/>
          </a:lnRef>
          <a:fillRef idx="0">
            <a:schemeClr val="accent1"/>
          </a:fillRef>
          <a:effectRef idx="0">
            <a:schemeClr val="accent1"/>
          </a:effectRef>
          <a:fontRef idx="minor">
            <a:schemeClr val="tx1"/>
          </a:fontRef>
        </p:style>
      </p:cxnSp>
      <p:sp>
        <p:nvSpPr>
          <p:cNvPr id="8" name="Подзаголовок 2"/>
          <p:cNvSpPr txBox="1">
            <a:spLocks/>
          </p:cNvSpPr>
          <p:nvPr/>
        </p:nvSpPr>
        <p:spPr bwMode="auto">
          <a:xfrm>
            <a:off x="1811589" y="5356616"/>
            <a:ext cx="7038692" cy="324036"/>
          </a:xfrm>
          <a:prstGeom prst="rect">
            <a:avLst/>
          </a:prstGeom>
          <a:noFill/>
          <a:ln w="9525">
            <a:noFill/>
            <a:miter lim="800000"/>
            <a:headEnd/>
            <a:tailEnd/>
          </a:ln>
        </p:spPr>
        <p:txBody>
          <a:bodyPr/>
          <a:lstStyle/>
          <a:p>
            <a:r>
              <a:rPr lang="ru-RU" sz="1400" b="1" dirty="0" smtClean="0">
                <a:solidFill>
                  <a:srgbClr val="C8102E"/>
                </a:solidFill>
                <a:latin typeface="Tahoma" pitchFamily="34" charset="0"/>
                <a:ea typeface="Tahoma" pitchFamily="34" charset="0"/>
                <a:cs typeface="Tahoma" pitchFamily="34" charset="0"/>
              </a:rPr>
              <a:t>1992		2002	          апрель  2010	         декабрь 2010</a:t>
            </a:r>
            <a:endParaRPr lang="ru-RU" sz="1400" dirty="0">
              <a:solidFill>
                <a:srgbClr val="000000"/>
              </a:solidFill>
              <a:latin typeface="Tahoma" pitchFamily="34" charset="0"/>
              <a:ea typeface="Tahoma" pitchFamily="34" charset="0"/>
              <a:cs typeface="Tahoma" pitchFamily="34" charset="0"/>
            </a:endParaRPr>
          </a:p>
        </p:txBody>
      </p:sp>
      <p:sp>
        <p:nvSpPr>
          <p:cNvPr id="9" name="Подзаголовок 2"/>
          <p:cNvSpPr txBox="1">
            <a:spLocks/>
          </p:cNvSpPr>
          <p:nvPr/>
        </p:nvSpPr>
        <p:spPr bwMode="auto">
          <a:xfrm>
            <a:off x="3096853" y="2102531"/>
            <a:ext cx="1656185" cy="2300095"/>
          </a:xfrm>
          <a:prstGeom prst="rect">
            <a:avLst/>
          </a:prstGeom>
          <a:noFill/>
          <a:ln w="9525">
            <a:noFill/>
            <a:miter lim="800000"/>
            <a:headEnd/>
            <a:tailEnd/>
          </a:ln>
        </p:spPr>
        <p:txBody>
          <a:bodyPr/>
          <a:lstStyle/>
          <a:p>
            <a:pPr algn="ctr"/>
            <a:r>
              <a:rPr lang="ru-RU" sz="1200" dirty="0" smtClean="0">
                <a:solidFill>
                  <a:srgbClr val="000000"/>
                </a:solidFill>
                <a:latin typeface="Tahoma" pitchFamily="34" charset="0"/>
                <a:ea typeface="Tahoma" pitchFamily="34" charset="0"/>
                <a:cs typeface="Tahoma" pitchFamily="34" charset="0"/>
              </a:rPr>
              <a:t>Между Банком России и Народным Банком Китая достигнута договоренность о предоставлении российским и китайским банкам возможности открывать </a:t>
            </a:r>
            <a:r>
              <a:rPr lang="ru-RU" sz="1200" dirty="0" err="1" smtClean="0">
                <a:solidFill>
                  <a:srgbClr val="000000"/>
                </a:solidFill>
                <a:latin typeface="Tahoma" pitchFamily="34" charset="0"/>
                <a:ea typeface="Tahoma" pitchFamily="34" charset="0"/>
                <a:cs typeface="Tahoma" pitchFamily="34" charset="0"/>
              </a:rPr>
              <a:t>юаневые</a:t>
            </a:r>
            <a:r>
              <a:rPr lang="ru-RU" sz="1200" dirty="0" smtClean="0">
                <a:solidFill>
                  <a:srgbClr val="000000"/>
                </a:solidFill>
                <a:latin typeface="Tahoma" pitchFamily="34" charset="0"/>
                <a:ea typeface="Tahoma" pitchFamily="34" charset="0"/>
                <a:cs typeface="Tahoma" pitchFamily="34" charset="0"/>
              </a:rPr>
              <a:t> и рублевые счета в приграничных территориях РФ и КНР</a:t>
            </a:r>
          </a:p>
        </p:txBody>
      </p:sp>
      <p:sp>
        <p:nvSpPr>
          <p:cNvPr id="10" name="Подзаголовок 2"/>
          <p:cNvSpPr txBox="1">
            <a:spLocks/>
          </p:cNvSpPr>
          <p:nvPr/>
        </p:nvSpPr>
        <p:spPr bwMode="auto">
          <a:xfrm>
            <a:off x="4993565" y="2127001"/>
            <a:ext cx="1620180" cy="1800200"/>
          </a:xfrm>
          <a:prstGeom prst="rect">
            <a:avLst/>
          </a:prstGeom>
          <a:noFill/>
          <a:ln w="9525">
            <a:noFill/>
            <a:miter lim="800000"/>
            <a:headEnd/>
            <a:tailEnd/>
          </a:ln>
        </p:spPr>
        <p:txBody>
          <a:bodyPr/>
          <a:lstStyle/>
          <a:p>
            <a:pPr algn="ctr"/>
            <a:r>
              <a:rPr lang="ru-RU" sz="1200" dirty="0" smtClean="0">
                <a:solidFill>
                  <a:srgbClr val="000000"/>
                </a:solidFill>
                <a:latin typeface="Tahoma" pitchFamily="34" charset="0"/>
                <a:ea typeface="Tahoma" pitchFamily="34" charset="0"/>
                <a:cs typeface="Tahoma" pitchFamily="34" charset="0"/>
              </a:rPr>
              <a:t>Между РФ и КНР достигнута договоренность о создании условий для организации биржевой торговли национальными валютами России и Китая</a:t>
            </a:r>
          </a:p>
        </p:txBody>
      </p:sp>
      <p:sp>
        <p:nvSpPr>
          <p:cNvPr id="11" name="Подзаголовок 2"/>
          <p:cNvSpPr txBox="1">
            <a:spLocks/>
          </p:cNvSpPr>
          <p:nvPr/>
        </p:nvSpPr>
        <p:spPr bwMode="auto">
          <a:xfrm>
            <a:off x="6870555" y="2109636"/>
            <a:ext cx="1511889" cy="1142943"/>
          </a:xfrm>
          <a:prstGeom prst="rect">
            <a:avLst/>
          </a:prstGeom>
          <a:noFill/>
          <a:ln w="9525">
            <a:noFill/>
            <a:miter lim="800000"/>
            <a:headEnd/>
            <a:tailEnd/>
          </a:ln>
        </p:spPr>
        <p:txBody>
          <a:bodyPr/>
          <a:lstStyle/>
          <a:p>
            <a:pPr algn="ctr"/>
            <a:r>
              <a:rPr lang="ru-RU" sz="1200" b="1" dirty="0" smtClean="0">
                <a:solidFill>
                  <a:srgbClr val="C8102E"/>
                </a:solidFill>
                <a:latin typeface="Tahoma" pitchFamily="34" charset="0"/>
                <a:ea typeface="Tahoma" pitchFamily="34" charset="0"/>
                <a:cs typeface="Tahoma" pitchFamily="34" charset="0"/>
              </a:rPr>
              <a:t>Запущены торги </a:t>
            </a:r>
            <a:r>
              <a:rPr lang="ru-RU" sz="1200" dirty="0" smtClean="0">
                <a:solidFill>
                  <a:srgbClr val="000000"/>
                </a:solidFill>
                <a:latin typeface="Tahoma" pitchFamily="34" charset="0"/>
                <a:ea typeface="Tahoma" pitchFamily="34" charset="0"/>
                <a:cs typeface="Tahoma" pitchFamily="34" charset="0"/>
              </a:rPr>
              <a:t>валютной парой юань/рубль на </a:t>
            </a:r>
            <a:r>
              <a:rPr lang="en-US" sz="1200" dirty="0" smtClean="0">
                <a:solidFill>
                  <a:srgbClr val="000000"/>
                </a:solidFill>
                <a:latin typeface="Tahoma" pitchFamily="34" charset="0"/>
                <a:ea typeface="Tahoma" pitchFamily="34" charset="0"/>
                <a:cs typeface="Tahoma" pitchFamily="34" charset="0"/>
              </a:rPr>
              <a:t>CFETS</a:t>
            </a:r>
            <a:r>
              <a:rPr lang="ru-RU" sz="1200" dirty="0" smtClean="0">
                <a:solidFill>
                  <a:srgbClr val="000000"/>
                </a:solidFill>
                <a:latin typeface="Tahoma" pitchFamily="34" charset="0"/>
                <a:ea typeface="Tahoma" pitchFamily="34" charset="0"/>
                <a:cs typeface="Tahoma" pitchFamily="34" charset="0"/>
              </a:rPr>
              <a:t>,</a:t>
            </a:r>
            <a:r>
              <a:rPr lang="en-US" sz="1200" dirty="0" smtClean="0">
                <a:solidFill>
                  <a:srgbClr val="000000"/>
                </a:solidFill>
                <a:latin typeface="Tahoma" pitchFamily="34" charset="0"/>
                <a:ea typeface="Tahoma" pitchFamily="34" charset="0"/>
                <a:cs typeface="Tahoma" pitchFamily="34" charset="0"/>
              </a:rPr>
              <a:t> </a:t>
            </a:r>
            <a:r>
              <a:rPr lang="ru-RU" sz="1200" dirty="0" smtClean="0">
                <a:solidFill>
                  <a:srgbClr val="000000"/>
                </a:solidFill>
                <a:latin typeface="Tahoma" pitchFamily="34" charset="0"/>
                <a:ea typeface="Tahoma" pitchFamily="34" charset="0"/>
                <a:cs typeface="Tahoma" pitchFamily="34" charset="0"/>
              </a:rPr>
              <a:t>15 декабря – на ММВБ</a:t>
            </a:r>
            <a:endParaRPr lang="ru-RU" sz="1200" dirty="0">
              <a:solidFill>
                <a:srgbClr val="000000"/>
              </a:solidFill>
              <a:latin typeface="Tahoma" pitchFamily="34" charset="0"/>
              <a:ea typeface="Tahoma" pitchFamily="34" charset="0"/>
              <a:cs typeface="Tahoma" pitchFamily="34" charset="0"/>
            </a:endParaRPr>
          </a:p>
        </p:txBody>
      </p:sp>
      <p:sp>
        <p:nvSpPr>
          <p:cNvPr id="6" name="Блок-схема: ссылка на другую страницу 5"/>
          <p:cNvSpPr/>
          <p:nvPr/>
        </p:nvSpPr>
        <p:spPr>
          <a:xfrm>
            <a:off x="1356055" y="1997665"/>
            <a:ext cx="1634759" cy="3114505"/>
          </a:xfrm>
          <a:prstGeom prst="flowChartOffpage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ссылка на другую страницу 12"/>
          <p:cNvSpPr/>
          <p:nvPr/>
        </p:nvSpPr>
        <p:spPr>
          <a:xfrm>
            <a:off x="3118279" y="1997666"/>
            <a:ext cx="1634759" cy="3114505"/>
          </a:xfrm>
          <a:prstGeom prst="flowChartOffpage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ссылка на другую страницу 13"/>
          <p:cNvSpPr/>
          <p:nvPr/>
        </p:nvSpPr>
        <p:spPr>
          <a:xfrm>
            <a:off x="4986276" y="1997666"/>
            <a:ext cx="1634759" cy="3114504"/>
          </a:xfrm>
          <a:prstGeom prst="flowChartOffpage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ссылка на другую страницу 14"/>
          <p:cNvSpPr/>
          <p:nvPr/>
        </p:nvSpPr>
        <p:spPr>
          <a:xfrm>
            <a:off x="6809121" y="1997665"/>
            <a:ext cx="1634759" cy="3114504"/>
          </a:xfrm>
          <a:prstGeom prst="flowChartOffpage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5811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ahoma" pitchFamily="34" charset="0"/>
                <a:ea typeface="Tahoma" pitchFamily="34" charset="0"/>
                <a:cs typeface="Tahoma" pitchFamily="34" charset="0"/>
              </a:rPr>
              <a:t>ВОЗМОЖНОСИ</a:t>
            </a:r>
            <a:br>
              <a:rPr lang="ru-RU" sz="2800" dirty="0" smtClean="0">
                <a:latin typeface="Tahoma" pitchFamily="34" charset="0"/>
                <a:ea typeface="Tahoma" pitchFamily="34" charset="0"/>
                <a:cs typeface="Tahoma" pitchFamily="34" charset="0"/>
              </a:rPr>
            </a:br>
            <a:r>
              <a:rPr lang="ru-RU" sz="2800" b="1" dirty="0" smtClean="0">
                <a:latin typeface="Tahoma" pitchFamily="34" charset="0"/>
                <a:ea typeface="Tahoma" pitchFamily="34" charset="0"/>
                <a:cs typeface="Tahoma" pitchFamily="34" charset="0"/>
              </a:rPr>
              <a:t>ИСПОЛЬЗОВАНИЯ ЮАНЕЙ</a:t>
            </a:r>
            <a:endParaRPr lang="ru-RU" b="1" dirty="0"/>
          </a:p>
        </p:txBody>
      </p:sp>
      <p:sp>
        <p:nvSpPr>
          <p:cNvPr id="10243" name="Подзаголовок 2"/>
          <p:cNvSpPr txBox="1">
            <a:spLocks/>
          </p:cNvSpPr>
          <p:nvPr/>
        </p:nvSpPr>
        <p:spPr bwMode="auto">
          <a:xfrm>
            <a:off x="1187530" y="2060810"/>
            <a:ext cx="7201000" cy="3960440"/>
          </a:xfrm>
          <a:prstGeom prst="rect">
            <a:avLst/>
          </a:prstGeom>
          <a:noFill/>
          <a:ln w="9525">
            <a:noFill/>
            <a:miter lim="800000"/>
            <a:headEnd/>
            <a:tailEnd/>
          </a:ln>
        </p:spPr>
        <p:txBody>
          <a:bodyPr/>
          <a:lstStyle/>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Оплата </a:t>
            </a:r>
            <a:r>
              <a:rPr lang="ru-RU" sz="1600" dirty="0">
                <a:latin typeface="Tahoma" pitchFamily="34" charset="0"/>
                <a:ea typeface="Tahoma" pitchFamily="34" charset="0"/>
                <a:cs typeface="Tahoma" pitchFamily="34" charset="0"/>
              </a:rPr>
              <a:t>товаров и услуг, импортируемых из Китая</a:t>
            </a:r>
          </a:p>
          <a:p>
            <a:pPr marL="206375" lvl="1" indent="-204788" defTabSz="955675" fontAlgn="auto">
              <a:spcBef>
                <a:spcPts val="600"/>
              </a:spcBef>
              <a:spcAft>
                <a:spcPts val="0"/>
              </a:spcAft>
              <a:buClr>
                <a:srgbClr val="5D758B"/>
              </a:buClr>
              <a:buSzPct val="125000"/>
              <a:buFont typeface="Wingdings" pitchFamily="2" charset="2"/>
              <a:buChar char="§"/>
              <a:defRPr/>
            </a:pPr>
            <a:endParaRPr lang="ru-RU"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Инвестирование </a:t>
            </a:r>
            <a:r>
              <a:rPr lang="ru-RU" sz="1600" dirty="0">
                <a:latin typeface="Tahoma" pitchFamily="34" charset="0"/>
                <a:ea typeface="Tahoma" pitchFamily="34" charset="0"/>
                <a:cs typeface="Tahoma" pitchFamily="34" charset="0"/>
              </a:rPr>
              <a:t>в рынок облигаций Китая</a:t>
            </a:r>
          </a:p>
          <a:p>
            <a:pPr marL="206375" lvl="1" indent="-204788" defTabSz="955675" fontAlgn="auto">
              <a:spcBef>
                <a:spcPts val="600"/>
              </a:spcBef>
              <a:spcAft>
                <a:spcPts val="0"/>
              </a:spcAft>
              <a:buClr>
                <a:srgbClr val="5D758B"/>
              </a:buClr>
              <a:buSzPct val="125000"/>
              <a:buFont typeface="Wingdings" pitchFamily="2" charset="2"/>
              <a:buChar char="§"/>
              <a:defRPr/>
            </a:pPr>
            <a:endParaRPr lang="ru-RU"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Инвестирование </a:t>
            </a:r>
            <a:r>
              <a:rPr lang="ru-RU" sz="1600" dirty="0">
                <a:latin typeface="Tahoma" pitchFamily="34" charset="0"/>
                <a:ea typeface="Tahoma" pitchFamily="34" charset="0"/>
                <a:cs typeface="Tahoma" pitchFamily="34" charset="0"/>
              </a:rPr>
              <a:t>в инструменты финансового рынка Гонконга, номинированные в юанях</a:t>
            </a:r>
          </a:p>
          <a:p>
            <a:pPr marL="206375" lvl="1" indent="-204788" defTabSz="955675" fontAlgn="auto">
              <a:spcBef>
                <a:spcPts val="600"/>
              </a:spcBef>
              <a:spcAft>
                <a:spcPts val="0"/>
              </a:spcAft>
              <a:buClr>
                <a:srgbClr val="5D758B"/>
              </a:buClr>
              <a:buSzPct val="125000"/>
              <a:buFont typeface="Wingdings" pitchFamily="2" charset="2"/>
              <a:buChar char="§"/>
              <a:defRPr/>
            </a:pPr>
            <a:endParaRPr lang="ru-RU"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Арбитражные </a:t>
            </a:r>
            <a:r>
              <a:rPr lang="ru-RU" sz="1600" dirty="0">
                <a:latin typeface="Tahoma" pitchFamily="34" charset="0"/>
                <a:ea typeface="Tahoma" pitchFamily="34" charset="0"/>
                <a:cs typeface="Tahoma" pitchFamily="34" charset="0"/>
              </a:rPr>
              <a:t>сделки на разнице курсов CNY и CNH</a:t>
            </a:r>
          </a:p>
        </p:txBody>
      </p:sp>
    </p:spTree>
    <p:extLst>
      <p:ext uri="{BB962C8B-B14F-4D97-AF65-F5344CB8AC3E}">
        <p14:creationId xmlns:p14="http://schemas.microsoft.com/office/powerpoint/2010/main" val="2915707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ahoma" pitchFamily="34" charset="0"/>
                <a:ea typeface="Tahoma" pitchFamily="34" charset="0"/>
                <a:cs typeface="Tahoma" pitchFamily="34" charset="0"/>
              </a:rPr>
              <a:t>ЮАНЬ</a:t>
            </a:r>
            <a:br>
              <a:rPr lang="ru-RU" sz="2800" dirty="0" smtClean="0">
                <a:latin typeface="Tahoma" pitchFamily="34" charset="0"/>
                <a:ea typeface="Tahoma" pitchFamily="34" charset="0"/>
                <a:cs typeface="Tahoma" pitchFamily="34" charset="0"/>
              </a:rPr>
            </a:br>
            <a:r>
              <a:rPr lang="ru-RU" sz="2800" b="1" dirty="0" smtClean="0">
                <a:latin typeface="Tahoma" pitchFamily="34" charset="0"/>
                <a:ea typeface="Tahoma" pitchFamily="34" charset="0"/>
                <a:cs typeface="Tahoma" pitchFamily="34" charset="0"/>
              </a:rPr>
              <a:t>НА МЕЖДУНАРОДНОЙ АРЕНЕ</a:t>
            </a:r>
            <a:endParaRPr lang="ru-RU" b="1" dirty="0"/>
          </a:p>
        </p:txBody>
      </p:sp>
      <p:sp>
        <p:nvSpPr>
          <p:cNvPr id="11" name="TextBox 10"/>
          <p:cNvSpPr txBox="1"/>
          <p:nvPr/>
        </p:nvSpPr>
        <p:spPr>
          <a:xfrm>
            <a:off x="1231280" y="2500627"/>
            <a:ext cx="2592360" cy="1708160"/>
          </a:xfrm>
          <a:prstGeom prst="rect">
            <a:avLst/>
          </a:prstGeom>
          <a:noFill/>
        </p:spPr>
        <p:txBody>
          <a:bodyPr wrap="square" rtlCol="0">
            <a:spAutoFit/>
          </a:bodyPr>
          <a:lstStyle/>
          <a:p>
            <a:pPr>
              <a:lnSpc>
                <a:spcPct val="150000"/>
              </a:lnSpc>
            </a:pPr>
            <a:r>
              <a:rPr lang="ru-RU" sz="1400" dirty="0" smtClean="0">
                <a:latin typeface="Tahoma" pitchFamily="34" charset="0"/>
                <a:ea typeface="Tahoma" pitchFamily="34" charset="0"/>
                <a:cs typeface="Tahoma" pitchFamily="34" charset="0"/>
              </a:rPr>
              <a:t>1. Евро – 40,2%</a:t>
            </a:r>
          </a:p>
          <a:p>
            <a:pPr>
              <a:lnSpc>
                <a:spcPct val="150000"/>
              </a:lnSpc>
            </a:pPr>
            <a:r>
              <a:rPr lang="ru-RU" sz="1400" dirty="0" smtClean="0">
                <a:latin typeface="Tahoma" pitchFamily="34" charset="0"/>
                <a:ea typeface="Tahoma" pitchFamily="34" charset="0"/>
                <a:cs typeface="Tahoma" pitchFamily="34" charset="0"/>
              </a:rPr>
              <a:t>2. Доллар – 33,5%</a:t>
            </a:r>
          </a:p>
          <a:p>
            <a:pPr>
              <a:lnSpc>
                <a:spcPct val="150000"/>
              </a:lnSpc>
            </a:pPr>
            <a:r>
              <a:rPr lang="ru-RU" sz="1400" dirty="0" smtClean="0">
                <a:latin typeface="Tahoma" pitchFamily="34" charset="0"/>
                <a:ea typeface="Tahoma" pitchFamily="34" charset="0"/>
                <a:cs typeface="Tahoma" pitchFamily="34" charset="0"/>
              </a:rPr>
              <a:t>3. Фунт – 8,55%</a:t>
            </a:r>
          </a:p>
          <a:p>
            <a:pPr>
              <a:lnSpc>
                <a:spcPct val="150000"/>
              </a:lnSpc>
            </a:pPr>
            <a:r>
              <a:rPr lang="ru-RU" sz="1400" dirty="0" smtClean="0">
                <a:latin typeface="Tahoma" pitchFamily="34" charset="0"/>
                <a:ea typeface="Tahoma" pitchFamily="34" charset="0"/>
                <a:cs typeface="Tahoma" pitchFamily="34" charset="0"/>
              </a:rPr>
              <a:t>…</a:t>
            </a:r>
          </a:p>
          <a:p>
            <a:pPr>
              <a:lnSpc>
                <a:spcPct val="150000"/>
              </a:lnSpc>
            </a:pPr>
            <a:r>
              <a:rPr lang="ru-RU" sz="1400" dirty="0" smtClean="0">
                <a:solidFill>
                  <a:srgbClr val="C00000"/>
                </a:solidFill>
                <a:latin typeface="Tahoma" pitchFamily="34" charset="0"/>
                <a:ea typeface="Tahoma" pitchFamily="34" charset="0"/>
                <a:cs typeface="Tahoma" pitchFamily="34" charset="0"/>
              </a:rPr>
              <a:t>13. Юань – 0,63%</a:t>
            </a:r>
          </a:p>
        </p:txBody>
      </p:sp>
      <p:sp>
        <p:nvSpPr>
          <p:cNvPr id="12" name="TextBox 11"/>
          <p:cNvSpPr txBox="1"/>
          <p:nvPr/>
        </p:nvSpPr>
        <p:spPr>
          <a:xfrm>
            <a:off x="1252305" y="1655842"/>
            <a:ext cx="3250000" cy="738664"/>
          </a:xfrm>
          <a:prstGeom prst="rect">
            <a:avLst/>
          </a:prstGeom>
          <a:noFill/>
        </p:spPr>
        <p:txBody>
          <a:bodyPr wrap="square" rtlCol="0">
            <a:spAutoFit/>
          </a:bodyPr>
          <a:lstStyle/>
          <a:p>
            <a:pPr>
              <a:lnSpc>
                <a:spcPct val="150000"/>
              </a:lnSpc>
            </a:pPr>
            <a:r>
              <a:rPr lang="ru-RU" sz="1400" b="1" dirty="0" smtClean="0">
                <a:latin typeface="Tahoma" pitchFamily="34" charset="0"/>
                <a:ea typeface="Tahoma" pitchFamily="34" charset="0"/>
                <a:cs typeface="Tahoma" pitchFamily="34" charset="0"/>
              </a:rPr>
              <a:t>Доля международных платежей по данным </a:t>
            </a:r>
            <a:r>
              <a:rPr lang="en-US" sz="1400" b="1" dirty="0" smtClean="0">
                <a:latin typeface="Tahoma" pitchFamily="34" charset="0"/>
                <a:ea typeface="Tahoma" pitchFamily="34" charset="0"/>
                <a:cs typeface="Tahoma" pitchFamily="34" charset="0"/>
              </a:rPr>
              <a:t>SWIFT</a:t>
            </a:r>
            <a:r>
              <a:rPr lang="ru-RU" sz="1400" b="1" dirty="0" smtClean="0">
                <a:latin typeface="Tahoma" pitchFamily="34" charset="0"/>
                <a:ea typeface="Tahoma" pitchFamily="34" charset="0"/>
                <a:cs typeface="Tahoma" pitchFamily="34" charset="0"/>
              </a:rPr>
              <a:t> (янв. 2013):</a:t>
            </a:r>
          </a:p>
        </p:txBody>
      </p:sp>
      <p:cxnSp>
        <p:nvCxnSpPr>
          <p:cNvPr id="13" name="Прямая со стрелкой 12"/>
          <p:cNvCxnSpPr/>
          <p:nvPr/>
        </p:nvCxnSpPr>
        <p:spPr>
          <a:xfrm flipV="1">
            <a:off x="3124565" y="3699990"/>
            <a:ext cx="0" cy="43204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97882" y="3901010"/>
            <a:ext cx="851515" cy="307777"/>
          </a:xfrm>
          <a:prstGeom prst="rect">
            <a:avLst/>
          </a:prstGeom>
          <a:noFill/>
        </p:spPr>
        <p:txBody>
          <a:bodyPr wrap="square" rtlCol="0">
            <a:spAutoFit/>
          </a:bodyPr>
          <a:lstStyle/>
          <a:p>
            <a:r>
              <a:rPr lang="ru-RU" sz="1400" dirty="0" smtClean="0">
                <a:latin typeface="Tahoma" pitchFamily="34" charset="0"/>
                <a:ea typeface="Tahoma" pitchFamily="34" charset="0"/>
                <a:cs typeface="Tahoma" pitchFamily="34" charset="0"/>
              </a:rPr>
              <a:t>( 20 )</a:t>
            </a:r>
            <a:endParaRPr lang="ru-RU" sz="1400" dirty="0">
              <a:latin typeface="Tahoma" pitchFamily="34" charset="0"/>
              <a:ea typeface="Tahoma" pitchFamily="34" charset="0"/>
              <a:cs typeface="Tahoma" pitchFamily="34" charset="0"/>
            </a:endParaRPr>
          </a:p>
        </p:txBody>
      </p:sp>
      <p:sp>
        <p:nvSpPr>
          <p:cNvPr id="15" name="Прямоугольник 14"/>
          <p:cNvSpPr/>
          <p:nvPr/>
        </p:nvSpPr>
        <p:spPr>
          <a:xfrm>
            <a:off x="1251525" y="4365130"/>
            <a:ext cx="3324060" cy="1538883"/>
          </a:xfrm>
          <a:prstGeom prst="rect">
            <a:avLst/>
          </a:prstGeom>
        </p:spPr>
        <p:txBody>
          <a:bodyPr wrap="square">
            <a:spAutoFit/>
          </a:bodyPr>
          <a:lstStyle/>
          <a:p>
            <a:pPr>
              <a:lnSpc>
                <a:spcPct val="150000"/>
              </a:lnSpc>
            </a:pPr>
            <a:r>
              <a:rPr lang="ru-RU" sz="1400" dirty="0" smtClean="0">
                <a:latin typeface="Tahoma" pitchFamily="34" charset="0"/>
                <a:ea typeface="Tahoma" pitchFamily="34" charset="0"/>
                <a:cs typeface="Tahoma" pitchFamily="34" charset="0"/>
              </a:rPr>
              <a:t>В мире за январь 2013г.:</a:t>
            </a:r>
          </a:p>
          <a:p>
            <a:pPr marL="206375" lvl="1" indent="-204788" defTabSz="955675" fontAlgn="auto">
              <a:lnSpc>
                <a:spcPct val="150000"/>
              </a:lnSpc>
              <a:spcBef>
                <a:spcPts val="600"/>
              </a:spcBef>
              <a:spcAft>
                <a:spcPts val="0"/>
              </a:spcAft>
              <a:buClr>
                <a:srgbClr val="5D758B"/>
              </a:buClr>
              <a:buSzPct val="125000"/>
              <a:buFont typeface="Wingdings" pitchFamily="2" charset="2"/>
              <a:buChar char="§"/>
              <a:defRPr/>
            </a:pPr>
            <a:r>
              <a:rPr lang="ru-RU" sz="1400" dirty="0">
                <a:latin typeface="Tahoma" pitchFamily="34" charset="0"/>
                <a:ea typeface="Tahoma" pitchFamily="34" charset="0"/>
                <a:cs typeface="Tahoma" pitchFamily="34" charset="0"/>
              </a:rPr>
              <a:t>объем операций с использованием юаня вырос на </a:t>
            </a:r>
            <a:r>
              <a:rPr lang="ru-RU" sz="1400" b="1" dirty="0">
                <a:solidFill>
                  <a:srgbClr val="C00000"/>
                </a:solidFill>
                <a:latin typeface="Tahoma" pitchFamily="34" charset="0"/>
                <a:ea typeface="Tahoma" pitchFamily="34" charset="0"/>
                <a:cs typeface="Tahoma" pitchFamily="34" charset="0"/>
              </a:rPr>
              <a:t>24%</a:t>
            </a:r>
          </a:p>
          <a:p>
            <a:pPr marL="206375" lvl="1" indent="-204788" defTabSz="955675" fontAlgn="auto">
              <a:lnSpc>
                <a:spcPct val="150000"/>
              </a:lnSpc>
              <a:spcBef>
                <a:spcPts val="600"/>
              </a:spcBef>
              <a:spcAft>
                <a:spcPts val="0"/>
              </a:spcAft>
              <a:buClr>
                <a:srgbClr val="5D758B"/>
              </a:buClr>
              <a:buSzPct val="125000"/>
              <a:buFont typeface="Wingdings" pitchFamily="2" charset="2"/>
              <a:buChar char="§"/>
              <a:defRPr/>
            </a:pPr>
            <a:r>
              <a:rPr lang="ru-RU" sz="1400" dirty="0">
                <a:latin typeface="Tahoma" pitchFamily="34" charset="0"/>
                <a:ea typeface="Tahoma" pitchFamily="34" charset="0"/>
                <a:cs typeface="Tahoma" pitchFamily="34" charset="0"/>
              </a:rPr>
              <a:t>количество операций – на </a:t>
            </a:r>
            <a:r>
              <a:rPr lang="ru-RU" sz="1400" b="1" dirty="0">
                <a:solidFill>
                  <a:srgbClr val="C00000"/>
                </a:solidFill>
                <a:latin typeface="Tahoma" pitchFamily="34" charset="0"/>
                <a:ea typeface="Tahoma" pitchFamily="34" charset="0"/>
                <a:cs typeface="Tahoma" pitchFamily="34" charset="0"/>
              </a:rPr>
              <a:t>171%</a:t>
            </a:r>
          </a:p>
        </p:txBody>
      </p:sp>
      <p:sp>
        <p:nvSpPr>
          <p:cNvPr id="16" name="TextBox 15"/>
          <p:cNvSpPr txBox="1"/>
          <p:nvPr/>
        </p:nvSpPr>
        <p:spPr>
          <a:xfrm>
            <a:off x="5004060" y="1670761"/>
            <a:ext cx="3672510" cy="4293483"/>
          </a:xfrm>
          <a:prstGeom prst="rect">
            <a:avLst/>
          </a:prstGeom>
          <a:noFill/>
        </p:spPr>
        <p:txBody>
          <a:bodyPr wrap="square" rtlCol="0">
            <a:spAutoFit/>
          </a:bodyPr>
          <a:lstStyle/>
          <a:p>
            <a:pPr>
              <a:lnSpc>
                <a:spcPct val="150000"/>
              </a:lnSpc>
            </a:pPr>
            <a:r>
              <a:rPr lang="ru-RU" sz="1400" b="1" dirty="0" smtClean="0">
                <a:latin typeface="Tahoma" pitchFamily="34" charset="0"/>
                <a:ea typeface="Tahoma" pitchFamily="34" charset="0"/>
                <a:cs typeface="Tahoma" pitchFamily="34" charset="0"/>
              </a:rPr>
              <a:t>Валютная пара </a:t>
            </a:r>
            <a:r>
              <a:rPr lang="en-US" sz="1400" b="1" dirty="0" smtClean="0">
                <a:latin typeface="Tahoma" pitchFamily="34" charset="0"/>
                <a:ea typeface="Tahoma" pitchFamily="34" charset="0"/>
                <a:cs typeface="Tahoma" pitchFamily="34" charset="0"/>
              </a:rPr>
              <a:t>USD/CNY </a:t>
            </a:r>
            <a:r>
              <a:rPr lang="ru-RU" sz="1400" b="1" dirty="0" smtClean="0">
                <a:latin typeface="Tahoma" pitchFamily="34" charset="0"/>
                <a:ea typeface="Tahoma" pitchFamily="34" charset="0"/>
                <a:cs typeface="Tahoma" pitchFamily="34" charset="0"/>
              </a:rPr>
              <a:t>торгуется на многих международных площадках.</a:t>
            </a:r>
          </a:p>
          <a:p>
            <a:pPr>
              <a:lnSpc>
                <a:spcPct val="150000"/>
              </a:lnSpc>
            </a:pPr>
            <a:endParaRPr lang="ru-RU" sz="1400" b="1" dirty="0" smtClean="0">
              <a:latin typeface="Tahoma" pitchFamily="34" charset="0"/>
              <a:ea typeface="Tahoma" pitchFamily="34" charset="0"/>
              <a:cs typeface="Tahoma" pitchFamily="34" charset="0"/>
            </a:endParaRPr>
          </a:p>
          <a:p>
            <a:pPr>
              <a:lnSpc>
                <a:spcPct val="150000"/>
              </a:lnSpc>
            </a:pPr>
            <a:r>
              <a:rPr lang="ru-RU" sz="1400" dirty="0" smtClean="0">
                <a:latin typeface="Tahoma" pitchFamily="34" charset="0"/>
                <a:ea typeface="Tahoma" pitchFamily="34" charset="0"/>
                <a:cs typeface="Tahoma" pitchFamily="34" charset="0"/>
              </a:rPr>
              <a:t>Московская Биржа – единственная площадка за пределами Китая, на которой торгуется </a:t>
            </a:r>
            <a:r>
              <a:rPr lang="en-US" sz="1400" dirty="0" smtClean="0">
                <a:latin typeface="Tahoma" pitchFamily="34" charset="0"/>
                <a:ea typeface="Tahoma" pitchFamily="34" charset="0"/>
                <a:cs typeface="Tahoma" pitchFamily="34" charset="0"/>
              </a:rPr>
              <a:t>CNY/RUB</a:t>
            </a:r>
            <a:r>
              <a:rPr lang="ru-RU" sz="1400" dirty="0" smtClean="0">
                <a:latin typeface="Tahoma" pitchFamily="34" charset="0"/>
                <a:ea typeface="Tahoma" pitchFamily="34" charset="0"/>
                <a:cs typeface="Tahoma" pitchFamily="34" charset="0"/>
              </a:rPr>
              <a:t>.</a:t>
            </a:r>
          </a:p>
          <a:p>
            <a:pPr>
              <a:lnSpc>
                <a:spcPct val="150000"/>
              </a:lnSpc>
            </a:pPr>
            <a:endParaRPr lang="ru-RU" sz="1400" dirty="0">
              <a:latin typeface="Tahoma" pitchFamily="34" charset="0"/>
              <a:ea typeface="Tahoma" pitchFamily="34" charset="0"/>
              <a:cs typeface="Tahoma" pitchFamily="34" charset="0"/>
            </a:endParaRPr>
          </a:p>
          <a:p>
            <a:pPr>
              <a:lnSpc>
                <a:spcPct val="150000"/>
              </a:lnSpc>
            </a:pPr>
            <a:r>
              <a:rPr lang="ru-RU" sz="1400" dirty="0">
                <a:latin typeface="Tahoma" pitchFamily="34" charset="0"/>
                <a:ea typeface="Tahoma" pitchFamily="34" charset="0"/>
                <a:cs typeface="Tahoma" pitchFamily="34" charset="0"/>
              </a:rPr>
              <a:t>Доля Московской Биржи на </a:t>
            </a:r>
            <a:r>
              <a:rPr lang="ru-RU" sz="1400" dirty="0" smtClean="0">
                <a:latin typeface="Tahoma" pitchFamily="34" charset="0"/>
                <a:ea typeface="Tahoma" pitchFamily="34" charset="0"/>
                <a:cs typeface="Tahoma" pitchFamily="34" charset="0"/>
              </a:rPr>
              <a:t>межбанковском </a:t>
            </a:r>
            <a:r>
              <a:rPr lang="ru-RU" sz="1400" dirty="0">
                <a:latin typeface="Tahoma" pitchFamily="34" charset="0"/>
                <a:ea typeface="Tahoma" pitchFamily="34" charset="0"/>
                <a:cs typeface="Tahoma" pitchFamily="34" charset="0"/>
              </a:rPr>
              <a:t>рынке юаня в РФ:</a:t>
            </a:r>
          </a:p>
          <a:p>
            <a:pPr>
              <a:lnSpc>
                <a:spcPct val="150000"/>
              </a:lnSpc>
            </a:pPr>
            <a:r>
              <a:rPr lang="ru-RU" sz="1400" b="1" dirty="0">
                <a:solidFill>
                  <a:srgbClr val="C00000"/>
                </a:solidFill>
                <a:latin typeface="Tahoma" pitchFamily="34" charset="0"/>
                <a:ea typeface="Tahoma" pitchFamily="34" charset="0"/>
                <a:cs typeface="Tahoma" pitchFamily="34" charset="0"/>
              </a:rPr>
              <a:t>2011 год – 14%</a:t>
            </a:r>
          </a:p>
          <a:p>
            <a:pPr>
              <a:lnSpc>
                <a:spcPct val="150000"/>
              </a:lnSpc>
            </a:pPr>
            <a:r>
              <a:rPr lang="ru-RU" sz="1400" b="1" dirty="0">
                <a:solidFill>
                  <a:srgbClr val="C00000"/>
                </a:solidFill>
                <a:latin typeface="Tahoma" pitchFamily="34" charset="0"/>
                <a:ea typeface="Tahoma" pitchFamily="34" charset="0"/>
                <a:cs typeface="Tahoma" pitchFamily="34" charset="0"/>
              </a:rPr>
              <a:t>2012 год – 21% </a:t>
            </a:r>
          </a:p>
          <a:p>
            <a:pPr>
              <a:lnSpc>
                <a:spcPct val="150000"/>
              </a:lnSpc>
            </a:pPr>
            <a:endParaRPr lang="ru-RU" sz="1400" dirty="0" smtClean="0">
              <a:latin typeface="Tahoma" pitchFamily="34" charset="0"/>
              <a:ea typeface="Tahoma" pitchFamily="34" charset="0"/>
              <a:cs typeface="Tahoma" pitchFamily="34" charset="0"/>
            </a:endParaRPr>
          </a:p>
        </p:txBody>
      </p:sp>
      <p:cxnSp>
        <p:nvCxnSpPr>
          <p:cNvPr id="18" name="Прямая соединительная линия 17"/>
          <p:cNvCxnSpPr/>
          <p:nvPr/>
        </p:nvCxnSpPr>
        <p:spPr>
          <a:xfrm>
            <a:off x="4806690" y="1779724"/>
            <a:ext cx="0" cy="4100296"/>
          </a:xfrm>
          <a:prstGeom prst="line">
            <a:avLst/>
          </a:prstGeom>
          <a:ln w="381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47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ahoma" pitchFamily="34" charset="0"/>
                <a:ea typeface="Tahoma" pitchFamily="34" charset="0"/>
                <a:cs typeface="Tahoma" pitchFamily="34" charset="0"/>
              </a:rPr>
              <a:t>ПРЕДПОСЫЛКИ РАЗВИТИЯ БИРЖЕВЫХ </a:t>
            </a:r>
            <a:r>
              <a:rPr lang="ru-RU" sz="2800" b="1" dirty="0" smtClean="0">
                <a:latin typeface="Tahoma" pitchFamily="34" charset="0"/>
                <a:ea typeface="Tahoma" pitchFamily="34" charset="0"/>
                <a:cs typeface="Tahoma" pitchFamily="34" charset="0"/>
              </a:rPr>
              <a:t>ТОРГОВ</a:t>
            </a:r>
            <a:r>
              <a:rPr lang="ru-RU" sz="2800" dirty="0" smtClean="0">
                <a:latin typeface="Tahoma" pitchFamily="34" charset="0"/>
                <a:ea typeface="Tahoma" pitchFamily="34" charset="0"/>
                <a:cs typeface="Tahoma" pitchFamily="34" charset="0"/>
              </a:rPr>
              <a:t> </a:t>
            </a:r>
            <a:r>
              <a:rPr lang="ru-RU" sz="2800" b="1" dirty="0" smtClean="0">
                <a:latin typeface="Tahoma" pitchFamily="34" charset="0"/>
                <a:ea typeface="Tahoma" pitchFamily="34" charset="0"/>
                <a:cs typeface="Tahoma" pitchFamily="34" charset="0"/>
              </a:rPr>
              <a:t>ЮАНЬ/РУБЛЬ</a:t>
            </a:r>
            <a:endParaRPr lang="ru-RU" dirty="0"/>
          </a:p>
        </p:txBody>
      </p:sp>
      <p:sp>
        <p:nvSpPr>
          <p:cNvPr id="10243" name="Подзаголовок 2"/>
          <p:cNvSpPr txBox="1">
            <a:spLocks/>
          </p:cNvSpPr>
          <p:nvPr/>
        </p:nvSpPr>
        <p:spPr bwMode="auto">
          <a:xfrm>
            <a:off x="1187530" y="1844824"/>
            <a:ext cx="7201000" cy="3960440"/>
          </a:xfrm>
          <a:prstGeom prst="rect">
            <a:avLst/>
          </a:prstGeom>
          <a:noFill/>
          <a:ln w="9525">
            <a:noFill/>
            <a:miter lim="800000"/>
            <a:headEnd/>
            <a:tailEnd/>
          </a:ln>
        </p:spPr>
        <p:txBody>
          <a:bodyPr/>
          <a:lstStyle/>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Китайские </a:t>
            </a:r>
            <a:r>
              <a:rPr lang="ru-RU" sz="1600" dirty="0">
                <a:latin typeface="Tahoma" pitchFamily="34" charset="0"/>
                <a:ea typeface="Tahoma" pitchFamily="34" charset="0"/>
                <a:cs typeface="Tahoma" pitchFamily="34" charset="0"/>
              </a:rPr>
              <a:t>банки увеличивают лимиты торгового финансирования, предоставляемые российским банкам</a:t>
            </a:r>
            <a:endParaRPr lang="ru-RU" altLang="ja-JP"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endParaRPr lang="ru-RU" altLang="ja-JP"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Наблюдается </a:t>
            </a:r>
            <a:r>
              <a:rPr lang="ru-RU" sz="1600" dirty="0">
                <a:latin typeface="Tahoma" pitchFamily="34" charset="0"/>
                <a:ea typeface="Tahoma" pitchFamily="34" charset="0"/>
                <a:cs typeface="Tahoma" pitchFamily="34" charset="0"/>
              </a:rPr>
              <a:t>тенденция к снижению стоимости торгового финансирования в юанях</a:t>
            </a:r>
          </a:p>
          <a:p>
            <a:pPr marL="206375" lvl="1" indent="-204788" defTabSz="955675" fontAlgn="auto">
              <a:spcBef>
                <a:spcPts val="600"/>
              </a:spcBef>
              <a:spcAft>
                <a:spcPts val="0"/>
              </a:spcAft>
              <a:buClr>
                <a:srgbClr val="5D758B"/>
              </a:buClr>
              <a:buSzPct val="125000"/>
              <a:buFont typeface="Wingdings" pitchFamily="2" charset="2"/>
              <a:buChar char="§"/>
              <a:defRPr/>
            </a:pPr>
            <a:endParaRPr lang="ru-RU" altLang="ja-JP"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Китайские </a:t>
            </a:r>
            <a:r>
              <a:rPr lang="ru-RU" sz="1600" dirty="0">
                <a:latin typeface="Tahoma" pitchFamily="34" charset="0"/>
                <a:ea typeface="Tahoma" pitchFamily="34" charset="0"/>
                <a:cs typeface="Tahoma" pitchFamily="34" charset="0"/>
              </a:rPr>
              <a:t>контрагенты чаще используют юани в расчетах с российскими контрагентами в связи с появлением возможности возврата НДС при получении экспортной выручки в юанях</a:t>
            </a:r>
          </a:p>
          <a:p>
            <a:pPr marL="206375" lvl="1" indent="-204788" defTabSz="955675" fontAlgn="auto">
              <a:spcBef>
                <a:spcPts val="600"/>
              </a:spcBef>
              <a:spcAft>
                <a:spcPts val="0"/>
              </a:spcAft>
              <a:buClr>
                <a:srgbClr val="5D758B"/>
              </a:buClr>
              <a:buSzPct val="125000"/>
              <a:buFont typeface="Wingdings" pitchFamily="2" charset="2"/>
              <a:buChar char="§"/>
              <a:defRPr/>
            </a:pPr>
            <a:endParaRPr lang="ru-RU" sz="1600" dirty="0">
              <a:latin typeface="Tahoma" pitchFamily="34" charset="0"/>
              <a:ea typeface="Tahoma" pitchFamily="34" charset="0"/>
              <a:cs typeface="Tahoma" pitchFamily="34" charset="0"/>
            </a:endParaRPr>
          </a:p>
          <a:p>
            <a:pPr marL="206375" lvl="1" indent="-204788" defTabSz="955675" fontAlgn="auto">
              <a:spcBef>
                <a:spcPts val="600"/>
              </a:spcBef>
              <a:spcAft>
                <a:spcPts val="0"/>
              </a:spcAft>
              <a:buClr>
                <a:srgbClr val="5D758B"/>
              </a:buClr>
              <a:buSzPct val="125000"/>
              <a:buFont typeface="Wingdings" pitchFamily="2" charset="2"/>
              <a:buChar char="§"/>
              <a:defRPr/>
            </a:pPr>
            <a:r>
              <a:rPr lang="ru-RU" sz="1600" dirty="0" smtClean="0">
                <a:latin typeface="Tahoma" pitchFamily="34" charset="0"/>
                <a:ea typeface="Tahoma" pitchFamily="34" charset="0"/>
                <a:cs typeface="Tahoma" pitchFamily="34" charset="0"/>
              </a:rPr>
              <a:t>За </a:t>
            </a:r>
            <a:r>
              <a:rPr lang="ru-RU" sz="1600" dirty="0">
                <a:latin typeface="Tahoma" pitchFamily="34" charset="0"/>
                <a:ea typeface="Tahoma" pitchFamily="34" charset="0"/>
                <a:cs typeface="Tahoma" pitchFamily="34" charset="0"/>
              </a:rPr>
              <a:t>последние 2 года товарооборот между Россией и Китаем увеличился на 45%, ожидаемый показатель в 2015 году </a:t>
            </a:r>
            <a:r>
              <a:rPr lang="ru-RU" sz="1600" dirty="0" smtClean="0">
                <a:latin typeface="Tahoma" pitchFamily="34" charset="0"/>
                <a:ea typeface="Tahoma" pitchFamily="34" charset="0"/>
                <a:cs typeface="Tahoma" pitchFamily="34" charset="0"/>
              </a:rPr>
              <a:t>– 100 </a:t>
            </a:r>
            <a:r>
              <a:rPr lang="ru-RU" sz="1600" dirty="0">
                <a:latin typeface="Tahoma" pitchFamily="34" charset="0"/>
                <a:ea typeface="Tahoma" pitchFamily="34" charset="0"/>
                <a:cs typeface="Tahoma" pitchFamily="34" charset="0"/>
              </a:rPr>
              <a:t>млрд. долларов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ahoma" pitchFamily="34" charset="0"/>
                <a:ea typeface="Tahoma" pitchFamily="34" charset="0"/>
                <a:cs typeface="Tahoma" pitchFamily="34" charset="0"/>
              </a:rPr>
              <a:t>НОВЫЕ </a:t>
            </a:r>
            <a:r>
              <a:rPr lang="ru-RU" b="1" dirty="0" smtClean="0">
                <a:latin typeface="Tahoma" pitchFamily="34" charset="0"/>
                <a:ea typeface="Tahoma" pitchFamily="34" charset="0"/>
                <a:cs typeface="Tahoma" pitchFamily="34" charset="0"/>
              </a:rPr>
              <a:t>ИНСТРУМЕНТЫ</a:t>
            </a:r>
            <a:endParaRPr lang="ru-RU" b="1" dirty="0">
              <a:latin typeface="Tahoma" pitchFamily="34" charset="0"/>
              <a:ea typeface="Tahoma" pitchFamily="34" charset="0"/>
              <a:cs typeface="Tahoma" pitchFamily="34" charset="0"/>
            </a:endParaRPr>
          </a:p>
        </p:txBody>
      </p:sp>
      <p:sp>
        <p:nvSpPr>
          <p:cNvPr id="6" name="Скругленный прямоугольник 5"/>
          <p:cNvSpPr/>
          <p:nvPr/>
        </p:nvSpPr>
        <p:spPr>
          <a:xfrm>
            <a:off x="1763610" y="3573020"/>
            <a:ext cx="2592360" cy="10081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ahoma" pitchFamily="34" charset="0"/>
                <a:ea typeface="Tahoma" pitchFamily="34" charset="0"/>
                <a:cs typeface="Tahoma" pitchFamily="34" charset="0"/>
              </a:rPr>
              <a:t>CNYRUB_</a:t>
            </a:r>
            <a:r>
              <a:rPr lang="ru-RU" sz="2000" b="1" dirty="0" smtClean="0">
                <a:solidFill>
                  <a:schemeClr val="tx1"/>
                </a:solidFill>
                <a:latin typeface="Tahoma" pitchFamily="34" charset="0"/>
                <a:ea typeface="Tahoma" pitchFamily="34" charset="0"/>
                <a:cs typeface="Tahoma" pitchFamily="34" charset="0"/>
              </a:rPr>
              <a:t>TOD</a:t>
            </a:r>
            <a:endParaRPr lang="en-US" sz="2000" b="1" dirty="0" smtClean="0">
              <a:solidFill>
                <a:schemeClr val="tx1"/>
              </a:solidFill>
              <a:latin typeface="Tahoma" pitchFamily="34" charset="0"/>
              <a:ea typeface="Tahoma" pitchFamily="34" charset="0"/>
              <a:cs typeface="Tahoma" pitchFamily="34" charset="0"/>
            </a:endParaRPr>
          </a:p>
        </p:txBody>
      </p:sp>
      <p:sp>
        <p:nvSpPr>
          <p:cNvPr id="7" name="Скругленный прямоугольник 6"/>
          <p:cNvSpPr/>
          <p:nvPr/>
        </p:nvSpPr>
        <p:spPr>
          <a:xfrm>
            <a:off x="5148080" y="2996940"/>
            <a:ext cx="2808390" cy="2592360"/>
          </a:xfrm>
          <a:prstGeom prst="roundRect">
            <a:avLst/>
          </a:prstGeom>
          <a:noFill/>
          <a:ln w="38100"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ahoma" pitchFamily="34" charset="0"/>
                <a:ea typeface="Tahoma" pitchFamily="34" charset="0"/>
                <a:cs typeface="Tahoma" pitchFamily="34" charset="0"/>
              </a:rPr>
              <a:t>CNYRUB_TOD</a:t>
            </a:r>
          </a:p>
          <a:p>
            <a:r>
              <a:rPr lang="en-US" sz="2000" b="1" dirty="0" smtClean="0">
                <a:solidFill>
                  <a:schemeClr val="tx1"/>
                </a:solidFill>
                <a:latin typeface="Tahoma" pitchFamily="34" charset="0"/>
                <a:ea typeface="Tahoma" pitchFamily="34" charset="0"/>
                <a:cs typeface="Tahoma" pitchFamily="34" charset="0"/>
              </a:rPr>
              <a:t>CNYRUB_TOM</a:t>
            </a:r>
            <a:endParaRPr lang="ru-RU" sz="2000" b="1" dirty="0" smtClean="0">
              <a:solidFill>
                <a:schemeClr val="tx1"/>
              </a:solidFill>
              <a:latin typeface="Tahoma" pitchFamily="34" charset="0"/>
              <a:ea typeface="Tahoma" pitchFamily="34" charset="0"/>
              <a:cs typeface="Tahoma" pitchFamily="34" charset="0"/>
            </a:endParaRPr>
          </a:p>
          <a:p>
            <a:r>
              <a:rPr lang="en-US" sz="2000" b="1" dirty="0" smtClean="0">
                <a:solidFill>
                  <a:schemeClr val="tx1"/>
                </a:solidFill>
                <a:latin typeface="Tahoma" pitchFamily="34" charset="0"/>
                <a:ea typeface="Tahoma" pitchFamily="34" charset="0"/>
                <a:cs typeface="Tahoma" pitchFamily="34" charset="0"/>
              </a:rPr>
              <a:t>CNYRUB_LTV</a:t>
            </a:r>
            <a:r>
              <a:rPr lang="en-US" sz="2000" dirty="0" smtClean="0">
                <a:solidFill>
                  <a:schemeClr val="tx1"/>
                </a:solidFill>
                <a:latin typeface="Tahoma" pitchFamily="34" charset="0"/>
                <a:ea typeface="Tahoma" pitchFamily="34" charset="0"/>
                <a:cs typeface="Tahoma" pitchFamily="34" charset="0"/>
              </a:rPr>
              <a:t>*</a:t>
            </a:r>
            <a:endParaRPr lang="ru-RU" sz="2000" dirty="0" smtClean="0">
              <a:solidFill>
                <a:schemeClr val="tx1"/>
              </a:solidFill>
              <a:latin typeface="Tahoma" pitchFamily="34" charset="0"/>
              <a:ea typeface="Tahoma" pitchFamily="34" charset="0"/>
              <a:cs typeface="Tahoma" pitchFamily="34" charset="0"/>
            </a:endParaRPr>
          </a:p>
          <a:p>
            <a:endParaRPr lang="en-US" sz="2000" dirty="0" smtClean="0">
              <a:solidFill>
                <a:schemeClr val="tx1"/>
              </a:solidFill>
              <a:latin typeface="Tahoma" pitchFamily="34" charset="0"/>
              <a:ea typeface="Tahoma" pitchFamily="34" charset="0"/>
              <a:cs typeface="Tahoma" pitchFamily="34" charset="0"/>
            </a:endParaRPr>
          </a:p>
          <a:p>
            <a:r>
              <a:rPr lang="en-US" sz="2000" b="1" dirty="0" smtClean="0">
                <a:solidFill>
                  <a:schemeClr val="tx1"/>
                </a:solidFill>
                <a:latin typeface="Tahoma" pitchFamily="34" charset="0"/>
                <a:ea typeface="Tahoma" pitchFamily="34" charset="0"/>
                <a:cs typeface="Tahoma" pitchFamily="34" charset="0"/>
              </a:rPr>
              <a:t>CNY_TODTOM</a:t>
            </a:r>
          </a:p>
          <a:p>
            <a:r>
              <a:rPr lang="en-US" sz="2000" b="1" dirty="0" smtClean="0">
                <a:solidFill>
                  <a:schemeClr val="tx1"/>
                </a:solidFill>
                <a:latin typeface="Tahoma" pitchFamily="34" charset="0"/>
                <a:ea typeface="Tahoma" pitchFamily="34" charset="0"/>
                <a:cs typeface="Tahoma" pitchFamily="34" charset="0"/>
              </a:rPr>
              <a:t>CNY_TOMSPT</a:t>
            </a:r>
            <a:endParaRPr lang="ru-RU" sz="2000" b="1" dirty="0" smtClean="0">
              <a:solidFill>
                <a:schemeClr val="tx1"/>
              </a:solidFill>
              <a:latin typeface="Tahoma" pitchFamily="34" charset="0"/>
              <a:ea typeface="Tahoma" pitchFamily="34" charset="0"/>
              <a:cs typeface="Tahoma" pitchFamily="34" charset="0"/>
            </a:endParaRPr>
          </a:p>
        </p:txBody>
      </p:sp>
      <p:sp>
        <p:nvSpPr>
          <p:cNvPr id="8" name="Подзаголовок 2"/>
          <p:cNvSpPr txBox="1">
            <a:spLocks/>
          </p:cNvSpPr>
          <p:nvPr/>
        </p:nvSpPr>
        <p:spPr bwMode="auto">
          <a:xfrm>
            <a:off x="1295545" y="3138670"/>
            <a:ext cx="3528489" cy="360050"/>
          </a:xfrm>
          <a:prstGeom prst="rect">
            <a:avLst/>
          </a:prstGeom>
          <a:noFill/>
          <a:ln w="9525">
            <a:noFill/>
            <a:miter lim="800000"/>
            <a:headEnd/>
            <a:tailEnd/>
          </a:ln>
        </p:spPr>
        <p:txBody>
          <a:bodyPr/>
          <a:lstStyle/>
          <a:p>
            <a:pPr algn="ctr"/>
            <a:r>
              <a:rPr lang="ru-RU" sz="1600" b="1" dirty="0" smtClean="0">
                <a:latin typeface="Tahoma" pitchFamily="34" charset="0"/>
                <a:ea typeface="Tahoma" pitchFamily="34" charset="0"/>
                <a:cs typeface="Tahoma" pitchFamily="34" charset="0"/>
              </a:rPr>
              <a:t>Ранее </a:t>
            </a:r>
            <a:endParaRPr lang="ru-RU" sz="1600" b="1" dirty="0">
              <a:latin typeface="Tahoma" pitchFamily="34" charset="0"/>
              <a:ea typeface="Tahoma" pitchFamily="34" charset="0"/>
              <a:cs typeface="Tahoma" pitchFamily="34" charset="0"/>
            </a:endParaRPr>
          </a:p>
        </p:txBody>
      </p:sp>
      <p:sp>
        <p:nvSpPr>
          <p:cNvPr id="9" name="Подзаголовок 2"/>
          <p:cNvSpPr txBox="1">
            <a:spLocks/>
          </p:cNvSpPr>
          <p:nvPr/>
        </p:nvSpPr>
        <p:spPr bwMode="auto">
          <a:xfrm>
            <a:off x="4834364" y="2564880"/>
            <a:ext cx="3528489" cy="360050"/>
          </a:xfrm>
          <a:prstGeom prst="rect">
            <a:avLst/>
          </a:prstGeom>
          <a:noFill/>
          <a:ln w="9525">
            <a:noFill/>
            <a:miter lim="800000"/>
            <a:headEnd/>
            <a:tailEnd/>
          </a:ln>
        </p:spPr>
        <p:txBody>
          <a:bodyPr/>
          <a:lstStyle/>
          <a:p>
            <a:pPr algn="ctr"/>
            <a:r>
              <a:rPr lang="ru-RU" b="1" dirty="0" smtClean="0">
                <a:latin typeface="Tahoma" pitchFamily="34" charset="0"/>
                <a:ea typeface="Tahoma" pitchFamily="34" charset="0"/>
                <a:cs typeface="Tahoma" pitchFamily="34" charset="0"/>
              </a:rPr>
              <a:t>С апреля 2013</a:t>
            </a:r>
            <a:endParaRPr lang="ru-RU" b="1" dirty="0">
              <a:latin typeface="Tahoma" pitchFamily="34" charset="0"/>
              <a:ea typeface="Tahoma" pitchFamily="34" charset="0"/>
              <a:cs typeface="Tahoma" pitchFamily="34" charset="0"/>
            </a:endParaRPr>
          </a:p>
        </p:txBody>
      </p:sp>
      <p:sp>
        <p:nvSpPr>
          <p:cNvPr id="10" name="Стрелка вправо 9"/>
          <p:cNvSpPr/>
          <p:nvPr/>
        </p:nvSpPr>
        <p:spPr>
          <a:xfrm>
            <a:off x="4427980" y="3645030"/>
            <a:ext cx="582366" cy="864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1" name="Скругленный прямоугольник 10"/>
          <p:cNvSpPr/>
          <p:nvPr/>
        </p:nvSpPr>
        <p:spPr>
          <a:xfrm>
            <a:off x="1151525" y="1412720"/>
            <a:ext cx="5400750" cy="1008140"/>
          </a:xfrm>
          <a:prstGeom prst="roundRect">
            <a:avLst/>
          </a:prstGeom>
          <a:solidFill>
            <a:srgbClr val="55677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latin typeface="Tahoma" pitchFamily="34" charset="0"/>
                <a:ea typeface="Tahoma" pitchFamily="34" charset="0"/>
                <a:cs typeface="Tahoma" pitchFamily="34" charset="0"/>
              </a:rPr>
              <a:t>Увеличилось количество инструментов, появились сделки своп</a:t>
            </a:r>
            <a:endParaRPr lang="en-US" b="1" dirty="0" smtClean="0">
              <a:solidFill>
                <a:schemeClr val="bg1"/>
              </a:solidFill>
              <a:latin typeface="Tahoma" pitchFamily="34" charset="0"/>
              <a:ea typeface="Tahoma" pitchFamily="34" charset="0"/>
              <a:cs typeface="Tahoma" pitchFamily="34" charset="0"/>
            </a:endParaRPr>
          </a:p>
        </p:txBody>
      </p:sp>
      <p:sp>
        <p:nvSpPr>
          <p:cNvPr id="12" name="Скругленный прямоугольник 11"/>
          <p:cNvSpPr/>
          <p:nvPr/>
        </p:nvSpPr>
        <p:spPr>
          <a:xfrm>
            <a:off x="1137980" y="5589300"/>
            <a:ext cx="7561050" cy="576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smtClean="0">
                <a:solidFill>
                  <a:schemeClr val="tx2"/>
                </a:solidFill>
                <a:latin typeface="Tahoma" pitchFamily="34" charset="0"/>
                <a:ea typeface="Tahoma" pitchFamily="34" charset="0"/>
                <a:cs typeface="Tahoma" pitchFamily="34" charset="0"/>
              </a:rPr>
              <a:t>* - </a:t>
            </a:r>
            <a:r>
              <a:rPr lang="ru-RU" sz="1200" i="1" dirty="0" smtClean="0">
                <a:solidFill>
                  <a:schemeClr val="tx2"/>
                </a:solidFill>
                <a:latin typeface="Tahoma" pitchFamily="34" charset="0"/>
                <a:ea typeface="Tahoma" pitchFamily="34" charset="0"/>
                <a:cs typeface="Tahoma" pitchFamily="34" charset="0"/>
              </a:rPr>
              <a:t>только внесистемные сделки и сделки, входящие в сделки своп</a:t>
            </a:r>
            <a:r>
              <a:rPr lang="en-US" sz="1200" i="1" dirty="0" smtClean="0">
                <a:solidFill>
                  <a:schemeClr val="tx2"/>
                </a:solidFill>
                <a:latin typeface="Tahoma" pitchFamily="34" charset="0"/>
                <a:ea typeface="Tahoma" pitchFamily="34" charset="0"/>
                <a:cs typeface="Tahoma" pitchFamily="34" charset="0"/>
              </a:rPr>
              <a:t> CNY_TOMSPT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ahoma" pitchFamily="34" charset="0"/>
                <a:ea typeface="Tahoma" pitchFamily="34" charset="0"/>
                <a:cs typeface="Tahoma" pitchFamily="34" charset="0"/>
              </a:rPr>
              <a:t>НОВЫЕ </a:t>
            </a:r>
            <a:r>
              <a:rPr lang="ru-RU" b="1" dirty="0" smtClean="0">
                <a:latin typeface="Tahoma" pitchFamily="34" charset="0"/>
                <a:ea typeface="Tahoma" pitchFamily="34" charset="0"/>
                <a:cs typeface="Tahoma" pitchFamily="34" charset="0"/>
              </a:rPr>
              <a:t>УСЛОВИЯ ТОРГОВ</a:t>
            </a:r>
            <a:endParaRPr lang="ru-RU" b="1" dirty="0">
              <a:latin typeface="Tahoma" pitchFamily="34" charset="0"/>
              <a:ea typeface="Tahoma" pitchFamily="34" charset="0"/>
              <a:cs typeface="Tahoma" pitchFamily="34" charset="0"/>
            </a:endParaRPr>
          </a:p>
        </p:txBody>
      </p:sp>
      <p:sp>
        <p:nvSpPr>
          <p:cNvPr id="6" name="Скругленный прямоугольник 5"/>
          <p:cNvSpPr/>
          <p:nvPr/>
        </p:nvSpPr>
        <p:spPr>
          <a:xfrm>
            <a:off x="1475570" y="3141520"/>
            <a:ext cx="2880400" cy="25203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Tahoma" pitchFamily="34" charset="0"/>
                <a:ea typeface="Tahoma" pitchFamily="34" charset="0"/>
                <a:cs typeface="Tahoma" pitchFamily="34" charset="0"/>
              </a:rPr>
              <a:t>100% депонирование</a:t>
            </a:r>
          </a:p>
          <a:p>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Котировка </a:t>
            </a:r>
            <a:r>
              <a:rPr lang="en-US" sz="1400" dirty="0">
                <a:solidFill>
                  <a:schemeClr val="tx1"/>
                </a:solidFill>
                <a:latin typeface="Tahoma" pitchFamily="34" charset="0"/>
                <a:ea typeface="Tahoma" pitchFamily="34" charset="0"/>
                <a:cs typeface="Tahoma" pitchFamily="34" charset="0"/>
              </a:rPr>
              <a:t>n </a:t>
            </a:r>
            <a:r>
              <a:rPr lang="ru-RU" sz="1400" dirty="0">
                <a:solidFill>
                  <a:schemeClr val="tx1"/>
                </a:solidFill>
                <a:latin typeface="Tahoma" pitchFamily="34" charset="0"/>
                <a:ea typeface="Tahoma" pitchFamily="34" charset="0"/>
                <a:cs typeface="Tahoma" pitchFamily="34" charset="0"/>
              </a:rPr>
              <a:t>руб./10 юаней</a:t>
            </a:r>
          </a:p>
          <a:p>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Отдельная </a:t>
            </a:r>
            <a:r>
              <a:rPr lang="ru-RU" sz="1400" dirty="0">
                <a:solidFill>
                  <a:schemeClr val="tx1"/>
                </a:solidFill>
                <a:latin typeface="Tahoma" pitchFamily="34" charset="0"/>
                <a:ea typeface="Tahoma" pitchFamily="34" charset="0"/>
                <a:cs typeface="Tahoma" pitchFamily="34" charset="0"/>
              </a:rPr>
              <a:t>позиция в юанях</a:t>
            </a:r>
          </a:p>
          <a:p>
            <a:pPr>
              <a:buFontTx/>
              <a:buChar char="-"/>
            </a:pPr>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Комиссия </a:t>
            </a:r>
            <a:r>
              <a:rPr lang="ru-RU" sz="1400" dirty="0">
                <a:solidFill>
                  <a:schemeClr val="tx1"/>
                </a:solidFill>
                <a:latin typeface="Tahoma" pitchFamily="34" charset="0"/>
                <a:ea typeface="Tahoma" pitchFamily="34" charset="0"/>
                <a:cs typeface="Tahoma" pitchFamily="34" charset="0"/>
              </a:rPr>
              <a:t>– 0,005%</a:t>
            </a:r>
            <a:endParaRPr lang="en-US" sz="1400" dirty="0">
              <a:solidFill>
                <a:schemeClr val="tx1"/>
              </a:solidFill>
              <a:latin typeface="Tahoma" pitchFamily="34" charset="0"/>
              <a:ea typeface="Tahoma" pitchFamily="34" charset="0"/>
              <a:cs typeface="Tahoma" pitchFamily="34" charset="0"/>
            </a:endParaRPr>
          </a:p>
        </p:txBody>
      </p:sp>
      <p:sp>
        <p:nvSpPr>
          <p:cNvPr id="7" name="Скругленный прямоугольник 6"/>
          <p:cNvSpPr/>
          <p:nvPr/>
        </p:nvSpPr>
        <p:spPr>
          <a:xfrm>
            <a:off x="5148079" y="3141520"/>
            <a:ext cx="3214773" cy="2592360"/>
          </a:xfrm>
          <a:prstGeom prst="roundRect">
            <a:avLst/>
          </a:prstGeom>
          <a:noFill/>
          <a:ln w="38100"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latin typeface="Tahoma" pitchFamily="34" charset="0"/>
                <a:ea typeface="Tahoma" pitchFamily="34" charset="0"/>
                <a:cs typeface="Tahoma" pitchFamily="34" charset="0"/>
              </a:rPr>
              <a:t>Частичное </a:t>
            </a:r>
            <a:r>
              <a:rPr lang="ru-RU" sz="1400" b="1" dirty="0">
                <a:solidFill>
                  <a:schemeClr val="tx1"/>
                </a:solidFill>
                <a:latin typeface="Tahoma" pitchFamily="34" charset="0"/>
                <a:ea typeface="Tahoma" pitchFamily="34" charset="0"/>
                <a:cs typeface="Tahoma" pitchFamily="34" charset="0"/>
              </a:rPr>
              <a:t>депонирование</a:t>
            </a:r>
          </a:p>
          <a:p>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Котировка </a:t>
            </a:r>
            <a:r>
              <a:rPr lang="ru-RU" sz="1400" b="1" dirty="0">
                <a:solidFill>
                  <a:schemeClr val="tx1"/>
                </a:solidFill>
                <a:latin typeface="Tahoma" pitchFamily="34" charset="0"/>
                <a:ea typeface="Tahoma" pitchFamily="34" charset="0"/>
                <a:cs typeface="Tahoma" pitchFamily="34" charset="0"/>
              </a:rPr>
              <a:t>n руб./1 юань</a:t>
            </a:r>
          </a:p>
          <a:p>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Единая </a:t>
            </a:r>
            <a:r>
              <a:rPr lang="ru-RU" sz="1400" dirty="0">
                <a:solidFill>
                  <a:schemeClr val="tx1"/>
                </a:solidFill>
                <a:latin typeface="Tahoma" pitchFamily="34" charset="0"/>
                <a:ea typeface="Tahoma" pitchFamily="34" charset="0"/>
                <a:cs typeface="Tahoma" pitchFamily="34" charset="0"/>
              </a:rPr>
              <a:t>позиция</a:t>
            </a:r>
          </a:p>
          <a:p>
            <a:endParaRPr lang="ru-RU" sz="1400" dirty="0">
              <a:solidFill>
                <a:schemeClr val="tx1"/>
              </a:solidFill>
              <a:latin typeface="Tahoma" pitchFamily="34" charset="0"/>
              <a:ea typeface="Tahoma" pitchFamily="34" charset="0"/>
              <a:cs typeface="Tahoma" pitchFamily="34" charset="0"/>
            </a:endParaRPr>
          </a:p>
          <a:p>
            <a:r>
              <a:rPr lang="ru-RU" sz="1400" dirty="0" smtClean="0">
                <a:solidFill>
                  <a:schemeClr val="tx1"/>
                </a:solidFill>
                <a:latin typeface="Tahoma" pitchFamily="34" charset="0"/>
                <a:ea typeface="Tahoma" pitchFamily="34" charset="0"/>
                <a:cs typeface="Tahoma" pitchFamily="34" charset="0"/>
              </a:rPr>
              <a:t>Комиссия </a:t>
            </a:r>
            <a:r>
              <a:rPr lang="ru-RU" sz="1400" dirty="0">
                <a:solidFill>
                  <a:schemeClr val="tx1"/>
                </a:solidFill>
                <a:latin typeface="Tahoma" pitchFamily="34" charset="0"/>
                <a:ea typeface="Tahoma" pitchFamily="34" charset="0"/>
                <a:cs typeface="Tahoma" pitchFamily="34" charset="0"/>
              </a:rPr>
              <a:t>(споты) – </a:t>
            </a:r>
            <a:r>
              <a:rPr lang="ru-RU" sz="1400" b="1" dirty="0">
                <a:solidFill>
                  <a:srgbClr val="C00000"/>
                </a:solidFill>
                <a:latin typeface="Tahoma" pitchFamily="34" charset="0"/>
                <a:ea typeface="Tahoma" pitchFamily="34" charset="0"/>
                <a:cs typeface="Tahoma" pitchFamily="34" charset="0"/>
              </a:rPr>
              <a:t>0,0015%</a:t>
            </a:r>
          </a:p>
          <a:p>
            <a:r>
              <a:rPr lang="ru-RU" sz="1400" dirty="0" smtClean="0">
                <a:solidFill>
                  <a:schemeClr val="tx1"/>
                </a:solidFill>
                <a:latin typeface="Tahoma" pitchFamily="34" charset="0"/>
                <a:ea typeface="Tahoma" pitchFamily="34" charset="0"/>
                <a:cs typeface="Tahoma" pitchFamily="34" charset="0"/>
              </a:rPr>
              <a:t>Комиссия </a:t>
            </a:r>
            <a:r>
              <a:rPr lang="ru-RU" sz="1400" dirty="0">
                <a:solidFill>
                  <a:schemeClr val="tx1"/>
                </a:solidFill>
                <a:latin typeface="Tahoma" pitchFamily="34" charset="0"/>
                <a:ea typeface="Tahoma" pitchFamily="34" charset="0"/>
                <a:cs typeface="Tahoma" pitchFamily="34" charset="0"/>
              </a:rPr>
              <a:t>(свопы) – </a:t>
            </a:r>
            <a:r>
              <a:rPr lang="ru-RU" sz="1400" b="1" dirty="0">
                <a:solidFill>
                  <a:srgbClr val="C00000"/>
                </a:solidFill>
                <a:latin typeface="Tahoma" pitchFamily="34" charset="0"/>
                <a:ea typeface="Tahoma" pitchFamily="34" charset="0"/>
                <a:cs typeface="Tahoma" pitchFamily="34" charset="0"/>
              </a:rPr>
              <a:t>0,0005%</a:t>
            </a:r>
          </a:p>
        </p:txBody>
      </p:sp>
      <p:sp>
        <p:nvSpPr>
          <p:cNvPr id="8" name="Подзаголовок 2"/>
          <p:cNvSpPr txBox="1">
            <a:spLocks/>
          </p:cNvSpPr>
          <p:nvPr/>
        </p:nvSpPr>
        <p:spPr bwMode="auto">
          <a:xfrm>
            <a:off x="1043509" y="2709460"/>
            <a:ext cx="3528489" cy="360050"/>
          </a:xfrm>
          <a:prstGeom prst="rect">
            <a:avLst/>
          </a:prstGeom>
          <a:noFill/>
          <a:ln w="9525">
            <a:noFill/>
            <a:miter lim="800000"/>
            <a:headEnd/>
            <a:tailEnd/>
          </a:ln>
        </p:spPr>
        <p:txBody>
          <a:bodyPr/>
          <a:lstStyle/>
          <a:p>
            <a:pPr algn="ctr"/>
            <a:r>
              <a:rPr lang="ru-RU" sz="1600" b="1" dirty="0">
                <a:latin typeface="Tahoma" pitchFamily="34" charset="0"/>
                <a:ea typeface="Tahoma" pitchFamily="34" charset="0"/>
                <a:cs typeface="Tahoma" pitchFamily="34" charset="0"/>
              </a:rPr>
              <a:t>Р</a:t>
            </a:r>
            <a:r>
              <a:rPr lang="ru-RU" sz="1600" b="1" dirty="0" smtClean="0">
                <a:latin typeface="Tahoma" pitchFamily="34" charset="0"/>
                <a:ea typeface="Tahoma" pitchFamily="34" charset="0"/>
                <a:cs typeface="Tahoma" pitchFamily="34" charset="0"/>
              </a:rPr>
              <a:t>анее </a:t>
            </a:r>
            <a:endParaRPr lang="ru-RU" sz="1600" b="1" dirty="0">
              <a:latin typeface="Tahoma" pitchFamily="34" charset="0"/>
              <a:ea typeface="Tahoma" pitchFamily="34" charset="0"/>
              <a:cs typeface="Tahoma" pitchFamily="34" charset="0"/>
            </a:endParaRPr>
          </a:p>
        </p:txBody>
      </p:sp>
      <p:sp>
        <p:nvSpPr>
          <p:cNvPr id="9" name="Подзаголовок 2"/>
          <p:cNvSpPr txBox="1">
            <a:spLocks/>
          </p:cNvSpPr>
          <p:nvPr/>
        </p:nvSpPr>
        <p:spPr bwMode="auto">
          <a:xfrm>
            <a:off x="4834364" y="2709460"/>
            <a:ext cx="3528489" cy="360050"/>
          </a:xfrm>
          <a:prstGeom prst="rect">
            <a:avLst/>
          </a:prstGeom>
          <a:noFill/>
          <a:ln w="9525">
            <a:noFill/>
            <a:miter lim="800000"/>
            <a:headEnd/>
            <a:tailEnd/>
          </a:ln>
        </p:spPr>
        <p:txBody>
          <a:bodyPr/>
          <a:lstStyle/>
          <a:p>
            <a:pPr algn="ctr"/>
            <a:r>
              <a:rPr lang="ru-RU" b="1" dirty="0" smtClean="0">
                <a:latin typeface="Tahoma" pitchFamily="34" charset="0"/>
                <a:ea typeface="Tahoma" pitchFamily="34" charset="0"/>
                <a:cs typeface="Tahoma" pitchFamily="34" charset="0"/>
              </a:rPr>
              <a:t>С апреля 2013</a:t>
            </a:r>
            <a:endParaRPr lang="ru-RU" b="1" dirty="0">
              <a:latin typeface="Tahoma" pitchFamily="34" charset="0"/>
              <a:ea typeface="Tahoma" pitchFamily="34" charset="0"/>
              <a:cs typeface="Tahoma" pitchFamily="34" charset="0"/>
            </a:endParaRPr>
          </a:p>
        </p:txBody>
      </p:sp>
      <p:sp>
        <p:nvSpPr>
          <p:cNvPr id="10" name="Стрелка вправо 9"/>
          <p:cNvSpPr/>
          <p:nvPr/>
        </p:nvSpPr>
        <p:spPr>
          <a:xfrm>
            <a:off x="4427980" y="3789610"/>
            <a:ext cx="582366" cy="864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ahoma" pitchFamily="34" charset="0"/>
              <a:ea typeface="Tahoma" pitchFamily="34" charset="0"/>
              <a:cs typeface="Tahoma" pitchFamily="34" charset="0"/>
            </a:endParaRPr>
          </a:p>
        </p:txBody>
      </p:sp>
      <p:sp>
        <p:nvSpPr>
          <p:cNvPr id="11" name="Скругленный прямоугольник 10"/>
          <p:cNvSpPr/>
          <p:nvPr/>
        </p:nvSpPr>
        <p:spPr>
          <a:xfrm>
            <a:off x="1205569" y="1124680"/>
            <a:ext cx="7326981" cy="1080150"/>
          </a:xfrm>
          <a:prstGeom prst="roundRect">
            <a:avLst/>
          </a:prstGeom>
          <a:solidFill>
            <a:srgbClr val="55677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latin typeface="Tahoma" pitchFamily="34" charset="0"/>
                <a:ea typeface="Tahoma" pitchFamily="34" charset="0"/>
                <a:cs typeface="Tahoma" pitchFamily="34" charset="0"/>
              </a:rPr>
              <a:t>Снижен </a:t>
            </a:r>
            <a:r>
              <a:rPr lang="ru-RU" b="1" dirty="0">
                <a:solidFill>
                  <a:schemeClr val="bg1"/>
                </a:solidFill>
                <a:latin typeface="Tahoma" pitchFamily="34" charset="0"/>
                <a:ea typeface="Tahoma" pitchFamily="34" charset="0"/>
                <a:cs typeface="Tahoma" pitchFamily="34" charset="0"/>
              </a:rPr>
              <a:t>уровень предварительного </a:t>
            </a:r>
            <a:r>
              <a:rPr lang="ru-RU" b="1" dirty="0" smtClean="0">
                <a:solidFill>
                  <a:schemeClr val="bg1"/>
                </a:solidFill>
                <a:latin typeface="Tahoma" pitchFamily="34" charset="0"/>
                <a:ea typeface="Tahoma" pitchFamily="34" charset="0"/>
                <a:cs typeface="Tahoma" pitchFamily="34" charset="0"/>
              </a:rPr>
              <a:t>депонирования </a:t>
            </a:r>
          </a:p>
          <a:p>
            <a:r>
              <a:rPr lang="ru-RU" b="1" dirty="0" smtClean="0">
                <a:solidFill>
                  <a:schemeClr val="bg1"/>
                </a:solidFill>
                <a:latin typeface="Tahoma" pitchFamily="34" charset="0"/>
                <a:ea typeface="Tahoma" pitchFamily="34" charset="0"/>
                <a:cs typeface="Tahoma" pitchFamily="34" charset="0"/>
              </a:rPr>
              <a:t>Юани </a:t>
            </a:r>
            <a:r>
              <a:rPr lang="ru-RU" b="1" dirty="0">
                <a:solidFill>
                  <a:schemeClr val="bg1"/>
                </a:solidFill>
                <a:latin typeface="Tahoma" pitchFamily="34" charset="0"/>
                <a:ea typeface="Tahoma" pitchFamily="34" charset="0"/>
                <a:cs typeface="Tahoma" pitchFamily="34" charset="0"/>
              </a:rPr>
              <a:t>учитываются в единой позиции участника </a:t>
            </a:r>
            <a:r>
              <a:rPr lang="ru-RU" b="1" dirty="0" smtClean="0">
                <a:solidFill>
                  <a:schemeClr val="bg1"/>
                </a:solidFill>
                <a:latin typeface="Tahoma" pitchFamily="34" charset="0"/>
                <a:ea typeface="Tahoma" pitchFamily="34" charset="0"/>
                <a:cs typeface="Tahoma" pitchFamily="34" charset="0"/>
              </a:rPr>
              <a:t>торгов</a:t>
            </a:r>
            <a:endParaRPr lang="ru-RU" b="1" dirty="0">
              <a:solidFill>
                <a:schemeClr val="bg1"/>
              </a:solidFill>
              <a:latin typeface="Tahoma" pitchFamily="34" charset="0"/>
              <a:ea typeface="Tahoma" pitchFamily="34" charset="0"/>
              <a:cs typeface="Tahoma" pitchFamily="34" charset="0"/>
            </a:endParaRPr>
          </a:p>
          <a:p>
            <a:r>
              <a:rPr lang="ru-RU" b="1" dirty="0">
                <a:solidFill>
                  <a:schemeClr val="bg1"/>
                </a:solidFill>
                <a:latin typeface="Tahoma" pitchFamily="34" charset="0"/>
                <a:ea typeface="Tahoma" pitchFamily="34" charset="0"/>
                <a:cs typeface="Tahoma" pitchFamily="34" charset="0"/>
              </a:rPr>
              <a:t>Более чем в три раза </a:t>
            </a:r>
            <a:r>
              <a:rPr lang="ru-RU" b="1" dirty="0" smtClean="0">
                <a:solidFill>
                  <a:schemeClr val="bg1"/>
                </a:solidFill>
                <a:latin typeface="Tahoma" pitchFamily="34" charset="0"/>
                <a:ea typeface="Tahoma" pitchFamily="34" charset="0"/>
                <a:cs typeface="Tahoma" pitchFamily="34" charset="0"/>
              </a:rPr>
              <a:t>снижена </a:t>
            </a:r>
            <a:r>
              <a:rPr lang="ru-RU" b="1" dirty="0">
                <a:solidFill>
                  <a:schemeClr val="bg1"/>
                </a:solidFill>
                <a:latin typeface="Tahoma" pitchFamily="34" charset="0"/>
                <a:ea typeface="Tahoma" pitchFamily="34" charset="0"/>
                <a:cs typeface="Tahoma" pitchFamily="34" charset="0"/>
              </a:rPr>
              <a:t>ставка </a:t>
            </a:r>
            <a:r>
              <a:rPr lang="ru-RU" b="1" dirty="0" smtClean="0">
                <a:solidFill>
                  <a:schemeClr val="bg1"/>
                </a:solidFill>
                <a:latin typeface="Tahoma" pitchFamily="34" charset="0"/>
                <a:ea typeface="Tahoma" pitchFamily="34" charset="0"/>
                <a:cs typeface="Tahoma" pitchFamily="34" charset="0"/>
              </a:rPr>
              <a:t>комиссии</a:t>
            </a:r>
            <a:endParaRPr lang="ru-RU"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6483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ahoma" pitchFamily="34" charset="0"/>
                <a:ea typeface="Tahoma" pitchFamily="34" charset="0"/>
                <a:cs typeface="Tahoma" pitchFamily="34" charset="0"/>
              </a:rPr>
              <a:t>ВРЕМЯ ТОРГОВ</a:t>
            </a:r>
            <a:br>
              <a:rPr lang="ru-RU" dirty="0" smtClean="0">
                <a:latin typeface="Tahoma" pitchFamily="34" charset="0"/>
                <a:ea typeface="Tahoma" pitchFamily="34" charset="0"/>
                <a:cs typeface="Tahoma" pitchFamily="34" charset="0"/>
              </a:rPr>
            </a:br>
            <a:r>
              <a:rPr lang="ru-RU" b="1" dirty="0" smtClean="0">
                <a:latin typeface="Tahoma" pitchFamily="34" charset="0"/>
                <a:ea typeface="Tahoma" pitchFamily="34" charset="0"/>
                <a:cs typeface="Tahoma" pitchFamily="34" charset="0"/>
              </a:rPr>
              <a:t>ОТЧЕТЫ ПО ИТОГАМ ТОРГОВ</a:t>
            </a:r>
            <a:endParaRPr lang="ru-RU" b="1" dirty="0">
              <a:latin typeface="Tahoma" pitchFamily="34" charset="0"/>
              <a:ea typeface="Tahoma" pitchFamily="34" charset="0"/>
              <a:cs typeface="Tahoma" pitchFamily="34" charset="0"/>
            </a:endParaRPr>
          </a:p>
        </p:txBody>
      </p:sp>
      <p:cxnSp>
        <p:nvCxnSpPr>
          <p:cNvPr id="13" name="Прямая со стрелкой 12"/>
          <p:cNvCxnSpPr/>
          <p:nvPr/>
        </p:nvCxnSpPr>
        <p:spPr>
          <a:xfrm>
            <a:off x="1403560" y="3573020"/>
            <a:ext cx="4176580" cy="0"/>
          </a:xfrm>
          <a:prstGeom prst="straightConnector1">
            <a:avLst/>
          </a:prstGeom>
          <a:ln w="63500">
            <a:tailEnd type="none" w="med" len="lg"/>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40356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05165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04351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ahoma" pitchFamily="34" charset="0"/>
                <a:ea typeface="Tahoma" pitchFamily="34" charset="0"/>
                <a:cs typeface="Tahoma" pitchFamily="34" charset="0"/>
              </a:rPr>
              <a:t>10:00</a:t>
            </a:r>
            <a:endParaRPr lang="ru-RU" sz="1600" dirty="0">
              <a:solidFill>
                <a:schemeClr val="tx1"/>
              </a:solidFill>
              <a:latin typeface="Tahoma" pitchFamily="34" charset="0"/>
              <a:ea typeface="Tahoma" pitchFamily="34" charset="0"/>
              <a:cs typeface="Tahoma" pitchFamily="34" charset="0"/>
            </a:endParaRPr>
          </a:p>
        </p:txBody>
      </p:sp>
      <p:sp>
        <p:nvSpPr>
          <p:cNvPr id="17" name="Прямоугольник 16"/>
          <p:cNvSpPr/>
          <p:nvPr/>
        </p:nvSpPr>
        <p:spPr>
          <a:xfrm>
            <a:off x="169160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ahoma" pitchFamily="34" charset="0"/>
                <a:ea typeface="Tahoma" pitchFamily="34" charset="0"/>
                <a:cs typeface="Tahoma" pitchFamily="34" charset="0"/>
              </a:rPr>
              <a:t>11:00</a:t>
            </a:r>
            <a:endParaRPr lang="ru-RU" sz="1600" dirty="0">
              <a:solidFill>
                <a:schemeClr val="tx1"/>
              </a:solidFill>
              <a:latin typeface="Tahoma" pitchFamily="34" charset="0"/>
              <a:ea typeface="Tahoma" pitchFamily="34" charset="0"/>
              <a:cs typeface="Tahoma" pitchFamily="34" charset="0"/>
            </a:endParaRPr>
          </a:p>
        </p:txBody>
      </p:sp>
      <p:cxnSp>
        <p:nvCxnSpPr>
          <p:cNvPr id="18" name="Прямая соединительная линия 17"/>
          <p:cNvCxnSpPr/>
          <p:nvPr/>
        </p:nvCxnSpPr>
        <p:spPr>
          <a:xfrm>
            <a:off x="442798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406793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ahoma" pitchFamily="34" charset="0"/>
                <a:ea typeface="Tahoma" pitchFamily="34" charset="0"/>
                <a:cs typeface="Tahoma" pitchFamily="34" charset="0"/>
              </a:rPr>
              <a:t>19:00</a:t>
            </a:r>
            <a:endParaRPr lang="ru-RU" sz="1600" dirty="0">
              <a:solidFill>
                <a:schemeClr val="tx1"/>
              </a:solidFill>
              <a:latin typeface="Tahoma" pitchFamily="34" charset="0"/>
              <a:ea typeface="Tahoma" pitchFamily="34" charset="0"/>
              <a:cs typeface="Tahoma" pitchFamily="34" charset="0"/>
            </a:endParaRPr>
          </a:p>
        </p:txBody>
      </p:sp>
      <p:cxnSp>
        <p:nvCxnSpPr>
          <p:cNvPr id="20" name="Прямая соединительная линия 19"/>
          <p:cNvCxnSpPr/>
          <p:nvPr/>
        </p:nvCxnSpPr>
        <p:spPr>
          <a:xfrm>
            <a:off x="536411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500406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ahoma" pitchFamily="34" charset="0"/>
                <a:ea typeface="Tahoma" pitchFamily="34" charset="0"/>
                <a:cs typeface="Tahoma" pitchFamily="34" charset="0"/>
              </a:rPr>
              <a:t>23:50</a:t>
            </a:r>
            <a:endParaRPr lang="ru-RU" sz="1600" dirty="0">
              <a:solidFill>
                <a:schemeClr val="tx1"/>
              </a:solidFill>
              <a:latin typeface="Tahoma" pitchFamily="34" charset="0"/>
              <a:ea typeface="Tahoma" pitchFamily="34" charset="0"/>
              <a:cs typeface="Tahoma" pitchFamily="34" charset="0"/>
            </a:endParaRPr>
          </a:p>
        </p:txBody>
      </p:sp>
      <p:cxnSp>
        <p:nvCxnSpPr>
          <p:cNvPr id="22" name="Прямая соединительная линия 21"/>
          <p:cNvCxnSpPr/>
          <p:nvPr/>
        </p:nvCxnSpPr>
        <p:spPr>
          <a:xfrm>
            <a:off x="377989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341984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ahoma" pitchFamily="34" charset="0"/>
                <a:ea typeface="Tahoma" pitchFamily="34" charset="0"/>
                <a:cs typeface="Tahoma" pitchFamily="34" charset="0"/>
              </a:rPr>
              <a:t>18:00</a:t>
            </a:r>
            <a:endParaRPr lang="ru-RU" sz="1600" dirty="0">
              <a:solidFill>
                <a:schemeClr val="tx1"/>
              </a:solidFill>
              <a:latin typeface="Tahoma" pitchFamily="34" charset="0"/>
              <a:ea typeface="Tahoma" pitchFamily="34" charset="0"/>
              <a:cs typeface="Tahoma" pitchFamily="34" charset="0"/>
            </a:endParaRPr>
          </a:p>
        </p:txBody>
      </p:sp>
      <p:sp>
        <p:nvSpPr>
          <p:cNvPr id="24" name="Левая круглая скобка 23"/>
          <p:cNvSpPr/>
          <p:nvPr/>
        </p:nvSpPr>
        <p:spPr>
          <a:xfrm rot="16200000">
            <a:off x="1583585" y="3681035"/>
            <a:ext cx="288040" cy="648090"/>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latin typeface="Tahoma" pitchFamily="34" charset="0"/>
              <a:ea typeface="Tahoma" pitchFamily="34" charset="0"/>
              <a:cs typeface="Tahoma" pitchFamily="34" charset="0"/>
            </a:endParaRPr>
          </a:p>
        </p:txBody>
      </p:sp>
      <p:sp>
        <p:nvSpPr>
          <p:cNvPr id="25" name="Прямоугольник 24"/>
          <p:cNvSpPr/>
          <p:nvPr/>
        </p:nvSpPr>
        <p:spPr>
          <a:xfrm>
            <a:off x="899490" y="4293120"/>
            <a:ext cx="1656230" cy="57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itchFamily="34" charset="0"/>
                <a:ea typeface="Tahoma" pitchFamily="34" charset="0"/>
                <a:cs typeface="Tahoma" pitchFamily="34" charset="0"/>
              </a:rPr>
              <a:t>TOD,</a:t>
            </a:r>
          </a:p>
          <a:p>
            <a:pPr algn="ctr"/>
            <a:r>
              <a:rPr lang="ru-RU" sz="1600" dirty="0" smtClean="0">
                <a:solidFill>
                  <a:schemeClr val="tx1"/>
                </a:solidFill>
                <a:latin typeface="Tahoma" pitchFamily="34" charset="0"/>
                <a:ea typeface="Tahoma" pitchFamily="34" charset="0"/>
                <a:cs typeface="Tahoma" pitchFamily="34" charset="0"/>
              </a:rPr>
              <a:t>своп </a:t>
            </a:r>
            <a:r>
              <a:rPr lang="en-US" sz="1600" dirty="0" smtClean="0">
                <a:solidFill>
                  <a:schemeClr val="tx1"/>
                </a:solidFill>
                <a:latin typeface="Tahoma" pitchFamily="34" charset="0"/>
                <a:ea typeface="Tahoma" pitchFamily="34" charset="0"/>
                <a:cs typeface="Tahoma" pitchFamily="34" charset="0"/>
              </a:rPr>
              <a:t>TODTOM</a:t>
            </a:r>
          </a:p>
        </p:txBody>
      </p:sp>
      <p:sp>
        <p:nvSpPr>
          <p:cNvPr id="26" name="Левая круглая скобка 25"/>
          <p:cNvSpPr/>
          <p:nvPr/>
        </p:nvSpPr>
        <p:spPr>
          <a:xfrm rot="16200000">
            <a:off x="3203810" y="2060810"/>
            <a:ext cx="360050" cy="3960550"/>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latin typeface="Tahoma" pitchFamily="34" charset="0"/>
              <a:ea typeface="Tahoma" pitchFamily="34" charset="0"/>
              <a:cs typeface="Tahoma" pitchFamily="34" charset="0"/>
            </a:endParaRPr>
          </a:p>
        </p:txBody>
      </p:sp>
      <p:sp>
        <p:nvSpPr>
          <p:cNvPr id="27" name="Прямоугольник 26"/>
          <p:cNvSpPr/>
          <p:nvPr/>
        </p:nvSpPr>
        <p:spPr>
          <a:xfrm>
            <a:off x="2555720" y="4293120"/>
            <a:ext cx="1656230" cy="57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itchFamily="34" charset="0"/>
                <a:ea typeface="Tahoma" pitchFamily="34" charset="0"/>
                <a:cs typeface="Tahoma" pitchFamily="34" charset="0"/>
              </a:rPr>
              <a:t>TOM,</a:t>
            </a:r>
            <a:endParaRPr lang="ru-RU" sz="1600" dirty="0" smtClean="0">
              <a:solidFill>
                <a:schemeClr val="tx1"/>
              </a:solidFill>
              <a:latin typeface="Tahoma" pitchFamily="34" charset="0"/>
              <a:ea typeface="Tahoma" pitchFamily="34" charset="0"/>
              <a:cs typeface="Tahoma" pitchFamily="34" charset="0"/>
            </a:endParaRPr>
          </a:p>
          <a:p>
            <a:pPr algn="ctr"/>
            <a:r>
              <a:rPr lang="ru-RU" sz="1600" dirty="0" smtClean="0">
                <a:solidFill>
                  <a:schemeClr val="tx1"/>
                </a:solidFill>
                <a:latin typeface="Tahoma" pitchFamily="34" charset="0"/>
                <a:ea typeface="Tahoma" pitchFamily="34" charset="0"/>
                <a:cs typeface="Tahoma" pitchFamily="34" charset="0"/>
              </a:rPr>
              <a:t>своп </a:t>
            </a:r>
            <a:r>
              <a:rPr lang="en-US" sz="1600" dirty="0" smtClean="0">
                <a:solidFill>
                  <a:schemeClr val="tx1"/>
                </a:solidFill>
                <a:latin typeface="Tahoma" pitchFamily="34" charset="0"/>
                <a:ea typeface="Tahoma" pitchFamily="34" charset="0"/>
                <a:cs typeface="Tahoma" pitchFamily="34" charset="0"/>
              </a:rPr>
              <a:t>TOMSPT</a:t>
            </a:r>
            <a:endParaRPr lang="ru-RU" sz="1600" dirty="0">
              <a:solidFill>
                <a:schemeClr val="tx1"/>
              </a:solidFill>
              <a:latin typeface="Tahoma" pitchFamily="34" charset="0"/>
              <a:ea typeface="Tahoma" pitchFamily="34" charset="0"/>
              <a:cs typeface="Tahoma" pitchFamily="34" charset="0"/>
            </a:endParaRPr>
          </a:p>
        </p:txBody>
      </p:sp>
      <p:cxnSp>
        <p:nvCxnSpPr>
          <p:cNvPr id="28" name="Прямая со стрелкой 27"/>
          <p:cNvCxnSpPr/>
          <p:nvPr/>
        </p:nvCxnSpPr>
        <p:spPr>
          <a:xfrm>
            <a:off x="7092350" y="3573020"/>
            <a:ext cx="1368190" cy="0"/>
          </a:xfrm>
          <a:prstGeom prst="straightConnector1">
            <a:avLst/>
          </a:prstGeom>
          <a:ln w="63500">
            <a:tailEnd type="arrow" w="med" len="lg"/>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724160" y="3573020"/>
            <a:ext cx="1296180" cy="0"/>
          </a:xfrm>
          <a:prstGeom prst="straightConnector1">
            <a:avLst/>
          </a:prstGeom>
          <a:ln w="63500">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59642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7236370" y="2996940"/>
            <a:ext cx="720100" cy="2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ahoma" pitchFamily="34" charset="0"/>
                <a:ea typeface="Tahoma" pitchFamily="34" charset="0"/>
                <a:cs typeface="Tahoma" pitchFamily="34" charset="0"/>
              </a:rPr>
              <a:t>0</a:t>
            </a:r>
            <a:r>
              <a:rPr lang="ru-RU" sz="1600" dirty="0" smtClean="0">
                <a:solidFill>
                  <a:schemeClr val="tx1"/>
                </a:solidFill>
                <a:latin typeface="Tahoma" pitchFamily="34" charset="0"/>
                <a:ea typeface="Tahoma" pitchFamily="34" charset="0"/>
                <a:cs typeface="Tahoma" pitchFamily="34" charset="0"/>
              </a:rPr>
              <a:t>9:</a:t>
            </a:r>
            <a:r>
              <a:rPr lang="en-US" sz="1600" dirty="0" smtClean="0">
                <a:solidFill>
                  <a:schemeClr val="tx1"/>
                </a:solidFill>
                <a:latin typeface="Tahoma" pitchFamily="34" charset="0"/>
                <a:ea typeface="Tahoma" pitchFamily="34" charset="0"/>
                <a:cs typeface="Tahoma" pitchFamily="34" charset="0"/>
              </a:rPr>
              <a:t>3</a:t>
            </a:r>
            <a:r>
              <a:rPr lang="ru-RU" sz="1600" dirty="0" smtClean="0">
                <a:solidFill>
                  <a:schemeClr val="tx1"/>
                </a:solidFill>
                <a:latin typeface="Tahoma" pitchFamily="34" charset="0"/>
                <a:ea typeface="Tahoma" pitchFamily="34" charset="0"/>
                <a:cs typeface="Tahoma" pitchFamily="34" charset="0"/>
              </a:rPr>
              <a:t>0</a:t>
            </a:r>
            <a:endParaRPr lang="ru-RU" sz="1600" dirty="0">
              <a:solidFill>
                <a:schemeClr val="tx1"/>
              </a:solidFill>
              <a:latin typeface="Tahoma" pitchFamily="34" charset="0"/>
              <a:ea typeface="Tahoma" pitchFamily="34" charset="0"/>
              <a:cs typeface="Tahoma" pitchFamily="34" charset="0"/>
            </a:endParaRPr>
          </a:p>
        </p:txBody>
      </p:sp>
      <p:sp>
        <p:nvSpPr>
          <p:cNvPr id="32" name="Прямоугольник 31"/>
          <p:cNvSpPr/>
          <p:nvPr/>
        </p:nvSpPr>
        <p:spPr>
          <a:xfrm>
            <a:off x="3059790" y="1556740"/>
            <a:ext cx="2088290" cy="86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ahoma" pitchFamily="34" charset="0"/>
                <a:ea typeface="Tahoma" pitchFamily="34" charset="0"/>
                <a:cs typeface="Tahoma" pitchFamily="34" charset="0"/>
              </a:rPr>
              <a:t>Раннее завершение торгов и выдача отчетных документов</a:t>
            </a:r>
            <a:endParaRPr lang="ru-RU" sz="1400" dirty="0">
              <a:solidFill>
                <a:schemeClr val="tx1"/>
              </a:solidFill>
              <a:latin typeface="Tahoma" pitchFamily="34" charset="0"/>
              <a:ea typeface="Tahoma" pitchFamily="34" charset="0"/>
              <a:cs typeface="Tahoma" pitchFamily="34" charset="0"/>
            </a:endParaRPr>
          </a:p>
        </p:txBody>
      </p:sp>
      <p:cxnSp>
        <p:nvCxnSpPr>
          <p:cNvPr id="33" name="Прямая соединительная линия 32"/>
          <p:cNvCxnSpPr>
            <a:stCxn id="32" idx="2"/>
            <a:endCxn id="23" idx="0"/>
          </p:cNvCxnSpPr>
          <p:nvPr/>
        </p:nvCxnSpPr>
        <p:spPr>
          <a:xfrm flipH="1">
            <a:off x="3779890" y="2420860"/>
            <a:ext cx="324045" cy="57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32" idx="2"/>
            <a:endCxn id="19" idx="0"/>
          </p:cNvCxnSpPr>
          <p:nvPr/>
        </p:nvCxnSpPr>
        <p:spPr>
          <a:xfrm>
            <a:off x="4103935" y="2420860"/>
            <a:ext cx="324045" cy="576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5220090" y="1574620"/>
            <a:ext cx="2808390" cy="86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ahoma" pitchFamily="34" charset="0"/>
                <a:ea typeface="Tahoma" pitchFamily="34" charset="0"/>
                <a:cs typeface="Tahoma" pitchFamily="34" charset="0"/>
              </a:rPr>
              <a:t>Выдача отчетных документов по сделкам, совершенным с 19:00 до 23:50</a:t>
            </a:r>
            <a:endParaRPr lang="ru-RU" sz="1400" dirty="0">
              <a:solidFill>
                <a:schemeClr val="tx1"/>
              </a:solidFill>
              <a:latin typeface="Tahoma" pitchFamily="34" charset="0"/>
              <a:ea typeface="Tahoma" pitchFamily="34" charset="0"/>
              <a:cs typeface="Tahoma" pitchFamily="34" charset="0"/>
            </a:endParaRPr>
          </a:p>
        </p:txBody>
      </p:sp>
      <p:cxnSp>
        <p:nvCxnSpPr>
          <p:cNvPr id="36" name="Прямая соединительная линия 35"/>
          <p:cNvCxnSpPr>
            <a:stCxn id="35" idx="2"/>
            <a:endCxn id="31" idx="0"/>
          </p:cNvCxnSpPr>
          <p:nvPr/>
        </p:nvCxnSpPr>
        <p:spPr>
          <a:xfrm>
            <a:off x="6624285" y="2438740"/>
            <a:ext cx="972135" cy="558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Левая круглая скобка 36"/>
          <p:cNvSpPr/>
          <p:nvPr/>
        </p:nvSpPr>
        <p:spPr>
          <a:xfrm rot="16200000">
            <a:off x="2411700" y="2852920"/>
            <a:ext cx="360050" cy="2376330"/>
          </a:xfrm>
          <a:prstGeom prst="leftBracket">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latin typeface="Tahoma" pitchFamily="34" charset="0"/>
              <a:ea typeface="Tahoma" pitchFamily="34" charset="0"/>
              <a:cs typeface="Tahoma" pitchFamily="34" charset="0"/>
            </a:endParaRPr>
          </a:p>
        </p:txBody>
      </p:sp>
      <p:sp>
        <p:nvSpPr>
          <p:cNvPr id="38" name="Левая круглая скобка 37"/>
          <p:cNvSpPr/>
          <p:nvPr/>
        </p:nvSpPr>
        <p:spPr>
          <a:xfrm rot="16200000">
            <a:off x="2735745" y="2528875"/>
            <a:ext cx="360050" cy="3024420"/>
          </a:xfrm>
          <a:prstGeom prst="leftBracket">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latin typeface="Tahoma" pitchFamily="34" charset="0"/>
              <a:ea typeface="Tahoma" pitchFamily="34" charset="0"/>
              <a:cs typeface="Tahoma" pitchFamily="34" charset="0"/>
            </a:endParaRPr>
          </a:p>
        </p:txBody>
      </p:sp>
      <p:cxnSp>
        <p:nvCxnSpPr>
          <p:cNvPr id="39" name="Прямая соединительная линия 38"/>
          <p:cNvCxnSpPr/>
          <p:nvPr/>
        </p:nvCxnSpPr>
        <p:spPr>
          <a:xfrm>
            <a:off x="392391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572000" y="3356990"/>
            <a:ext cx="0" cy="4320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2915770" y="4941210"/>
            <a:ext cx="2664370" cy="1008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ahoma" pitchFamily="34" charset="0"/>
                <a:ea typeface="Tahoma" pitchFamily="34" charset="0"/>
                <a:cs typeface="Tahoma" pitchFamily="34" charset="0"/>
              </a:rPr>
              <a:t>Выдача отчетных документов при раннем завершении торгов (с 18:15 и с 19:15, соответственно)</a:t>
            </a:r>
            <a:endParaRPr lang="ru-RU" sz="1400" dirty="0">
              <a:solidFill>
                <a:schemeClr val="tx1"/>
              </a:solidFill>
              <a:latin typeface="Tahoma" pitchFamily="34" charset="0"/>
              <a:ea typeface="Tahoma" pitchFamily="34" charset="0"/>
              <a:cs typeface="Tahoma" pitchFamily="34" charset="0"/>
            </a:endParaRPr>
          </a:p>
        </p:txBody>
      </p:sp>
      <p:cxnSp>
        <p:nvCxnSpPr>
          <p:cNvPr id="42" name="Прямая соединительная линия 41"/>
          <p:cNvCxnSpPr>
            <a:endCxn id="41" idx="0"/>
          </p:cNvCxnSpPr>
          <p:nvPr/>
        </p:nvCxnSpPr>
        <p:spPr>
          <a:xfrm>
            <a:off x="3923910" y="3789050"/>
            <a:ext cx="324045" cy="1152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endCxn id="41" idx="0"/>
          </p:cNvCxnSpPr>
          <p:nvPr/>
        </p:nvCxnSpPr>
        <p:spPr>
          <a:xfrm flipH="1">
            <a:off x="4247955" y="3789050"/>
            <a:ext cx="324050" cy="1152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69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latin typeface="Tahoma" pitchFamily="34" charset="0"/>
                <a:ea typeface="Tahoma" pitchFamily="34" charset="0"/>
                <a:cs typeface="Tahoma" pitchFamily="34" charset="0"/>
              </a:rPr>
              <a:t>РАЗВИТИЕ ТОРГОВ</a:t>
            </a:r>
            <a:r>
              <a:rPr lang="ru-RU" dirty="0" smtClean="0">
                <a:latin typeface="Tahoma" pitchFamily="34" charset="0"/>
                <a:ea typeface="Tahoma" pitchFamily="34" charset="0"/>
                <a:cs typeface="Tahoma" pitchFamily="34" charset="0"/>
              </a:rPr>
              <a:t> </a:t>
            </a:r>
            <a:r>
              <a:rPr lang="ru-RU" b="1" dirty="0" smtClean="0">
                <a:latin typeface="Tahoma" pitchFamily="34" charset="0"/>
                <a:ea typeface="Tahoma" pitchFamily="34" charset="0"/>
                <a:cs typeface="Tahoma" pitchFamily="34" charset="0"/>
              </a:rPr>
              <a:t>ЮАНЬ-РУБЛЬ</a:t>
            </a:r>
            <a:endParaRPr lang="ru-RU" b="1" dirty="0">
              <a:latin typeface="Tahoma" pitchFamily="34" charset="0"/>
              <a:ea typeface="Tahoma" pitchFamily="34" charset="0"/>
              <a:cs typeface="Tahoma" pitchFamily="34" charset="0"/>
            </a:endParaRPr>
          </a:p>
        </p:txBody>
      </p:sp>
      <p:pic>
        <p:nvPicPr>
          <p:cNvPr id="9" name="Picture 4" descr="http://www.iff.fa.ru/index.php?q=imagebrowser/view/image/409/_original"/>
          <p:cNvPicPr>
            <a:picLocks noChangeAspect="1" noChangeArrowheads="1"/>
          </p:cNvPicPr>
          <p:nvPr/>
        </p:nvPicPr>
        <p:blipFill>
          <a:blip r:embed="rId3" cstate="print"/>
          <a:srcRect/>
          <a:stretch>
            <a:fillRect/>
          </a:stretch>
        </p:blipFill>
        <p:spPr bwMode="auto">
          <a:xfrm>
            <a:off x="7668344" y="167075"/>
            <a:ext cx="1030911" cy="898115"/>
          </a:xfrm>
          <a:prstGeom prst="rect">
            <a:avLst/>
          </a:prstGeom>
          <a:noFill/>
          <a:ln w="9525">
            <a:noFill/>
            <a:miter lim="800000"/>
            <a:headEnd/>
            <a:tailEnd/>
          </a:ln>
        </p:spPr>
      </p:pic>
      <p:sp>
        <p:nvSpPr>
          <p:cNvPr id="11" name="Прямоугольник 19"/>
          <p:cNvSpPr>
            <a:spLocks noChangeArrowheads="1"/>
          </p:cNvSpPr>
          <p:nvPr/>
        </p:nvSpPr>
        <p:spPr bwMode="auto">
          <a:xfrm>
            <a:off x="1169163" y="4552600"/>
            <a:ext cx="7663574" cy="1440160"/>
          </a:xfrm>
          <a:prstGeom prst="rect">
            <a:avLst/>
          </a:prstGeom>
          <a:noFill/>
          <a:ln w="9525">
            <a:noFill/>
            <a:prstDash val="lgDash"/>
            <a:miter lim="800000"/>
            <a:headEnd/>
            <a:tailEnd/>
          </a:ln>
        </p:spPr>
        <p:txBody>
          <a:bodyPr anchor="t">
            <a:noAutofit/>
          </a:bodyPr>
          <a:lstStyle/>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Новые инструменты - </a:t>
            </a:r>
            <a:r>
              <a:rPr lang="en-US" sz="1100" dirty="0" smtClean="0">
                <a:solidFill>
                  <a:srgbClr val="000000"/>
                </a:solidFill>
                <a:ea typeface="Tahoma" pitchFamily="34" charset="0"/>
                <a:cs typeface="Tahoma" pitchFamily="34" charset="0"/>
              </a:rPr>
              <a:t>CNYRUB_TOM</a:t>
            </a:r>
            <a:r>
              <a:rPr lang="ru-RU" sz="1100" dirty="0" smtClean="0">
                <a:solidFill>
                  <a:srgbClr val="000000"/>
                </a:solidFill>
                <a:ea typeface="Tahoma" pitchFamily="34" charset="0"/>
                <a:cs typeface="Tahoma" pitchFamily="34" charset="0"/>
              </a:rPr>
              <a:t>, </a:t>
            </a:r>
            <a:r>
              <a:rPr lang="en-US" sz="1100" dirty="0" smtClean="0">
                <a:solidFill>
                  <a:srgbClr val="000000"/>
                </a:solidFill>
                <a:ea typeface="Tahoma" pitchFamily="34" charset="0"/>
                <a:cs typeface="Tahoma" pitchFamily="34" charset="0"/>
              </a:rPr>
              <a:t>CNYRUB_LTV</a:t>
            </a:r>
            <a:r>
              <a:rPr lang="ru-RU" sz="1100" dirty="0" smtClean="0">
                <a:solidFill>
                  <a:srgbClr val="000000"/>
                </a:solidFill>
                <a:ea typeface="Tahoma" pitchFamily="34" charset="0"/>
                <a:cs typeface="Tahoma" pitchFamily="34" charset="0"/>
              </a:rPr>
              <a:t>, </a:t>
            </a:r>
            <a:r>
              <a:rPr lang="en-US" sz="1100" dirty="0" smtClean="0">
                <a:solidFill>
                  <a:srgbClr val="000000"/>
                </a:solidFill>
                <a:ea typeface="Tahoma" pitchFamily="34" charset="0"/>
                <a:cs typeface="Tahoma" pitchFamily="34" charset="0"/>
              </a:rPr>
              <a:t>CNY_TODTOM</a:t>
            </a:r>
            <a:r>
              <a:rPr lang="ru-RU" sz="1100" dirty="0" smtClean="0">
                <a:solidFill>
                  <a:srgbClr val="000000"/>
                </a:solidFill>
                <a:ea typeface="Tahoma" pitchFamily="34" charset="0"/>
                <a:cs typeface="Tahoma" pitchFamily="34" charset="0"/>
              </a:rPr>
              <a:t>, </a:t>
            </a:r>
            <a:r>
              <a:rPr lang="en-US" sz="1100" dirty="0" smtClean="0">
                <a:solidFill>
                  <a:srgbClr val="000000"/>
                </a:solidFill>
                <a:ea typeface="Tahoma" pitchFamily="34" charset="0"/>
                <a:cs typeface="Tahoma" pitchFamily="34" charset="0"/>
              </a:rPr>
              <a:t>CNY_TOMSPT</a:t>
            </a:r>
          </a:p>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Частичное депонирование</a:t>
            </a:r>
          </a:p>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Торги инструментами TOM, </a:t>
            </a:r>
            <a:r>
              <a:rPr lang="en-US" sz="1100" dirty="0" smtClean="0">
                <a:solidFill>
                  <a:srgbClr val="000000"/>
                </a:solidFill>
                <a:ea typeface="Tahoma" pitchFamily="34" charset="0"/>
                <a:cs typeface="Tahoma" pitchFamily="34" charset="0"/>
              </a:rPr>
              <a:t>LTV</a:t>
            </a:r>
            <a:r>
              <a:rPr lang="ru-RU" sz="1100" dirty="0" smtClean="0">
                <a:solidFill>
                  <a:srgbClr val="000000"/>
                </a:solidFill>
                <a:ea typeface="Tahoma" pitchFamily="34" charset="0"/>
                <a:cs typeface="Tahoma" pitchFamily="34" charset="0"/>
              </a:rPr>
              <a:t> (T+2), </a:t>
            </a:r>
            <a:r>
              <a:rPr lang="en-US" sz="1100" dirty="0" smtClean="0">
                <a:solidFill>
                  <a:srgbClr val="000000"/>
                </a:solidFill>
                <a:ea typeface="Tahoma" pitchFamily="34" charset="0"/>
                <a:cs typeface="Tahoma" pitchFamily="34" charset="0"/>
              </a:rPr>
              <a:t>SWAP</a:t>
            </a:r>
            <a:r>
              <a:rPr lang="ru-RU" sz="1100" dirty="0" smtClean="0">
                <a:solidFill>
                  <a:srgbClr val="000000"/>
                </a:solidFill>
                <a:ea typeface="Tahoma" pitchFamily="34" charset="0"/>
                <a:cs typeface="Tahoma" pitchFamily="34" charset="0"/>
              </a:rPr>
              <a:t> О</a:t>
            </a:r>
            <a:r>
              <a:rPr lang="en-US" sz="1100" dirty="0" smtClean="0">
                <a:solidFill>
                  <a:srgbClr val="000000"/>
                </a:solidFill>
                <a:ea typeface="Tahoma" pitchFamily="34" charset="0"/>
                <a:cs typeface="Tahoma" pitchFamily="34" charset="0"/>
              </a:rPr>
              <a:t>/N </a:t>
            </a:r>
            <a:r>
              <a:rPr lang="ru-RU" sz="1100" dirty="0" smtClean="0">
                <a:solidFill>
                  <a:srgbClr val="000000"/>
                </a:solidFill>
                <a:ea typeface="Tahoma" pitchFamily="34" charset="0"/>
                <a:cs typeface="Tahoma" pitchFamily="34" charset="0"/>
              </a:rPr>
              <a:t>и </a:t>
            </a:r>
            <a:r>
              <a:rPr lang="en-US" sz="1100" dirty="0" smtClean="0">
                <a:solidFill>
                  <a:srgbClr val="000000"/>
                </a:solidFill>
                <a:ea typeface="Tahoma" pitchFamily="34" charset="0"/>
                <a:cs typeface="Tahoma" pitchFamily="34" charset="0"/>
              </a:rPr>
              <a:t>TOMSPT –</a:t>
            </a:r>
            <a:r>
              <a:rPr lang="ru-RU" sz="1100" dirty="0" smtClean="0">
                <a:solidFill>
                  <a:srgbClr val="000000"/>
                </a:solidFill>
                <a:ea typeface="Tahoma" pitchFamily="34" charset="0"/>
                <a:cs typeface="Tahoma" pitchFamily="34" charset="0"/>
              </a:rPr>
              <a:t>до 23:50</a:t>
            </a:r>
            <a:endParaRPr lang="en-US" sz="1100" dirty="0" smtClean="0">
              <a:solidFill>
                <a:srgbClr val="000000"/>
              </a:solidFill>
              <a:ea typeface="Tahoma" pitchFamily="34" charset="0"/>
              <a:cs typeface="Tahoma" pitchFamily="34" charset="0"/>
            </a:endParaRPr>
          </a:p>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Котировка </a:t>
            </a:r>
            <a:r>
              <a:rPr lang="ru-RU" sz="1100" dirty="0" err="1" smtClean="0">
                <a:solidFill>
                  <a:srgbClr val="000000"/>
                </a:solidFill>
                <a:ea typeface="Tahoma" pitchFamily="34" charset="0"/>
                <a:cs typeface="Tahoma" pitchFamily="34" charset="0"/>
              </a:rPr>
              <a:t>n</a:t>
            </a:r>
            <a:r>
              <a:rPr lang="ru-RU" sz="1100" dirty="0" smtClean="0">
                <a:solidFill>
                  <a:srgbClr val="000000"/>
                </a:solidFill>
                <a:ea typeface="Tahoma" pitchFamily="34" charset="0"/>
                <a:cs typeface="Tahoma" pitchFamily="34" charset="0"/>
              </a:rPr>
              <a:t> руб./1 юань</a:t>
            </a:r>
          </a:p>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Единая позиция - прием юаней в обеспечение</a:t>
            </a:r>
          </a:p>
          <a:p>
            <a:pPr marL="206375" lvl="1" indent="-204788" defTabSz="955675">
              <a:spcBef>
                <a:spcPts val="600"/>
              </a:spcBef>
              <a:buClr>
                <a:srgbClr val="5D758B"/>
              </a:buClr>
              <a:buSzPct val="125000"/>
              <a:buFont typeface="Wingdings" pitchFamily="2" charset="2"/>
              <a:buChar char="§"/>
              <a:defRPr/>
            </a:pPr>
            <a:r>
              <a:rPr lang="ru-RU" sz="1100" dirty="0" smtClean="0">
                <a:solidFill>
                  <a:srgbClr val="000000"/>
                </a:solidFill>
                <a:ea typeface="Tahoma" pitchFamily="34" charset="0"/>
                <a:cs typeface="Tahoma" pitchFamily="34" charset="0"/>
              </a:rPr>
              <a:t>Комиссия </a:t>
            </a:r>
            <a:r>
              <a:rPr lang="ru-RU" sz="1100" dirty="0">
                <a:solidFill>
                  <a:srgbClr val="000000"/>
                </a:solidFill>
                <a:ea typeface="Tahoma" pitchFamily="34" charset="0"/>
                <a:cs typeface="Tahoma" pitchFamily="34" charset="0"/>
              </a:rPr>
              <a:t>унифицируется с тарифами по </a:t>
            </a:r>
            <a:r>
              <a:rPr lang="en-US" sz="1100" dirty="0">
                <a:solidFill>
                  <a:srgbClr val="000000"/>
                </a:solidFill>
                <a:ea typeface="Tahoma" pitchFamily="34" charset="0"/>
                <a:cs typeface="Tahoma" pitchFamily="34" charset="0"/>
              </a:rPr>
              <a:t>USD </a:t>
            </a:r>
            <a:r>
              <a:rPr lang="ru-RU" sz="1100" dirty="0">
                <a:solidFill>
                  <a:srgbClr val="000000"/>
                </a:solidFill>
                <a:ea typeface="Tahoma" pitchFamily="34" charset="0"/>
                <a:cs typeface="Tahoma" pitchFamily="34" charset="0"/>
              </a:rPr>
              <a:t>и</a:t>
            </a:r>
            <a:r>
              <a:rPr lang="en-US" sz="1100" dirty="0">
                <a:solidFill>
                  <a:srgbClr val="000000"/>
                </a:solidFill>
                <a:ea typeface="Tahoma" pitchFamily="34" charset="0"/>
                <a:cs typeface="Tahoma" pitchFamily="34" charset="0"/>
              </a:rPr>
              <a:t> </a:t>
            </a:r>
            <a:r>
              <a:rPr lang="en-US" sz="1100" dirty="0" smtClean="0">
                <a:solidFill>
                  <a:srgbClr val="000000"/>
                </a:solidFill>
                <a:ea typeface="Tahoma" pitchFamily="34" charset="0"/>
                <a:cs typeface="Tahoma" pitchFamily="34" charset="0"/>
              </a:rPr>
              <a:t>EUR</a:t>
            </a:r>
            <a:r>
              <a:rPr lang="ru-RU" sz="1100" dirty="0" smtClean="0">
                <a:solidFill>
                  <a:srgbClr val="000000"/>
                </a:solidFill>
                <a:ea typeface="Tahoma" pitchFamily="34" charset="0"/>
                <a:cs typeface="Tahoma" pitchFamily="34" charset="0"/>
              </a:rPr>
              <a:t> – 0,0015%</a:t>
            </a:r>
            <a:endParaRPr lang="ru-RU" sz="1100" dirty="0">
              <a:solidFill>
                <a:srgbClr val="000000"/>
              </a:solidFill>
              <a:ea typeface="Tahoma" pitchFamily="34" charset="0"/>
              <a:cs typeface="Tahoma" pitchFamily="34" charset="0"/>
            </a:endParaRPr>
          </a:p>
        </p:txBody>
      </p:sp>
      <p:grpSp>
        <p:nvGrpSpPr>
          <p:cNvPr id="2" name="Группа 10"/>
          <p:cNvGrpSpPr>
            <a:grpSpLocks/>
          </p:cNvGrpSpPr>
          <p:nvPr/>
        </p:nvGrpSpPr>
        <p:grpSpPr bwMode="auto">
          <a:xfrm>
            <a:off x="1202642" y="1052736"/>
            <a:ext cx="7496613" cy="417203"/>
            <a:chOff x="784513" y="1918"/>
            <a:chExt cx="3547143" cy="531357"/>
          </a:xfrm>
          <a:solidFill>
            <a:srgbClr val="593160"/>
          </a:solidFill>
        </p:grpSpPr>
        <p:sp>
          <p:nvSpPr>
            <p:cNvPr id="16" name="Скругленный прямоугольник 15"/>
            <p:cNvSpPr/>
            <p:nvPr/>
          </p:nvSpPr>
          <p:spPr>
            <a:xfrm>
              <a:off x="784513" y="1918"/>
              <a:ext cx="3547143" cy="53135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800391" y="17779"/>
              <a:ext cx="3515387" cy="499634"/>
            </a:xfrm>
            <a:prstGeom prst="rect">
              <a:avLst/>
            </a:prstGeom>
            <a:grpFill/>
          </p:spPr>
          <p:style>
            <a:lnRef idx="0">
              <a:scrgbClr r="0" g="0" b="0"/>
            </a:lnRef>
            <a:fillRef idx="0">
              <a:scrgbClr r="0" g="0" b="0"/>
            </a:fillRef>
            <a:effectRef idx="0">
              <a:scrgbClr r="0" g="0" b="0"/>
            </a:effectRef>
            <a:fontRef idx="minor">
              <a:schemeClr val="lt1"/>
            </a:fontRef>
          </p:style>
          <p:txBody>
            <a:bodyPr lIns="34290" tIns="22860" rIns="34290" bIns="22860" spcCol="1270" anchor="ctr">
              <a:noAutofit/>
            </a:bodyPr>
            <a:lstStyle/>
            <a:p>
              <a:pPr algn="ctr" defTabSz="800100">
                <a:lnSpc>
                  <a:spcPct val="90000"/>
                </a:lnSpc>
                <a:spcAft>
                  <a:spcPct val="35000"/>
                </a:spcAft>
                <a:defRPr/>
              </a:pPr>
              <a:r>
                <a:rPr lang="ru-RU" sz="1200" b="1" dirty="0" smtClean="0">
                  <a:solidFill>
                    <a:prstClr val="white"/>
                  </a:solidFill>
                  <a:ea typeface="Tahoma" pitchFamily="34" charset="0"/>
                  <a:cs typeface="Tahoma" pitchFamily="34" charset="0"/>
                </a:rPr>
                <a:t>Среднедневной объем торгов </a:t>
              </a:r>
              <a:r>
                <a:rPr lang="en-US" sz="1200" b="1" dirty="0">
                  <a:solidFill>
                    <a:prstClr val="white"/>
                  </a:solidFill>
                  <a:ea typeface="Tahoma" pitchFamily="34" charset="0"/>
                  <a:cs typeface="Tahoma" pitchFamily="34" charset="0"/>
                </a:rPr>
                <a:t>CNY/RUB </a:t>
              </a:r>
              <a:r>
                <a:rPr lang="ru-RU" sz="1200" b="1" dirty="0" smtClean="0">
                  <a:solidFill>
                    <a:prstClr val="white"/>
                  </a:solidFill>
                  <a:ea typeface="Tahoma" pitchFamily="34" charset="0"/>
                  <a:cs typeface="Tahoma" pitchFamily="34" charset="0"/>
                </a:rPr>
                <a:t>, </a:t>
              </a:r>
            </a:p>
            <a:p>
              <a:pPr algn="ctr" defTabSz="800100">
                <a:lnSpc>
                  <a:spcPct val="90000"/>
                </a:lnSpc>
                <a:spcAft>
                  <a:spcPct val="35000"/>
                </a:spcAft>
                <a:defRPr/>
              </a:pPr>
              <a:r>
                <a:rPr lang="ru-RU" sz="1200" b="1" dirty="0" smtClean="0">
                  <a:solidFill>
                    <a:prstClr val="white"/>
                  </a:solidFill>
                  <a:ea typeface="Tahoma" pitchFamily="34" charset="0"/>
                  <a:cs typeface="Tahoma" pitchFamily="34" charset="0"/>
                </a:rPr>
                <a:t>млн </a:t>
              </a:r>
              <a:r>
                <a:rPr lang="en-US" sz="1200" b="1" dirty="0" smtClean="0">
                  <a:solidFill>
                    <a:prstClr val="white"/>
                  </a:solidFill>
                  <a:ea typeface="Tahoma" pitchFamily="34" charset="0"/>
                  <a:cs typeface="Tahoma" pitchFamily="34" charset="0"/>
                </a:rPr>
                <a:t>CHY</a:t>
              </a:r>
              <a:endParaRPr lang="ru-RU" sz="1200" dirty="0">
                <a:solidFill>
                  <a:prstClr val="white"/>
                </a:solidFill>
                <a:ea typeface="Tahoma" pitchFamily="34" charset="0"/>
                <a:cs typeface="Tahoma" pitchFamily="34" charset="0"/>
              </a:endParaRPr>
            </a:p>
          </p:txBody>
        </p:sp>
      </p:grpSp>
      <p:grpSp>
        <p:nvGrpSpPr>
          <p:cNvPr id="3" name="Группа 10"/>
          <p:cNvGrpSpPr>
            <a:grpSpLocks/>
          </p:cNvGrpSpPr>
          <p:nvPr/>
        </p:nvGrpSpPr>
        <p:grpSpPr bwMode="auto">
          <a:xfrm>
            <a:off x="1169163" y="3962853"/>
            <a:ext cx="7479232" cy="417203"/>
            <a:chOff x="784513" y="1918"/>
            <a:chExt cx="3547143" cy="531357"/>
          </a:xfrm>
          <a:solidFill>
            <a:srgbClr val="593160"/>
          </a:solidFill>
        </p:grpSpPr>
        <p:sp>
          <p:nvSpPr>
            <p:cNvPr id="21" name="Скругленный прямоугольник 20"/>
            <p:cNvSpPr/>
            <p:nvPr/>
          </p:nvSpPr>
          <p:spPr>
            <a:xfrm>
              <a:off x="784513" y="1918"/>
              <a:ext cx="3547143" cy="53135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Скругленный прямоугольник 4"/>
            <p:cNvSpPr/>
            <p:nvPr/>
          </p:nvSpPr>
          <p:spPr>
            <a:xfrm>
              <a:off x="800391" y="17779"/>
              <a:ext cx="3515387" cy="499634"/>
            </a:xfrm>
            <a:prstGeom prst="rect">
              <a:avLst/>
            </a:prstGeom>
            <a:grpFill/>
          </p:spPr>
          <p:style>
            <a:lnRef idx="0">
              <a:scrgbClr r="0" g="0" b="0"/>
            </a:lnRef>
            <a:fillRef idx="0">
              <a:scrgbClr r="0" g="0" b="0"/>
            </a:fillRef>
            <a:effectRef idx="0">
              <a:scrgbClr r="0" g="0" b="0"/>
            </a:effectRef>
            <a:fontRef idx="minor">
              <a:schemeClr val="lt1"/>
            </a:fontRef>
          </p:style>
          <p:txBody>
            <a:bodyPr lIns="34290" tIns="22860" rIns="34290" bIns="22860" spcCol="1270" anchor="ctr">
              <a:normAutofit/>
            </a:bodyPr>
            <a:lstStyle/>
            <a:p>
              <a:pPr algn="ctr">
                <a:defRPr/>
              </a:pPr>
              <a:r>
                <a:rPr lang="ru-RU" sz="1200" b="1" dirty="0" smtClean="0">
                  <a:solidFill>
                    <a:prstClr val="white"/>
                  </a:solidFill>
                  <a:ea typeface="Tahoma" pitchFamily="34" charset="0"/>
                  <a:cs typeface="Tahoma" pitchFamily="34" charset="0"/>
                </a:rPr>
                <a:t>Развитие - 15.04.2013</a:t>
              </a:r>
              <a:endParaRPr lang="ru-RU" sz="1200" dirty="0">
                <a:solidFill>
                  <a:prstClr val="white"/>
                </a:solidFill>
                <a:ea typeface="Tahoma" pitchFamily="34" charset="0"/>
                <a:cs typeface="Tahoma" pitchFamily="34" charset="0"/>
              </a:endParaRPr>
            </a:p>
          </p:txBody>
        </p:sp>
      </p:grpSp>
      <p:graphicFrame>
        <p:nvGraphicFramePr>
          <p:cNvPr id="13" name="Диаграмма 12"/>
          <p:cNvGraphicFramePr>
            <a:graphicFrameLocks/>
          </p:cNvGraphicFramePr>
          <p:nvPr>
            <p:extLst>
              <p:ext uri="{D42A27DB-BD31-4B8C-83A1-F6EECF244321}">
                <p14:modId xmlns:p14="http://schemas.microsoft.com/office/powerpoint/2010/main" val="1570301972"/>
              </p:ext>
            </p:extLst>
          </p:nvPr>
        </p:nvGraphicFramePr>
        <p:xfrm>
          <a:off x="968833" y="1556792"/>
          <a:ext cx="7646083"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340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 - CNY декабрь 201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Шаблон презентации_рус (2)">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146AE59D714A33448C879F6EED7C13EF" ma:contentTypeVersion="0" ma:contentTypeDescription="Создание документа." ma:contentTypeScope="" ma:versionID="51d16541a83fe4bdd53d9c73fa891021">
  <xsd:schema xmlns:xsd="http://www.w3.org/2001/XMLSchema" xmlns:xs="http://www.w3.org/2001/XMLSchema" xmlns:p="http://schemas.microsoft.com/office/2006/metadata/properties" xmlns:ns2="5c2cd6fe-a789-4745-9d50-c055d8f1627e" targetNamespace="http://schemas.microsoft.com/office/2006/metadata/properties" ma:root="true" ma:fieldsID="eb6df43a550ff08c15757511108e667f" ns2:_="">
    <xsd:import namespace="5c2cd6fe-a789-4745-9d50-c055d8f1627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cd6fe-a789-4745-9d50-c055d8f1627e"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54A6F6C-CCBE-4D1C-9371-9CC01812BC2F}">
  <ds:schemaRefs>
    <ds:schemaRef ds:uri="http://schemas.microsoft.com/sharepoint/events"/>
  </ds:schemaRefs>
</ds:datastoreItem>
</file>

<file path=customXml/itemProps2.xml><?xml version="1.0" encoding="utf-8"?>
<ds:datastoreItem xmlns:ds="http://schemas.openxmlformats.org/officeDocument/2006/customXml" ds:itemID="{A666ECF3-F9D6-4AAA-BD5F-C13754470922}">
  <ds:schemaRefs>
    <ds:schemaRef ds:uri="http://schemas.microsoft.com/sharepoint/v3/contenttype/forms"/>
  </ds:schemaRefs>
</ds:datastoreItem>
</file>

<file path=customXml/itemProps3.xml><?xml version="1.0" encoding="utf-8"?>
<ds:datastoreItem xmlns:ds="http://schemas.openxmlformats.org/officeDocument/2006/customXml" ds:itemID="{CEB893F4-D8D2-41FF-AF32-FAB266AA8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cd6fe-a789-4745-9d50-c055d8f16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8B4BFD-D6D8-4DB1-BC43-813888619564}">
  <ds:schemaRefs>
    <ds:schemaRef ds:uri="http://purl.org/dc/dcmityp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5c2cd6fe-a789-4745-9d50-c055d8f1627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Презентация - CNY декабрь 2012</Template>
  <TotalTime>21903</TotalTime>
  <Words>1239</Words>
  <Application>Microsoft Office PowerPoint</Application>
  <PresentationFormat>Экран (4:3)</PresentationFormat>
  <Paragraphs>134</Paragraphs>
  <Slides>13</Slides>
  <Notes>13</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Презентация - CNY декабрь 2012</vt:lpstr>
      <vt:lpstr>Шаблон презентации_рус (2)</vt:lpstr>
      <vt:lpstr>Презентация PowerPoint</vt:lpstr>
      <vt:lpstr>ПРЕДПОСЫЛКИ ОРГАНИЗАЦИИ ТОРГОВ ЮАНЬ/РУБЛЬ</vt:lpstr>
      <vt:lpstr>ВОЗМОЖНОСИ ИСПОЛЬЗОВАНИЯ ЮАНЕЙ</vt:lpstr>
      <vt:lpstr>ЮАНЬ НА МЕЖДУНАРОДНОЙ АРЕНЕ</vt:lpstr>
      <vt:lpstr>ПРЕДПОСЫЛКИ РАЗВИТИЯ БИРЖЕВЫХ ТОРГОВ ЮАНЬ/РУБЛЬ</vt:lpstr>
      <vt:lpstr>НОВЫЕ ИНСТРУМЕНТЫ</vt:lpstr>
      <vt:lpstr>НОВЫЕ УСЛОВИЯ ТОРГОВ</vt:lpstr>
      <vt:lpstr>ВРЕМЯ ТОРГОВ ОТЧЕТЫ ПО ИТОГАМ ТОРГОВ</vt:lpstr>
      <vt:lpstr>РАЗВИТИЕ ТОРГОВ ЮАНЬ-РУБЛЬ</vt:lpstr>
      <vt:lpstr>РЕЗУЛЬТАТЫ ТОРГОВ ( конец первого полугодия 2013 г.) </vt:lpstr>
      <vt:lpstr>ТОРГИ CNY/RUB</vt:lpstr>
      <vt:lpstr>DISCLAIMER</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frolov</dc:creator>
  <cp:lastModifiedBy>Астреина Марина Карловна</cp:lastModifiedBy>
  <cp:revision>157</cp:revision>
  <dcterms:created xsi:type="dcterms:W3CDTF">2012-12-19T13:14:19Z</dcterms:created>
  <dcterms:modified xsi:type="dcterms:W3CDTF">2013-10-10T09:01:43Z</dcterms:modified>
</cp:coreProperties>
</file>