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275" r:id="rId6"/>
    <p:sldId id="274" r:id="rId7"/>
    <p:sldId id="286" r:id="rId8"/>
    <p:sldId id="292" r:id="rId9"/>
    <p:sldId id="302" r:id="rId10"/>
    <p:sldId id="313" r:id="rId11"/>
    <p:sldId id="314" r:id="rId12"/>
    <p:sldId id="312" r:id="rId13"/>
    <p:sldId id="317" r:id="rId14"/>
    <p:sldId id="315" r:id="rId15"/>
    <p:sldId id="316" r:id="rId16"/>
    <p:sldId id="303" r:id="rId17"/>
    <p:sldId id="304" r:id="rId18"/>
    <p:sldId id="306" r:id="rId19"/>
    <p:sldId id="308" r:id="rId20"/>
    <p:sldId id="309" r:id="rId21"/>
    <p:sldId id="301" r:id="rId22"/>
    <p:sldId id="276" r:id="rId2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126"/>
    <a:srgbClr val="5D4F4B"/>
    <a:srgbClr val="6D6F64"/>
    <a:srgbClr val="593160"/>
    <a:srgbClr val="616365"/>
    <a:srgbClr val="8D3C1E"/>
    <a:srgbClr val="63B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572" autoAdjust="0"/>
  </p:normalViewPr>
  <p:slideViewPr>
    <p:cSldViewPr>
      <p:cViewPr varScale="1">
        <p:scale>
          <a:sx n="101" d="100"/>
          <a:sy n="101" d="100"/>
        </p:scale>
        <p:origin x="18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F924CA1-ADAE-4CB0-9017-F7946ABEC1AE}" type="datetimeFigureOut">
              <a:rPr lang="ru-RU" smtClean="0"/>
              <a:t>12.12.2016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1047466-5782-4F45-AFEE-AD15D659BCAC}" type="slidenum">
              <a:rPr lang="ru-RU" smtClean="0"/>
              <a:t>‹#›</a:t>
            </a:fld>
            <a:endParaRPr lang="ru-RU"/>
          </a:p>
        </p:txBody>
      </p:sp>
    </p:spTree>
    <p:extLst>
      <p:ext uri="{BB962C8B-B14F-4D97-AF65-F5344CB8AC3E}">
        <p14:creationId xmlns:p14="http://schemas.microsoft.com/office/powerpoint/2010/main" val="117005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2</a:t>
            </a:fld>
            <a:endParaRPr lang="ru-RU"/>
          </a:p>
        </p:txBody>
      </p:sp>
    </p:spTree>
    <p:extLst>
      <p:ext uri="{BB962C8B-B14F-4D97-AF65-F5344CB8AC3E}">
        <p14:creationId xmlns:p14="http://schemas.microsoft.com/office/powerpoint/2010/main" val="4036024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11</a:t>
            </a:fld>
            <a:endParaRPr lang="ru-RU"/>
          </a:p>
        </p:txBody>
      </p:sp>
    </p:spTree>
    <p:extLst>
      <p:ext uri="{BB962C8B-B14F-4D97-AF65-F5344CB8AC3E}">
        <p14:creationId xmlns:p14="http://schemas.microsoft.com/office/powerpoint/2010/main" val="365598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12</a:t>
            </a:fld>
            <a:endParaRPr lang="ru-RU"/>
          </a:p>
        </p:txBody>
      </p:sp>
    </p:spTree>
    <p:extLst>
      <p:ext uri="{BB962C8B-B14F-4D97-AF65-F5344CB8AC3E}">
        <p14:creationId xmlns:p14="http://schemas.microsoft.com/office/powerpoint/2010/main" val="138368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13</a:t>
            </a:fld>
            <a:endParaRPr lang="ru-RU"/>
          </a:p>
        </p:txBody>
      </p:sp>
    </p:spTree>
    <p:extLst>
      <p:ext uri="{BB962C8B-B14F-4D97-AF65-F5344CB8AC3E}">
        <p14:creationId xmlns:p14="http://schemas.microsoft.com/office/powerpoint/2010/main" val="318731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14</a:t>
            </a:fld>
            <a:endParaRPr lang="ru-RU"/>
          </a:p>
        </p:txBody>
      </p:sp>
    </p:spTree>
    <p:extLst>
      <p:ext uri="{BB962C8B-B14F-4D97-AF65-F5344CB8AC3E}">
        <p14:creationId xmlns:p14="http://schemas.microsoft.com/office/powerpoint/2010/main" val="372960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15</a:t>
            </a:fld>
            <a:endParaRPr lang="ru-RU"/>
          </a:p>
        </p:txBody>
      </p:sp>
    </p:spTree>
    <p:extLst>
      <p:ext uri="{BB962C8B-B14F-4D97-AF65-F5344CB8AC3E}">
        <p14:creationId xmlns:p14="http://schemas.microsoft.com/office/powerpoint/2010/main" val="11729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16</a:t>
            </a:fld>
            <a:endParaRPr lang="ru-RU"/>
          </a:p>
        </p:txBody>
      </p:sp>
    </p:spTree>
    <p:extLst>
      <p:ext uri="{BB962C8B-B14F-4D97-AF65-F5344CB8AC3E}">
        <p14:creationId xmlns:p14="http://schemas.microsoft.com/office/powerpoint/2010/main" val="133831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17</a:t>
            </a:fld>
            <a:endParaRPr lang="ru-RU"/>
          </a:p>
        </p:txBody>
      </p:sp>
    </p:spTree>
    <p:extLst>
      <p:ext uri="{BB962C8B-B14F-4D97-AF65-F5344CB8AC3E}">
        <p14:creationId xmlns:p14="http://schemas.microsoft.com/office/powerpoint/2010/main" val="274845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3</a:t>
            </a:fld>
            <a:endParaRPr lang="ru-RU"/>
          </a:p>
        </p:txBody>
      </p:sp>
    </p:spTree>
    <p:extLst>
      <p:ext uri="{BB962C8B-B14F-4D97-AF65-F5344CB8AC3E}">
        <p14:creationId xmlns:p14="http://schemas.microsoft.com/office/powerpoint/2010/main" val="12391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4</a:t>
            </a:fld>
            <a:endParaRPr lang="ru-RU"/>
          </a:p>
        </p:txBody>
      </p:sp>
    </p:spTree>
    <p:extLst>
      <p:ext uri="{BB962C8B-B14F-4D97-AF65-F5344CB8AC3E}">
        <p14:creationId xmlns:p14="http://schemas.microsoft.com/office/powerpoint/2010/main" val="89203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5</a:t>
            </a:fld>
            <a:endParaRPr lang="ru-RU"/>
          </a:p>
        </p:txBody>
      </p:sp>
    </p:spTree>
    <p:extLst>
      <p:ext uri="{BB962C8B-B14F-4D97-AF65-F5344CB8AC3E}">
        <p14:creationId xmlns:p14="http://schemas.microsoft.com/office/powerpoint/2010/main" val="365902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6</a:t>
            </a:fld>
            <a:endParaRPr lang="ru-RU"/>
          </a:p>
        </p:txBody>
      </p:sp>
    </p:spTree>
    <p:extLst>
      <p:ext uri="{BB962C8B-B14F-4D97-AF65-F5344CB8AC3E}">
        <p14:creationId xmlns:p14="http://schemas.microsoft.com/office/powerpoint/2010/main" val="21550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7</a:t>
            </a:fld>
            <a:endParaRPr lang="ru-RU"/>
          </a:p>
        </p:txBody>
      </p:sp>
    </p:spTree>
    <p:extLst>
      <p:ext uri="{BB962C8B-B14F-4D97-AF65-F5344CB8AC3E}">
        <p14:creationId xmlns:p14="http://schemas.microsoft.com/office/powerpoint/2010/main" val="21550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8</a:t>
            </a:fld>
            <a:endParaRPr lang="ru-RU"/>
          </a:p>
        </p:txBody>
      </p:sp>
    </p:spTree>
    <p:extLst>
      <p:ext uri="{BB962C8B-B14F-4D97-AF65-F5344CB8AC3E}">
        <p14:creationId xmlns:p14="http://schemas.microsoft.com/office/powerpoint/2010/main" val="21550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9</a:t>
            </a:fld>
            <a:endParaRPr lang="ru-RU"/>
          </a:p>
        </p:txBody>
      </p:sp>
    </p:spTree>
    <p:extLst>
      <p:ext uri="{BB962C8B-B14F-4D97-AF65-F5344CB8AC3E}">
        <p14:creationId xmlns:p14="http://schemas.microsoft.com/office/powerpoint/2010/main" val="21550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047466-5782-4F45-AFEE-AD15D659BCAC}" type="slidenum">
              <a:rPr lang="ru-RU" smtClean="0"/>
              <a:t>10</a:t>
            </a:fld>
            <a:endParaRPr lang="ru-RU"/>
          </a:p>
        </p:txBody>
      </p:sp>
    </p:spTree>
    <p:extLst>
      <p:ext uri="{BB962C8B-B14F-4D97-AF65-F5344CB8AC3E}">
        <p14:creationId xmlns:p14="http://schemas.microsoft.com/office/powerpoint/2010/main" val="1546201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 Титульный слайд_">
    <p:spTree>
      <p:nvGrpSpPr>
        <p:cNvPr id="1" name=""/>
        <p:cNvGrpSpPr/>
        <p:nvPr/>
      </p:nvGrpSpPr>
      <p:grpSpPr>
        <a:xfrm>
          <a:off x="0" y="0"/>
          <a:ext cx="0" cy="0"/>
          <a:chOff x="0" y="0"/>
          <a:chExt cx="0" cy="0"/>
        </a:xfrm>
      </p:grpSpPr>
      <p:pic>
        <p:nvPicPr>
          <p:cNvPr id="2050"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049" t="23965" r="27064" b="6901"/>
          <a:stretch/>
        </p:blipFill>
        <p:spPr bwMode="auto">
          <a:xfrm>
            <a:off x="25200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 Начало раздела">
    <p:spTree>
      <p:nvGrpSpPr>
        <p:cNvPr id="1" name=""/>
        <p:cNvGrpSpPr/>
        <p:nvPr/>
      </p:nvGrpSpPr>
      <p:grpSpPr>
        <a:xfrm>
          <a:off x="0" y="0"/>
          <a:ext cx="0" cy="0"/>
          <a:chOff x="0" y="0"/>
          <a:chExt cx="0" cy="0"/>
        </a:xfrm>
      </p:grpSpPr>
      <p:sp>
        <p:nvSpPr>
          <p:cNvPr id="9" name="Прямоугольник 8"/>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pPr/>
              <a:t>‹#›</a:t>
            </a:fld>
            <a:endParaRPr lang="ru-RU"/>
          </a:p>
        </p:txBody>
      </p:sp>
    </p:spTree>
    <p:extLst>
      <p:ext uri="{BB962C8B-B14F-4D97-AF65-F5344CB8AC3E}">
        <p14:creationId xmlns:p14="http://schemas.microsoft.com/office/powerpoint/2010/main" val="74150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11" name="Прямоугольник 10"/>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pPr/>
              <a:t>‹#›</a:t>
            </a:fld>
            <a:endParaRPr lang="ru-RU"/>
          </a:p>
        </p:txBody>
      </p:sp>
    </p:spTree>
    <p:extLst>
      <p:ext uri="{BB962C8B-B14F-4D97-AF65-F5344CB8AC3E}">
        <p14:creationId xmlns:p14="http://schemas.microsoft.com/office/powerpoint/2010/main" val="4148063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pPr/>
              <a:t>‹#›</a:t>
            </a:fld>
            <a:endParaRPr lang="ru-RU"/>
          </a:p>
        </p:txBody>
      </p:sp>
    </p:spTree>
    <p:extLst>
      <p:ext uri="{BB962C8B-B14F-4D97-AF65-F5344CB8AC3E}">
        <p14:creationId xmlns:p14="http://schemas.microsoft.com/office/powerpoint/2010/main" val="74150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 Начало раздела">
    <p:spTree>
      <p:nvGrpSpPr>
        <p:cNvPr id="1" name=""/>
        <p:cNvGrpSpPr/>
        <p:nvPr/>
      </p:nvGrpSpPr>
      <p:grpSpPr>
        <a:xfrm>
          <a:off x="0" y="0"/>
          <a:ext cx="0" cy="0"/>
          <a:chOff x="0" y="0"/>
          <a:chExt cx="0" cy="0"/>
        </a:xfrm>
      </p:grpSpPr>
      <p:sp>
        <p:nvSpPr>
          <p:cNvPr id="6" name="Прямоугольник 5"/>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a:spLocks noGrp="1"/>
          </p:cNvSpPr>
          <p:nvPr>
            <p:ph type="title" hasCustomPrompt="1"/>
          </p:nvPr>
        </p:nvSpPr>
        <p:spPr>
          <a:xfrm>
            <a:off x="395536" y="404664"/>
            <a:ext cx="5400000" cy="2232000"/>
          </a:xfrm>
          <a:prstGeom prst="rect">
            <a:avLst/>
          </a:prstGeom>
        </p:spPr>
        <p:txBody>
          <a:bodyPr anchor="t" anchorCtr="0">
            <a:noAutofit/>
          </a:bodyPr>
          <a:lstStyle>
            <a:lvl1pPr algn="l">
              <a:lnSpc>
                <a:spcPct val="90000"/>
              </a:lnSpc>
              <a:defRPr sz="4800" baseline="0">
                <a:solidFill>
                  <a:schemeClr val="bg1"/>
                </a:solidFill>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8"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solidFill>
                  <a:schemeClr val="bg1"/>
                </a:solidFill>
                <a:latin typeface="+mj-lt"/>
                <a:ea typeface="Verdana" pitchFamily="34" charset="0"/>
                <a:cs typeface="Verdana" pitchFamily="34" charset="0"/>
              </a:defRPr>
            </a:lvl1pPr>
          </a:lstStyle>
          <a:p>
            <a:endParaRPr lang="ru-RU" dirty="0"/>
          </a:p>
        </p:txBody>
      </p:sp>
      <p:sp>
        <p:nvSpPr>
          <p:cNvPr id="10"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solidFill>
                  <a:schemeClr val="bg1"/>
                </a:solidFill>
                <a:latin typeface="+mj-lt"/>
                <a:ea typeface="Verdana" pitchFamily="34" charset="0"/>
                <a:cs typeface="Verdana" pitchFamily="34" charset="0"/>
              </a:defRPr>
            </a:lvl1pPr>
          </a:lstStyle>
          <a:p>
            <a:fld id="{B9E2B10B-2B5B-4D21-B621-3C15B0884A5E}" type="slidenum">
              <a:rPr lang="ru-RU" smtClean="0"/>
              <a:pPr/>
              <a:t>‹#›</a:t>
            </a:fld>
            <a:endParaRPr lang="ru-RU"/>
          </a:p>
        </p:txBody>
      </p:sp>
    </p:spTree>
    <p:extLst>
      <p:ext uri="{BB962C8B-B14F-4D97-AF65-F5344CB8AC3E}">
        <p14:creationId xmlns:p14="http://schemas.microsoft.com/office/powerpoint/2010/main" val="74150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7" name="Текст 3"/>
          <p:cNvSpPr>
            <a:spLocks noGrp="1"/>
          </p:cNvSpPr>
          <p:nvPr>
            <p:ph type="body" sz="half" idx="2" hasCustomPrompt="1"/>
          </p:nvPr>
        </p:nvSpPr>
        <p:spPr>
          <a:xfrm>
            <a:off x="1151999" y="2134800"/>
            <a:ext cx="7416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05_ Слайд с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0" name="Рисунок 2"/>
          <p:cNvSpPr>
            <a:spLocks noGrp="1"/>
          </p:cNvSpPr>
          <p:nvPr>
            <p:ph type="pic" idx="1" hasCustomPrompt="1"/>
          </p:nvPr>
        </p:nvSpPr>
        <p:spPr>
          <a:xfrm>
            <a:off x="5436000" y="2160000"/>
            <a:ext cx="3240000" cy="3708000"/>
          </a:xfrm>
          <a:prstGeom prst="rect">
            <a:avLst/>
          </a:prstGeom>
        </p:spPr>
        <p:txBody>
          <a:bodyPr anchor="ctr" anchorCtr="0">
            <a:normAutofit/>
          </a:bodyPr>
          <a:lstStyle>
            <a:lvl1pPr marL="0" indent="0" algn="ctr">
              <a:buNone/>
              <a:defRPr sz="1800" baseline="0">
                <a:solidFill>
                  <a:schemeClr val="bg1">
                    <a:lumMod val="50000"/>
                  </a:schemeClr>
                </a:solidFill>
                <a:latin typeface="Courier New" pitchFamily="49" charset="0"/>
                <a:cs typeface="Courier New" pitchFamily="49"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Нажмите иконку, </a:t>
            </a:r>
            <a:br>
              <a:rPr lang="ru-RU" dirty="0" smtClean="0"/>
            </a:br>
            <a:r>
              <a:rPr lang="ru-RU" dirty="0" smtClean="0"/>
              <a:t>чтобы вставить изображение</a:t>
            </a:r>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06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572000" y="2160000"/>
            <a:ext cx="4104000" cy="27828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572000" y="5112000"/>
            <a:ext cx="4176000" cy="576064"/>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152000" y="2134800"/>
            <a:ext cx="3276000" cy="3600000"/>
          </a:xfrm>
          <a:prstGeom prst="rect">
            <a:avLst/>
          </a:prstGeom>
        </p:spPr>
        <p:txBody>
          <a:bodyPr vert="horz">
            <a:noAutofit/>
          </a:bodyPr>
          <a:lstStyle>
            <a:lvl1pPr marL="174625" indent="-174625" defTabSz="1976438">
              <a:spcBef>
                <a:spcPts val="1800"/>
              </a:spcBef>
              <a:buFont typeface="Wingdings" pitchFamily="2" charset="2"/>
              <a:buChar char="§"/>
              <a:defRPr sz="1600" baseline="0">
                <a:latin typeface="+mj-lt"/>
                <a:ea typeface="Verdana" pitchFamily="34" charset="0"/>
                <a:cs typeface="Verdana" pitchFamily="34" charset="0"/>
              </a:defRPr>
            </a:lvl1pPr>
            <a:lvl2pPr defTabSz="1976438">
              <a:defRPr sz="1600">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7_ Слайд с текстом и таблице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7" name="Текст 3"/>
          <p:cNvSpPr>
            <a:spLocks noGrp="1"/>
          </p:cNvSpPr>
          <p:nvPr>
            <p:ph type="body" sz="half" idx="2" hasCustomPrompt="1"/>
          </p:nvPr>
        </p:nvSpPr>
        <p:spPr>
          <a:xfrm>
            <a:off x="1151998" y="2134800"/>
            <a:ext cx="7416000" cy="1150184"/>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r>
              <a:rPr lang="en-US" dirty="0" smtClean="0"/>
              <a:t> </a:t>
            </a:r>
            <a:br>
              <a:rPr lang="en-US" dirty="0" smtClean="0"/>
            </a:br>
            <a:r>
              <a:rPr lang="ru-RU" dirty="0" smtClean="0"/>
              <a:t>Ниже текста расположите таблицу, созданную в программе </a:t>
            </a:r>
            <a:r>
              <a:rPr lang="en-US" dirty="0" smtClean="0"/>
              <a:t>Excel</a:t>
            </a:r>
            <a:r>
              <a:rPr lang="ru-RU" dirty="0" smtClean="0"/>
              <a:t> в фирменном стиле </a:t>
            </a:r>
            <a:r>
              <a:rPr lang="en-US" dirty="0" smtClean="0"/>
              <a:t>(</a:t>
            </a:r>
            <a:r>
              <a:rPr lang="ru-RU" dirty="0" smtClean="0"/>
              <a:t>из оригинального </a:t>
            </a:r>
            <a:r>
              <a:rPr lang="en-US" dirty="0" smtClean="0"/>
              <a:t>Excel-</a:t>
            </a:r>
            <a:r>
              <a:rPr lang="ru-RU" dirty="0" smtClean="0"/>
              <a:t>шаблона таблицы Московской Биржи ) и вставленную на этот слайд операцией </a:t>
            </a:r>
            <a:r>
              <a:rPr lang="en-US" dirty="0" smtClean="0"/>
              <a:t>Copy &gt; Paste</a:t>
            </a:r>
            <a:r>
              <a:rPr lang="ru-RU" dirty="0" smtClean="0"/>
              <a:t>.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 Слайд с текстом и диаграммой">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7" name="Текст 3"/>
          <p:cNvSpPr>
            <a:spLocks noGrp="1"/>
          </p:cNvSpPr>
          <p:nvPr>
            <p:ph type="body" sz="half" idx="2" hasCustomPrompt="1"/>
          </p:nvPr>
        </p:nvSpPr>
        <p:spPr>
          <a:xfrm>
            <a:off x="1151999" y="2134800"/>
            <a:ext cx="4140000" cy="3600000"/>
          </a:xfrm>
          <a:prstGeom prst="rect">
            <a:avLst/>
          </a:prstGeom>
        </p:spPr>
        <p:txBody>
          <a:bodyPr>
            <a:normAutofit/>
          </a:bodyPr>
          <a:lstStyle>
            <a:lvl1pPr marL="0" indent="0">
              <a:lnSpc>
                <a:spcPct val="140000"/>
              </a:lnSpc>
              <a:spcBef>
                <a:spcPts val="0"/>
              </a:spcBef>
              <a:buNone/>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Основной текст располагается здесь. Шрифт </a:t>
            </a:r>
            <a:r>
              <a:rPr lang="en-US" dirty="0" smtClean="0"/>
              <a:t>Tahoma</a:t>
            </a:r>
            <a:r>
              <a:rPr lang="ru-RU" dirty="0" smtClean="0"/>
              <a:t>, прописные/строчные − как в предложениях, рекомендуемый кегль 16 </a:t>
            </a:r>
            <a:r>
              <a:rPr lang="ru-RU" dirty="0" err="1" smtClean="0"/>
              <a:t>пт</a:t>
            </a:r>
            <a:r>
              <a:rPr lang="ru-RU" dirty="0" smtClean="0"/>
              <a:t>, рекомендуемый междустрочный интервал 1,4 строки. </a:t>
            </a:r>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5436000" y="2160000"/>
            <a:ext cx="3240000" cy="3708000"/>
          </a:xfrm>
          <a:prstGeom prst="rect">
            <a:avLst/>
          </a:prstGeo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lumMod val="50000"/>
                  </a:schemeClr>
                </a:solidFill>
                <a:latin typeface="Courier New" pitchFamily="49" charset="0"/>
                <a:cs typeface="Courier New" pitchFamily="49"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5508000" y="5157192"/>
            <a:ext cx="2054288" cy="792088"/>
          </a:xfrm>
          <a:prstGeom prst="rect">
            <a:avLst/>
          </a:prstGeom>
        </p:spPr>
        <p:txBody>
          <a:bodyPr lIns="0" tIns="0" rIns="0" bIns="0">
            <a:noAutofit/>
          </a:bodyPr>
          <a:lstStyle>
            <a:lvl1pPr marL="0" indent="0">
              <a:lnSpc>
                <a:spcPct val="100000"/>
              </a:lnSpc>
              <a:spcBef>
                <a:spcPts val="0"/>
              </a:spcBef>
              <a:buNone/>
              <a:defRPr sz="11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Подпись к диаграмме − шрифт </a:t>
            </a:r>
            <a:r>
              <a:rPr lang="en-US" dirty="0" smtClean="0"/>
              <a:t>Tahoma 11 </a:t>
            </a:r>
            <a:r>
              <a:rPr lang="ru-RU" dirty="0" smtClean="0"/>
              <a:t>пт.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 Слайд с выносом">
    <p:spTree>
      <p:nvGrpSpPr>
        <p:cNvPr id="1" name=""/>
        <p:cNvGrpSpPr/>
        <p:nvPr/>
      </p:nvGrpSpPr>
      <p:grpSpPr>
        <a:xfrm>
          <a:off x="0" y="0"/>
          <a:ext cx="0" cy="0"/>
          <a:chOff x="0" y="0"/>
          <a:chExt cx="0" cy="0"/>
        </a:xfrm>
      </p:grpSpPr>
      <p:pic>
        <p:nvPicPr>
          <p:cNvPr id="4" name="Picture 3" descr="\\atlas-old\Департамент_по_коммуникациям\Отдел_управления_брендом\Фирменный стиль\Шаблон презентаций\купол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789" b="344"/>
          <a:stretch/>
        </p:blipFill>
        <p:spPr bwMode="auto">
          <a:xfrm>
            <a:off x="251520" y="260648"/>
            <a:ext cx="8640960" cy="6372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40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 Слайд с выносом">
    <p:spTree>
      <p:nvGrpSpPr>
        <p:cNvPr id="1" name=""/>
        <p:cNvGrpSpPr/>
        <p:nvPr/>
      </p:nvGrpSpPr>
      <p:grpSpPr>
        <a:xfrm>
          <a:off x="0" y="0"/>
          <a:ext cx="0" cy="0"/>
          <a:chOff x="0" y="0"/>
          <a:chExt cx="0" cy="0"/>
        </a:xfrm>
      </p:grpSpPr>
      <p:sp>
        <p:nvSpPr>
          <p:cNvPr id="5" name="Прямоугольник 4"/>
          <p:cNvSpPr/>
          <p:nvPr userDrawn="1"/>
        </p:nvSpPr>
        <p:spPr>
          <a:xfrm>
            <a:off x="269875" y="260648"/>
            <a:ext cx="8604250" cy="6318250"/>
          </a:xfrm>
          <a:prstGeom prst="rect">
            <a:avLst/>
          </a:prstGeom>
          <a:solidFill>
            <a:srgbClr val="6163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37625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8640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6D6F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86401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 Слайд с выносом">
    <p:spTree>
      <p:nvGrpSpPr>
        <p:cNvPr id="1" name=""/>
        <p:cNvGrpSpPr/>
        <p:nvPr/>
      </p:nvGrpSpPr>
      <p:grpSpPr>
        <a:xfrm>
          <a:off x="0" y="0"/>
          <a:ext cx="0" cy="0"/>
          <a:chOff x="0" y="0"/>
          <a:chExt cx="0" cy="0"/>
        </a:xfrm>
      </p:grpSpPr>
      <p:sp>
        <p:nvSpPr>
          <p:cNvPr id="4" name="Прямоугольник 3"/>
          <p:cNvSpPr/>
          <p:nvPr userDrawn="1"/>
        </p:nvSpPr>
        <p:spPr>
          <a:xfrm>
            <a:off x="269875" y="260648"/>
            <a:ext cx="8604250" cy="6318250"/>
          </a:xfrm>
          <a:prstGeom prst="rect">
            <a:avLst/>
          </a:prstGeom>
          <a:solidFill>
            <a:srgbClr val="5D4F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Заголовок 1"/>
          <p:cNvSpPr>
            <a:spLocks noGrp="1"/>
          </p:cNvSpPr>
          <p:nvPr>
            <p:ph type="title" hasCustomPrompt="1"/>
          </p:nvPr>
        </p:nvSpPr>
        <p:spPr>
          <a:xfrm>
            <a:off x="648000" y="612000"/>
            <a:ext cx="5040000" cy="2160000"/>
          </a:xfrm>
          <a:prstGeom prst="rect">
            <a:avLst/>
          </a:prstGeom>
        </p:spPr>
        <p:txBody>
          <a:bodyPr anchor="t" anchorCtr="0">
            <a:noAutofit/>
          </a:bodyPr>
          <a:lstStyle>
            <a:lvl1pPr algn="l">
              <a:defRPr sz="2600" baseline="0">
                <a:solidFill>
                  <a:schemeClr val="bg1"/>
                </a:solidFill>
                <a:latin typeface="+mj-lt"/>
                <a:ea typeface="Verdana" pitchFamily="34" charset="0"/>
                <a:cs typeface="Verdana" pitchFamily="34" charset="0"/>
              </a:defRPr>
            </a:lvl1pPr>
          </a:lstStyle>
          <a:p>
            <a:r>
              <a:rPr lang="ru-RU" dirty="0" smtClean="0"/>
              <a:t>ВЫНОС − ВАЖНАЯ ЦИТАТА ИЗ ТЕКСТА, НАБИРАЕТСЯ ШРИФТОМ </a:t>
            </a:r>
            <a:r>
              <a:rPr lang="en-US" dirty="0" smtClean="0"/>
              <a:t>TAHOMA </a:t>
            </a:r>
            <a:r>
              <a:rPr lang="ru-RU" dirty="0" smtClean="0"/>
              <a:t>26 ПТ ОБЫЧНЫМ, ОКОНЧАНИЕ − ПОЛУЖИРНЫМ!</a:t>
            </a:r>
            <a:endParaRPr lang="ru-RU" dirty="0"/>
          </a:p>
        </p:txBody>
      </p:sp>
    </p:spTree>
    <p:extLst>
      <p:ext uri="{BB962C8B-B14F-4D97-AF65-F5344CB8AC3E}">
        <p14:creationId xmlns:p14="http://schemas.microsoft.com/office/powerpoint/2010/main" val="3686401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52000" y="576000"/>
            <a:ext cx="7416000" cy="1123200"/>
          </a:xfrm>
          <a:prstGeom prst="rect">
            <a:avLst/>
          </a:prstGeom>
        </p:spPr>
        <p:txBody>
          <a:bodyPr anchor="t" anchorCtr="0">
            <a:noAutofit/>
          </a:bodyPr>
          <a:lstStyle>
            <a:lvl1pPr algn="l">
              <a:defRPr sz="2600" baseline="0">
                <a:latin typeface="+mj-lt"/>
                <a:ea typeface="Verdana" pitchFamily="34" charset="0"/>
                <a:cs typeface="Verdana" pitchFamily="34" charset="0"/>
              </a:defRPr>
            </a:lvl1pPr>
          </a:lstStyle>
          <a:p>
            <a:r>
              <a:rPr lang="ru-RU" b="1" dirty="0" smtClean="0"/>
              <a:t>РАСКРЫТИЕ ИНФОРМАЦИИ</a:t>
            </a:r>
            <a:endParaRPr lang="ru-RU" dirty="0"/>
          </a:p>
        </p:txBody>
      </p:sp>
      <p:sp>
        <p:nvSpPr>
          <p:cNvPr id="5" name="Нижний колонтитул 4"/>
          <p:cNvSpPr>
            <a:spLocks noGrp="1"/>
          </p:cNvSpPr>
          <p:nvPr>
            <p:ph type="ftr" sz="quarter" idx="11"/>
          </p:nvPr>
        </p:nvSpPr>
        <p:spPr>
          <a:xfrm>
            <a:off x="2988000" y="6192000"/>
            <a:ext cx="5328000"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8" name="Прямоугольник 7"/>
          <p:cNvSpPr/>
          <p:nvPr/>
        </p:nvSpPr>
        <p:spPr>
          <a:xfrm>
            <a:off x="269875" y="269875"/>
            <a:ext cx="6477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1250"/>
            <a:ext cx="1663700" cy="396875"/>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5490" y="1402109"/>
            <a:ext cx="734695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51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 Титульный слайд_">
    <p:spTree>
      <p:nvGrpSpPr>
        <p:cNvPr id="1" name=""/>
        <p:cNvGrpSpPr/>
        <p:nvPr/>
      </p:nvGrpSpPr>
      <p:grpSpPr>
        <a:xfrm>
          <a:off x="0" y="0"/>
          <a:ext cx="0" cy="0"/>
          <a:chOff x="0" y="0"/>
          <a:chExt cx="0" cy="0"/>
        </a:xfrm>
      </p:grpSpPr>
      <p:pic>
        <p:nvPicPr>
          <p:cNvPr id="3074" name="Picture 2" descr="\\office.micex.com\Public\Files\Департамент_по_коммуникациям\Отдел_управления_брендом\Фирменный_стиль\Шаблон_презентаций\Шаблоны с выбором фото\ГУМ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 r="11929"/>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3968" y="252000"/>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
        <p:nvSpPr>
          <p:cNvPr id="3" name="Прямоугольник 2"/>
          <p:cNvSpPr/>
          <p:nvPr/>
        </p:nvSpPr>
        <p:spPr>
          <a:xfrm>
            <a:off x="251520" y="270000"/>
            <a:ext cx="4320480" cy="632735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50775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61009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6D6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61009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 Титульный слайд_">
    <p:spTree>
      <p:nvGrpSpPr>
        <p:cNvPr id="1" name=""/>
        <p:cNvGrpSpPr/>
        <p:nvPr/>
      </p:nvGrpSpPr>
      <p:grpSpPr>
        <a:xfrm>
          <a:off x="0" y="0"/>
          <a:ext cx="0" cy="0"/>
          <a:chOff x="0" y="0"/>
          <a:chExt cx="0" cy="0"/>
        </a:xfrm>
      </p:grpSpPr>
      <p:sp>
        <p:nvSpPr>
          <p:cNvPr id="6" name="Прямоугольник 5"/>
          <p:cNvSpPr/>
          <p:nvPr userDrawn="1"/>
        </p:nvSpPr>
        <p:spPr>
          <a:xfrm>
            <a:off x="251520" y="269875"/>
            <a:ext cx="4320480" cy="6327477"/>
          </a:xfrm>
          <a:prstGeom prst="rect">
            <a:avLst/>
          </a:prstGeom>
          <a:solidFill>
            <a:srgbClr val="5D4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4752000" y="4291200"/>
            <a:ext cx="4068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4752000" y="5083200"/>
            <a:ext cx="4176464"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4266000" y="270000"/>
            <a:ext cx="2414592" cy="576000"/>
          </a:xfrm>
          <a:prstGeom prst="rect">
            <a:avLst/>
          </a:prstGeom>
          <a:noFill/>
          <a:ln w="9525">
            <a:noFill/>
            <a:miter lim="800000"/>
            <a:headEnd/>
            <a:tailEnd/>
          </a:ln>
        </p:spPr>
      </p:pic>
    </p:spTree>
    <p:extLst>
      <p:ext uri="{BB962C8B-B14F-4D97-AF65-F5344CB8AC3E}">
        <p14:creationId xmlns:p14="http://schemas.microsoft.com/office/powerpoint/2010/main" val="261009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2_ Содержание">
    <p:spTree>
      <p:nvGrpSpPr>
        <p:cNvPr id="1" name=""/>
        <p:cNvGrpSpPr/>
        <p:nvPr/>
      </p:nvGrpSpPr>
      <p:grpSpPr>
        <a:xfrm>
          <a:off x="0" y="0"/>
          <a:ext cx="0" cy="0"/>
          <a:chOff x="0" y="0"/>
          <a:chExt cx="0" cy="0"/>
        </a:xfrm>
      </p:grpSpPr>
      <p:sp>
        <p:nvSpPr>
          <p:cNvPr id="7" name="Прямоугольник 6"/>
          <p:cNvSpPr/>
          <p:nvPr/>
        </p:nvSpPr>
        <p:spPr>
          <a:xfrm>
            <a:off x="269875" y="269875"/>
            <a:ext cx="8604250" cy="6318250"/>
          </a:xfrm>
          <a:prstGeom prst="rect">
            <a:avLst/>
          </a:prstGeom>
          <a:solidFill>
            <a:srgbClr val="5162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одзаголовок 2"/>
          <p:cNvSpPr txBox="1">
            <a:spLocks/>
          </p:cNvSpPr>
          <p:nvPr/>
        </p:nvSpPr>
        <p:spPr>
          <a:xfrm>
            <a:off x="1152525" y="828675"/>
            <a:ext cx="4064000" cy="719138"/>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ru-RU" sz="2600" dirty="0" smtClean="0">
                <a:solidFill>
                  <a:schemeClr val="bg1"/>
                </a:solidFill>
                <a:latin typeface="+mj-lt"/>
              </a:rPr>
              <a:t>СОДЕРЖАНИЕ</a:t>
            </a:r>
            <a:endParaRPr lang="ru-RU" sz="2600" b="1" dirty="0" smtClean="0">
              <a:solidFill>
                <a:schemeClr val="bg1"/>
              </a:solidFill>
              <a:latin typeface="+mj-lt"/>
            </a:endParaRPr>
          </a:p>
        </p:txBody>
      </p:sp>
      <p:sp>
        <p:nvSpPr>
          <p:cNvPr id="11" name="Вертикальный текст 2"/>
          <p:cNvSpPr>
            <a:spLocks noGrp="1"/>
          </p:cNvSpPr>
          <p:nvPr>
            <p:ph type="body" orient="vert" idx="1" hasCustomPrompt="1"/>
          </p:nvPr>
        </p:nvSpPr>
        <p:spPr>
          <a:xfrm>
            <a:off x="1152000" y="2134800"/>
            <a:ext cx="6768000" cy="3382432"/>
          </a:xfrm>
          <a:prstGeom prst="rect">
            <a:avLst/>
          </a:prstGeom>
        </p:spPr>
        <p:txBody>
          <a:bodyPr vert="horz" numCol="2">
            <a:noAutofit/>
          </a:bodyPr>
          <a:lstStyle>
            <a:lvl1pPr marL="174625" indent="-174625" defTabSz="1976438">
              <a:spcBef>
                <a:spcPts val="1800"/>
              </a:spcBef>
              <a:buFont typeface="Wingdings" pitchFamily="2" charset="2"/>
              <a:buChar char="§"/>
              <a:defRPr sz="1600" baseline="0">
                <a:solidFill>
                  <a:schemeClr val="bg1">
                    <a:lumMod val="95000"/>
                  </a:schemeClr>
                </a:solidFill>
                <a:latin typeface="+mj-lt"/>
                <a:ea typeface="Verdana" pitchFamily="34" charset="0"/>
                <a:cs typeface="Verdana" pitchFamily="34" charset="0"/>
              </a:defRPr>
            </a:lvl1pPr>
            <a:lvl2pPr defTabSz="1976438">
              <a:defRPr sz="1600">
                <a:solidFill>
                  <a:schemeClr val="bg1">
                    <a:lumMod val="95000"/>
                  </a:schemeClr>
                </a:solidFill>
                <a:latin typeface="+mj-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a:p>
            <a:pPr lvl="1"/>
            <a:endParaRPr lang="ru-RU"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880000" y="612000"/>
            <a:ext cx="540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355976" y="6192000"/>
            <a:ext cx="3960024" cy="360000"/>
          </a:xfrm>
          <a:prstGeom prst="rect">
            <a:avLst/>
          </a:prstGeom>
        </p:spPr>
        <p:txBody>
          <a:bodyPr/>
          <a:lstStyle>
            <a:lvl1pPr algn="r">
              <a:defRPr sz="1100">
                <a:latin typeface="+mj-lt"/>
                <a:ea typeface="Verdana" pitchFamily="34" charset="0"/>
                <a:cs typeface="Verdana" pitchFamily="34" charset="0"/>
              </a:defRPr>
            </a:lvl1pPr>
          </a:lstStyle>
          <a:p>
            <a:endParaRPr lang="ru-RU" dirty="0"/>
          </a:p>
        </p:txBody>
      </p:sp>
      <p:sp>
        <p:nvSpPr>
          <p:cNvPr id="6" name="Номер слайда 5"/>
          <p:cNvSpPr>
            <a:spLocks noGrp="1"/>
          </p:cNvSpPr>
          <p:nvPr>
            <p:ph type="sldNum" sz="quarter" idx="12"/>
          </p:nvPr>
        </p:nvSpPr>
        <p:spPr>
          <a:xfrm>
            <a:off x="8388000" y="6192000"/>
            <a:ext cx="36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t>‹#›</a:t>
            </a:fld>
            <a:endParaRPr lang="ru-RU"/>
          </a:p>
        </p:txBody>
      </p:sp>
      <p:sp>
        <p:nvSpPr>
          <p:cNvPr id="8" name="Прямоугольник 7"/>
          <p:cNvSpPr/>
          <p:nvPr/>
        </p:nvSpPr>
        <p:spPr>
          <a:xfrm>
            <a:off x="269875" y="269875"/>
            <a:ext cx="216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232000" y="6191250"/>
            <a:ext cx="1663700" cy="3968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038EA-7CDB-4DEF-B157-0A4E08B1F2C4}" type="datetime1">
              <a:rPr lang="ru-RU" smtClean="0"/>
              <a:t>12.12.2016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2B10B-2B5B-4D21-B621-3C15B0884A5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83" r:id="rId2"/>
    <p:sldLayoutId id="2147483684" r:id="rId3"/>
    <p:sldLayoutId id="2147483670" r:id="rId4"/>
    <p:sldLayoutId id="2147483671" r:id="rId5"/>
    <p:sldLayoutId id="2147483672" r:id="rId6"/>
    <p:sldLayoutId id="2147483673" r:id="rId7"/>
    <p:sldLayoutId id="2147483662" r:id="rId8"/>
    <p:sldLayoutId id="2147483663" r:id="rId9"/>
    <p:sldLayoutId id="2147483675" r:id="rId10"/>
    <p:sldLayoutId id="2147483674" r:id="rId11"/>
    <p:sldLayoutId id="2147483676" r:id="rId12"/>
    <p:sldLayoutId id="2147483677" r:id="rId13"/>
    <p:sldLayoutId id="2147483664" r:id="rId14"/>
    <p:sldLayoutId id="2147483665" r:id="rId15"/>
    <p:sldLayoutId id="2147483666" r:id="rId16"/>
    <p:sldLayoutId id="2147483667" r:id="rId17"/>
    <p:sldLayoutId id="2147483668" r:id="rId18"/>
    <p:sldLayoutId id="2147483669" r:id="rId19"/>
    <p:sldLayoutId id="2147483678" r:id="rId20"/>
    <p:sldLayoutId id="2147483679" r:id="rId21"/>
    <p:sldLayoutId id="2147483680" r:id="rId22"/>
    <p:sldLayoutId id="2147483681" r:id="rId23"/>
    <p:sldLayoutId id="2147483682" r:id="rId2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Sergey.Golovanev@moex.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mailto:Mikhail.Moiseev@moex.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0" Type="http://schemas.openxmlformats.org/officeDocument/2006/relationships/slideLayout" Target="../slideLayouts/slideLayout14.xml"/><Relationship Id="rId4" Type="http://schemas.openxmlformats.org/officeDocument/2006/relationships/tags" Target="../tags/tag4.xml"/><Relationship Id="rId9"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e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4752000" y="4149080"/>
            <a:ext cx="4068000" cy="6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100000"/>
              </a:lnSpc>
              <a:spcBef>
                <a:spcPct val="0"/>
              </a:spcBef>
              <a:spcAft>
                <a:spcPct val="0"/>
              </a:spcAft>
              <a:defRPr sz="1100" kern="1200" baseline="0">
                <a:solidFill>
                  <a:schemeClr val="tx1"/>
                </a:solidFill>
                <a:latin typeface="+mj-lt"/>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a:lstStyle>
          <a:p>
            <a:endParaRPr lang="ru-RU" dirty="0"/>
          </a:p>
        </p:txBody>
      </p:sp>
      <p:sp>
        <p:nvSpPr>
          <p:cNvPr id="9" name="Текст 3"/>
          <p:cNvSpPr>
            <a:spLocks noGrp="1"/>
          </p:cNvSpPr>
          <p:nvPr>
            <p:ph type="body" sz="half" idx="2"/>
          </p:nvPr>
        </p:nvSpPr>
        <p:spPr>
          <a:xfrm>
            <a:off x="4752000" y="4725144"/>
            <a:ext cx="4212488" cy="1584024"/>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ru-RU" sz="1600" dirty="0" smtClean="0"/>
              <a:t>Новая методика расчёта кривой бескупонной доходности государственных ценных бумаг</a:t>
            </a:r>
          </a:p>
          <a:p>
            <a:endParaRPr lang="ru-RU" sz="1600" dirty="0" smtClean="0"/>
          </a:p>
        </p:txBody>
      </p:sp>
      <p:pic>
        <p:nvPicPr>
          <p:cNvPr id="8"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3" r="185"/>
          <a:stretch/>
        </p:blipFill>
        <p:spPr bwMode="auto">
          <a:xfrm>
            <a:off x="251520" y="252000"/>
            <a:ext cx="4320000" cy="63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tlas-old\Департамент_по_коммуникациям\Отдел_управления_брендом\Фирменный стиль\Шаблон презентаций\Л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60648"/>
            <a:ext cx="244827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8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Проблема начала кривой – «разброс» доходностей</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10</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Picture 6"/>
          <p:cNvPicPr>
            <a:picLocks noChangeAspect="1"/>
          </p:cNvPicPr>
          <p:nvPr/>
        </p:nvPicPr>
        <p:blipFill>
          <a:blip r:embed="rId3"/>
          <a:stretch>
            <a:fillRect/>
          </a:stretch>
        </p:blipFill>
        <p:spPr>
          <a:xfrm flipV="1">
            <a:off x="1240704" y="1176052"/>
            <a:ext cx="7774354" cy="174655"/>
          </a:xfrm>
          <a:prstGeom prst="rect">
            <a:avLst/>
          </a:prstGeom>
        </p:spPr>
      </p:pic>
      <p:pic>
        <p:nvPicPr>
          <p:cNvPr id="11" name="Picture 10"/>
          <p:cNvPicPr>
            <a:picLocks noChangeAspect="1"/>
          </p:cNvPicPr>
          <p:nvPr/>
        </p:nvPicPr>
        <p:blipFill>
          <a:blip r:embed="rId4"/>
          <a:stretch>
            <a:fillRect/>
          </a:stretch>
        </p:blipFill>
        <p:spPr>
          <a:xfrm>
            <a:off x="3750182" y="908838"/>
            <a:ext cx="2219635" cy="295316"/>
          </a:xfrm>
          <a:prstGeom prst="rect">
            <a:avLst/>
          </a:prstGeom>
        </p:spPr>
      </p:pic>
      <p:pic>
        <p:nvPicPr>
          <p:cNvPr id="4" name="Picture 3"/>
          <p:cNvPicPr>
            <a:picLocks noChangeAspect="1"/>
          </p:cNvPicPr>
          <p:nvPr/>
        </p:nvPicPr>
        <p:blipFill>
          <a:blip r:embed="rId5"/>
          <a:stretch>
            <a:fillRect/>
          </a:stretch>
        </p:blipFill>
        <p:spPr>
          <a:xfrm>
            <a:off x="1240705" y="1340471"/>
            <a:ext cx="7774354" cy="4647950"/>
          </a:xfrm>
          <a:prstGeom prst="rect">
            <a:avLst/>
          </a:prstGeom>
        </p:spPr>
      </p:pic>
    </p:spTree>
    <p:extLst>
      <p:ext uri="{BB962C8B-B14F-4D97-AF65-F5344CB8AC3E}">
        <p14:creationId xmlns:p14="http://schemas.microsoft.com/office/powerpoint/2010/main" val="1317047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Другая настройка весов и опорных выпусков </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11</a:t>
            </a:fld>
            <a:endParaRPr lang="ru-RU"/>
          </a:p>
        </p:txBody>
      </p:sp>
      <p:sp>
        <p:nvSpPr>
          <p:cNvPr id="5" name="Text Box 43"/>
          <p:cNvSpPr txBox="1">
            <a:spLocks noChangeArrowheads="1"/>
          </p:cNvSpPr>
          <p:nvPr/>
        </p:nvSpPr>
        <p:spPr bwMode="auto">
          <a:xfrm>
            <a:off x="1152000" y="963973"/>
            <a:ext cx="7596000" cy="5103432"/>
          </a:xfrm>
          <a:prstGeom prst="rect">
            <a:avLst/>
          </a:prstGeom>
          <a:solidFill>
            <a:schemeClr val="bg1"/>
          </a:solidFill>
          <a:ln w="28575">
            <a:noFill/>
            <a:miter lim="800000"/>
            <a:headEnd/>
            <a:tailEnd/>
          </a:ln>
          <a:effectLst/>
        </p:spPr>
        <p:txBody>
          <a:bodyPr lIns="90000" tIns="46800" rIns="90000" bIns="46800" anchor="ctr">
            <a:noAutofit/>
          </a:bodyPr>
          <a:lstStyle>
            <a:lvl1pPr indent="3619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9pPr>
          </a:lstStyle>
          <a:p>
            <a:pPr indent="0" algn="just" eaLnBrk="1" fontAlgn="base" hangingPunct="1">
              <a:spcBef>
                <a:spcPct val="0"/>
              </a:spcBef>
              <a:buSzPct val="130000"/>
              <a:defRPr/>
            </a:pPr>
            <a:endParaRPr lang="ru-RU" sz="1600" dirty="0" smtClean="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ru-RU" sz="1600" dirty="0" smtClean="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ru-RU" sz="12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eaLnBrk="1" fontAlgn="base" hangingPunct="1">
              <a:spcBef>
                <a:spcPct val="0"/>
              </a:spcBef>
              <a:buSzPct val="130000"/>
              <a:buFont typeface="Wingdings" panose="05000000000000000000" pitchFamily="2" charset="2"/>
              <a:buChar char="ü"/>
              <a:defRPr/>
            </a:pPr>
            <a:endParaRPr lang="ru-RU" sz="1200" dirty="0" smtClean="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ru-RU"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eaLnBrk="1" fontAlgn="base" hangingPunct="1">
              <a:spcBef>
                <a:spcPct val="0"/>
              </a:spcBef>
              <a:buSzPct val="130000"/>
              <a:buFont typeface="Wingdings" panose="05000000000000000000" pitchFamily="2" charset="2"/>
              <a:buChar char="ü"/>
              <a:defRPr/>
            </a:pPr>
            <a:endParaRPr lang="ru-RU" sz="1400" dirty="0" smtClean="0">
              <a:latin typeface="Tahoma" panose="020B0604030504040204" pitchFamily="34" charset="0"/>
              <a:ea typeface="Tahoma" panose="020B0604030504040204" pitchFamily="34" charset="0"/>
              <a:cs typeface="Tahoma" panose="020B0604030504040204" pitchFamily="34" charset="0"/>
            </a:endParaRPr>
          </a:p>
          <a:p>
            <a:pPr indent="0" algn="just" eaLnBrk="1" fontAlgn="base" hangingPunct="1">
              <a:spcBef>
                <a:spcPct val="0"/>
              </a:spcBef>
              <a:buSzPct val="130000"/>
              <a:defRPr/>
            </a:pPr>
            <a:endParaRPr lang="ru-RU" sz="1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 name="Picture 3"/>
          <p:cNvPicPr>
            <a:picLocks noChangeAspect="1"/>
          </p:cNvPicPr>
          <p:nvPr/>
        </p:nvPicPr>
        <p:blipFill>
          <a:blip r:embed="rId3"/>
          <a:stretch>
            <a:fillRect/>
          </a:stretch>
        </p:blipFill>
        <p:spPr>
          <a:xfrm>
            <a:off x="1152000" y="1211621"/>
            <a:ext cx="7920880" cy="4724501"/>
          </a:xfrm>
          <a:prstGeom prst="rect">
            <a:avLst/>
          </a:prstGeom>
        </p:spPr>
      </p:pic>
      <p:pic>
        <p:nvPicPr>
          <p:cNvPr id="7" name="Picture 6"/>
          <p:cNvPicPr>
            <a:picLocks noChangeAspect="1"/>
          </p:cNvPicPr>
          <p:nvPr/>
        </p:nvPicPr>
        <p:blipFill>
          <a:blip r:embed="rId4"/>
          <a:stretch>
            <a:fillRect/>
          </a:stretch>
        </p:blipFill>
        <p:spPr>
          <a:xfrm flipV="1">
            <a:off x="1171422" y="1174394"/>
            <a:ext cx="7901458" cy="68479"/>
          </a:xfrm>
          <a:prstGeom prst="rect">
            <a:avLst/>
          </a:prstGeom>
        </p:spPr>
      </p:pic>
      <p:pic>
        <p:nvPicPr>
          <p:cNvPr id="9" name="Picture 8"/>
          <p:cNvPicPr>
            <a:picLocks noChangeAspect="1"/>
          </p:cNvPicPr>
          <p:nvPr/>
        </p:nvPicPr>
        <p:blipFill>
          <a:blip r:embed="rId5"/>
          <a:stretch>
            <a:fillRect/>
          </a:stretch>
        </p:blipFill>
        <p:spPr>
          <a:xfrm>
            <a:off x="3911630" y="958594"/>
            <a:ext cx="2076740" cy="238158"/>
          </a:xfrm>
          <a:prstGeom prst="rect">
            <a:avLst/>
          </a:prstGeom>
        </p:spPr>
      </p:pic>
      <p:sp>
        <p:nvSpPr>
          <p:cNvPr id="17" name="TextBox 16"/>
          <p:cNvSpPr txBox="1"/>
          <p:nvPr/>
        </p:nvSpPr>
        <p:spPr>
          <a:xfrm>
            <a:off x="2254786" y="1478512"/>
            <a:ext cx="6516216" cy="608693"/>
          </a:xfrm>
          <a:prstGeom prst="rect">
            <a:avLst/>
          </a:prstGeom>
          <a:solidFill>
            <a:schemeClr val="accent1">
              <a:lumMod val="20000"/>
              <a:lumOff val="80000"/>
            </a:schemeClr>
          </a:solidFill>
        </p:spPr>
        <p:txBody>
          <a:bodyPr wrap="square" rtlCol="0">
            <a:spAutoFit/>
          </a:bodyPr>
          <a:lstStyle/>
          <a:p>
            <a:pPr>
              <a:lnSpc>
                <a:spcPct val="150000"/>
              </a:lnSpc>
            </a:pPr>
            <a:r>
              <a:rPr lang="ru-RU" sz="1200" dirty="0" smtClean="0"/>
              <a:t>Пример настройки весов, обеспечивающей прохождение кривой приблизительно посередине между «разбросанными» котировками на начальном отрезке</a:t>
            </a:r>
            <a:endParaRPr lang="ru-RU" sz="1200" dirty="0"/>
          </a:p>
        </p:txBody>
      </p:sp>
      <p:sp>
        <p:nvSpPr>
          <p:cNvPr id="22" name="Right Arrow 21"/>
          <p:cNvSpPr/>
          <p:nvPr/>
        </p:nvSpPr>
        <p:spPr>
          <a:xfrm>
            <a:off x="4067944" y="2446009"/>
            <a:ext cx="432048" cy="194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4748889" y="2322844"/>
            <a:ext cx="2559415" cy="369332"/>
          </a:xfrm>
          <a:prstGeom prst="rect">
            <a:avLst/>
          </a:prstGeom>
          <a:solidFill>
            <a:schemeClr val="accent1">
              <a:lumMod val="20000"/>
              <a:lumOff val="80000"/>
            </a:schemeClr>
          </a:solidFill>
        </p:spPr>
        <p:txBody>
          <a:bodyPr wrap="square" rtlCol="0">
            <a:spAutoFit/>
          </a:bodyPr>
          <a:lstStyle/>
          <a:p>
            <a:pPr>
              <a:lnSpc>
                <a:spcPct val="150000"/>
              </a:lnSpc>
            </a:pPr>
            <a:r>
              <a:rPr lang="ru-RU" sz="1200" dirty="0"/>
              <a:t>и</a:t>
            </a:r>
            <a:r>
              <a:rPr lang="ru-RU" sz="1200" dirty="0" smtClean="0"/>
              <a:t>ллюстрация гибкости настроек</a:t>
            </a:r>
            <a:endParaRPr lang="ru-RU" sz="1200" dirty="0"/>
          </a:p>
        </p:txBody>
      </p:sp>
    </p:spTree>
    <p:extLst>
      <p:ext uri="{BB962C8B-B14F-4D97-AF65-F5344CB8AC3E}">
        <p14:creationId xmlns:p14="http://schemas.microsoft.com/office/powerpoint/2010/main" val="136378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Пример весов, назначенных экспертно </a:t>
            </a:r>
            <a:r>
              <a:rPr lang="ru-RU" sz="2000" dirty="0" smtClean="0"/>
              <a:t>*</a:t>
            </a:r>
            <a:r>
              <a:rPr lang="en-US" sz="2000" dirty="0" smtClean="0"/>
              <a:t>   31.10.1016</a:t>
            </a:r>
            <a:endParaRPr lang="ru-RU" sz="2000" dirty="0"/>
          </a:p>
        </p:txBody>
      </p:sp>
      <p:sp>
        <p:nvSpPr>
          <p:cNvPr id="3" name="Номер слайда 2"/>
          <p:cNvSpPr>
            <a:spLocks noGrp="1"/>
          </p:cNvSpPr>
          <p:nvPr>
            <p:ph type="sldNum" sz="quarter" idx="12"/>
          </p:nvPr>
        </p:nvSpPr>
        <p:spPr/>
        <p:txBody>
          <a:bodyPr/>
          <a:lstStyle/>
          <a:p>
            <a:fld id="{B9E2B10B-2B5B-4D21-B621-3C15B0884A5E}" type="slidenum">
              <a:rPr lang="ru-RU" smtClean="0"/>
              <a:t>12</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TextBox 14"/>
          <p:cNvSpPr txBox="1"/>
          <p:nvPr/>
        </p:nvSpPr>
        <p:spPr>
          <a:xfrm>
            <a:off x="1043562" y="5577133"/>
            <a:ext cx="6983002" cy="430887"/>
          </a:xfrm>
          <a:prstGeom prst="rect">
            <a:avLst/>
          </a:prstGeom>
          <a:noFill/>
        </p:spPr>
        <p:txBody>
          <a:bodyPr wrap="none" rtlCol="0">
            <a:spAutoFit/>
          </a:bodyPr>
          <a:lstStyle/>
          <a:p>
            <a:r>
              <a:rPr lang="ru-RU" sz="1100" dirty="0" smtClean="0"/>
              <a:t>*  </a:t>
            </a:r>
            <a:r>
              <a:rPr lang="ru-RU" sz="1100" dirty="0"/>
              <a:t>Роман </a:t>
            </a:r>
            <a:r>
              <a:rPr lang="ru-RU" sz="1100" dirty="0" smtClean="0"/>
              <a:t>Дмитриев, Главный </a:t>
            </a:r>
            <a:r>
              <a:rPr lang="ru-RU" sz="1100" dirty="0"/>
              <a:t>дилер, отдел операций с ценными бумагами </a:t>
            </a:r>
            <a:r>
              <a:rPr lang="ru-RU" sz="1100" dirty="0" smtClean="0"/>
              <a:t>Казначейства, Банк </a:t>
            </a:r>
            <a:r>
              <a:rPr lang="ru-RU" sz="1100" dirty="0"/>
              <a:t>ВТБ ПАО</a:t>
            </a:r>
          </a:p>
          <a:p>
            <a:endParaRPr lang="ru-RU" sz="1100" dirty="0"/>
          </a:p>
        </p:txBody>
      </p:sp>
      <p:graphicFrame>
        <p:nvGraphicFramePr>
          <p:cNvPr id="16" name="Table 15"/>
          <p:cNvGraphicFramePr>
            <a:graphicFrameLocks noGrp="1"/>
          </p:cNvGraphicFramePr>
          <p:nvPr>
            <p:extLst>
              <p:ext uri="{D42A27DB-BD31-4B8C-83A1-F6EECF244321}">
                <p14:modId xmlns:p14="http://schemas.microsoft.com/office/powerpoint/2010/main" val="1071243344"/>
              </p:ext>
            </p:extLst>
          </p:nvPr>
        </p:nvGraphicFramePr>
        <p:xfrm>
          <a:off x="6156176" y="937988"/>
          <a:ext cx="2078313" cy="4291212"/>
        </p:xfrm>
        <a:graphic>
          <a:graphicData uri="http://schemas.openxmlformats.org/drawingml/2006/table">
            <a:tbl>
              <a:tblPr firstRow="1" firstCol="1" bandRow="1">
                <a:tableStyleId>{5C22544A-7EE6-4342-B048-85BDC9FD1C3A}</a:tableStyleId>
              </a:tblPr>
              <a:tblGrid>
                <a:gridCol w="1076604">
                  <a:extLst>
                    <a:ext uri="{9D8B030D-6E8A-4147-A177-3AD203B41FA5}">
                      <a16:colId xmlns:a16="http://schemas.microsoft.com/office/drawing/2014/main" val="1749276830"/>
                    </a:ext>
                  </a:extLst>
                </a:gridCol>
                <a:gridCol w="1001709">
                  <a:extLst>
                    <a:ext uri="{9D8B030D-6E8A-4147-A177-3AD203B41FA5}">
                      <a16:colId xmlns:a16="http://schemas.microsoft.com/office/drawing/2014/main" val="1206254962"/>
                    </a:ext>
                  </a:extLst>
                </a:gridCol>
              </a:tblGrid>
              <a:tr h="291089">
                <a:tc>
                  <a:txBody>
                    <a:bodyPr/>
                    <a:lstStyle/>
                    <a:p>
                      <a:pPr algn="ctr" rtl="0" fontAlgn="ctr"/>
                      <a:r>
                        <a:rPr lang="ru-RU" sz="1800" u="none" strike="noStrike" dirty="0">
                          <a:effectLst/>
                        </a:rPr>
                        <a:t>выпуск</a:t>
                      </a:r>
                      <a:endParaRPr lang="ru-RU" sz="18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800" u="none" strike="noStrike" dirty="0">
                          <a:effectLst/>
                        </a:rPr>
                        <a:t>вес</a:t>
                      </a:r>
                      <a:endParaRPr lang="ru-RU" sz="1800" b="1" i="0" u="none" strike="noStrike" dirty="0">
                        <a:solidFill>
                          <a:srgbClr val="FFFFFF"/>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2986485834"/>
                  </a:ext>
                </a:extLst>
              </a:tr>
              <a:tr h="244139">
                <a:tc>
                  <a:txBody>
                    <a:bodyPr/>
                    <a:lstStyle/>
                    <a:p>
                      <a:pPr algn="ctr" rtl="0" fontAlgn="ctr"/>
                      <a:r>
                        <a:rPr lang="ru-RU" sz="1400" u="none" strike="noStrike" dirty="0">
                          <a:effectLst/>
                        </a:rPr>
                        <a:t>25080</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a:effectLst/>
                        </a:rPr>
                        <a:t> 80</a:t>
                      </a:r>
                      <a:endParaRPr lang="ru-RU" sz="1400" b="0" i="0" u="none" strike="noStrike">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3782753732"/>
                  </a:ext>
                </a:extLst>
              </a:tr>
              <a:tr h="234749">
                <a:tc>
                  <a:txBody>
                    <a:bodyPr/>
                    <a:lstStyle/>
                    <a:p>
                      <a:pPr algn="ctr" rtl="0" fontAlgn="ctr"/>
                      <a:r>
                        <a:rPr lang="ru-RU" sz="1400" u="none" strike="noStrike" dirty="0">
                          <a:effectLst/>
                        </a:rPr>
                        <a:t>25081</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a:effectLst/>
                        </a:rPr>
                        <a:t> 65</a:t>
                      </a:r>
                      <a:endParaRPr lang="ru-RU" sz="1400" b="0" i="0" u="none" strike="noStrike">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1071882150"/>
                  </a:ext>
                </a:extLst>
              </a:tr>
              <a:tr h="234749">
                <a:tc>
                  <a:txBody>
                    <a:bodyPr/>
                    <a:lstStyle/>
                    <a:p>
                      <a:pPr algn="ctr" rtl="0" fontAlgn="ctr"/>
                      <a:r>
                        <a:rPr lang="ru-RU" sz="1400" u="none" strike="noStrike" dirty="0">
                          <a:effectLst/>
                        </a:rPr>
                        <a:t>26204</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70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3943341005"/>
                  </a:ext>
                </a:extLst>
              </a:tr>
              <a:tr h="234749">
                <a:tc>
                  <a:txBody>
                    <a:bodyPr/>
                    <a:lstStyle/>
                    <a:p>
                      <a:pPr algn="ctr" rtl="0" fontAlgn="ctr"/>
                      <a:r>
                        <a:rPr lang="ru-RU" sz="1400" u="none" strike="noStrike" dirty="0">
                          <a:effectLst/>
                        </a:rPr>
                        <a:t>26205</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85</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2544524231"/>
                  </a:ext>
                </a:extLst>
              </a:tr>
              <a:tr h="234749">
                <a:tc>
                  <a:txBody>
                    <a:bodyPr/>
                    <a:lstStyle/>
                    <a:p>
                      <a:pPr algn="ctr" rtl="0" fontAlgn="ctr"/>
                      <a:r>
                        <a:rPr lang="ru-RU" sz="1400" u="none" strike="noStrike" dirty="0">
                          <a:effectLst/>
                        </a:rPr>
                        <a:t>26206</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90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3270345538"/>
                  </a:ext>
                </a:extLst>
              </a:tr>
              <a:tr h="234749">
                <a:tc>
                  <a:txBody>
                    <a:bodyPr/>
                    <a:lstStyle/>
                    <a:p>
                      <a:pPr algn="ctr" rtl="0" fontAlgn="ctr"/>
                      <a:r>
                        <a:rPr lang="ru-RU" sz="1400" u="none" strike="noStrike" dirty="0">
                          <a:effectLst/>
                        </a:rPr>
                        <a:t>26207</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100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2922015397"/>
                  </a:ext>
                </a:extLst>
              </a:tr>
              <a:tr h="234749">
                <a:tc>
                  <a:txBody>
                    <a:bodyPr/>
                    <a:lstStyle/>
                    <a:p>
                      <a:pPr algn="ctr" rtl="0" fontAlgn="ctr"/>
                      <a:r>
                        <a:rPr lang="ru-RU" sz="1400" u="none" strike="noStrike" dirty="0">
                          <a:effectLst/>
                        </a:rPr>
                        <a:t>26208</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60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4073288227"/>
                  </a:ext>
                </a:extLst>
              </a:tr>
              <a:tr h="234749">
                <a:tc>
                  <a:txBody>
                    <a:bodyPr/>
                    <a:lstStyle/>
                    <a:p>
                      <a:pPr algn="ctr" rtl="0" fontAlgn="ctr"/>
                      <a:r>
                        <a:rPr lang="ru-RU" sz="1400" u="none" strike="noStrike" dirty="0">
                          <a:effectLst/>
                        </a:rPr>
                        <a:t>26209</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65</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3551006134"/>
                  </a:ext>
                </a:extLst>
              </a:tr>
              <a:tr h="234749">
                <a:tc>
                  <a:txBody>
                    <a:bodyPr/>
                    <a:lstStyle/>
                    <a:p>
                      <a:pPr algn="ctr" rtl="0" fontAlgn="ctr"/>
                      <a:r>
                        <a:rPr lang="ru-RU" sz="1400" u="none" strike="noStrike" dirty="0">
                          <a:effectLst/>
                        </a:rPr>
                        <a:t>26210</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65</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3667324229"/>
                  </a:ext>
                </a:extLst>
              </a:tr>
              <a:tr h="234749">
                <a:tc>
                  <a:txBody>
                    <a:bodyPr/>
                    <a:lstStyle/>
                    <a:p>
                      <a:pPr algn="ctr" rtl="0" fontAlgn="ctr"/>
                      <a:r>
                        <a:rPr lang="ru-RU" sz="1400" u="none" strike="noStrike" dirty="0">
                          <a:effectLst/>
                        </a:rPr>
                        <a:t>26211</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60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1839162053"/>
                  </a:ext>
                </a:extLst>
              </a:tr>
              <a:tr h="234749">
                <a:tc>
                  <a:txBody>
                    <a:bodyPr/>
                    <a:lstStyle/>
                    <a:p>
                      <a:pPr algn="ctr" rtl="0" fontAlgn="ctr"/>
                      <a:r>
                        <a:rPr lang="ru-RU" sz="1400" u="none" strike="noStrike" dirty="0">
                          <a:effectLst/>
                        </a:rPr>
                        <a:t>26212</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100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999196135"/>
                  </a:ext>
                </a:extLst>
              </a:tr>
              <a:tr h="234749">
                <a:tc>
                  <a:txBody>
                    <a:bodyPr/>
                    <a:lstStyle/>
                    <a:p>
                      <a:pPr algn="ctr" rtl="0" fontAlgn="ctr"/>
                      <a:r>
                        <a:rPr lang="ru-RU" sz="1400" u="none" strike="noStrike" dirty="0">
                          <a:effectLst/>
                        </a:rPr>
                        <a:t>26214</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80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1381078738"/>
                  </a:ext>
                </a:extLst>
              </a:tr>
              <a:tr h="234749">
                <a:tc>
                  <a:txBody>
                    <a:bodyPr/>
                    <a:lstStyle/>
                    <a:p>
                      <a:pPr algn="ctr" rtl="0" fontAlgn="ctr"/>
                      <a:r>
                        <a:rPr lang="ru-RU" sz="1400" u="none" strike="noStrike" dirty="0">
                          <a:effectLst/>
                        </a:rPr>
                        <a:t>26215</a:t>
                      </a:r>
                      <a:endParaRPr lang="ru-RU" sz="1400" b="1" i="0" u="none" strike="noStrike" dirty="0">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70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4250057594"/>
                  </a:ext>
                </a:extLst>
              </a:tr>
              <a:tr h="234749">
                <a:tc>
                  <a:txBody>
                    <a:bodyPr/>
                    <a:lstStyle/>
                    <a:p>
                      <a:pPr algn="ctr" rtl="0" fontAlgn="ctr"/>
                      <a:r>
                        <a:rPr lang="ru-RU" sz="1400" u="none" strike="noStrike">
                          <a:effectLst/>
                        </a:rPr>
                        <a:t>26216</a:t>
                      </a:r>
                      <a:endParaRPr lang="ru-RU" sz="1400" b="1" i="0" u="none" strike="noStrike">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85</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4041300219"/>
                  </a:ext>
                </a:extLst>
              </a:tr>
              <a:tr h="234749">
                <a:tc>
                  <a:txBody>
                    <a:bodyPr/>
                    <a:lstStyle/>
                    <a:p>
                      <a:pPr algn="ctr" rtl="0" fontAlgn="ctr"/>
                      <a:r>
                        <a:rPr lang="ru-RU" sz="1400" u="none" strike="noStrike">
                          <a:effectLst/>
                        </a:rPr>
                        <a:t>26217</a:t>
                      </a:r>
                      <a:endParaRPr lang="ru-RU" sz="1400" b="1" i="0" u="none" strike="noStrike">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a:t>
                      </a:r>
                      <a:r>
                        <a:rPr lang="ru-RU" sz="1400" u="none" strike="noStrike" dirty="0" smtClean="0">
                          <a:effectLst/>
                        </a:rPr>
                        <a:t>80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616157970"/>
                  </a:ext>
                </a:extLst>
              </a:tr>
              <a:tr h="234749">
                <a:tc>
                  <a:txBody>
                    <a:bodyPr/>
                    <a:lstStyle/>
                    <a:p>
                      <a:pPr algn="ctr" rtl="0" fontAlgn="ctr"/>
                      <a:r>
                        <a:rPr lang="ru-RU" sz="1400" u="none" strike="noStrike">
                          <a:effectLst/>
                        </a:rPr>
                        <a:t>26218</a:t>
                      </a:r>
                      <a:endParaRPr lang="ru-RU" sz="1400" b="1" i="0" u="none" strike="noStrike">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smtClean="0">
                          <a:effectLst/>
                        </a:rPr>
                        <a:t>80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1966006563"/>
                  </a:ext>
                </a:extLst>
              </a:tr>
              <a:tr h="234749">
                <a:tc>
                  <a:txBody>
                    <a:bodyPr/>
                    <a:lstStyle/>
                    <a:p>
                      <a:pPr algn="ctr" rtl="0" fontAlgn="ctr"/>
                      <a:r>
                        <a:rPr lang="ru-RU" sz="1400" u="none" strike="noStrike">
                          <a:effectLst/>
                        </a:rPr>
                        <a:t>26219</a:t>
                      </a:r>
                      <a:endParaRPr lang="ru-RU" sz="1400" b="1" i="0" u="none" strike="noStrike">
                        <a:solidFill>
                          <a:srgbClr val="FFFFFF"/>
                        </a:solidFill>
                        <a:effectLst/>
                        <a:latin typeface="Tahoma" panose="020B0604030504040204" pitchFamily="34" charset="0"/>
                      </a:endParaRPr>
                    </a:p>
                  </a:txBody>
                  <a:tcPr marL="9390" marR="9390" marT="9390" marB="0" anchor="ctr"/>
                </a:tc>
                <a:tc>
                  <a:txBody>
                    <a:bodyPr/>
                    <a:lstStyle/>
                    <a:p>
                      <a:pPr algn="ctr" rtl="0" fontAlgn="ctr"/>
                      <a:r>
                        <a:rPr lang="ru-RU" sz="1400" u="none" strike="noStrike" dirty="0">
                          <a:effectLst/>
                        </a:rPr>
                        <a:t> 90</a:t>
                      </a:r>
                      <a:endParaRPr lang="ru-RU" sz="1400" b="0" i="0" u="none" strike="noStrike" dirty="0">
                        <a:solidFill>
                          <a:srgbClr val="000000"/>
                        </a:solidFill>
                        <a:effectLst/>
                        <a:latin typeface="Tahoma" panose="020B0604030504040204" pitchFamily="34" charset="0"/>
                      </a:endParaRPr>
                    </a:p>
                  </a:txBody>
                  <a:tcPr marL="9390" marR="9390" marT="9390" marB="0" anchor="ctr"/>
                </a:tc>
                <a:extLst>
                  <a:ext uri="{0D108BD9-81ED-4DB2-BD59-A6C34878D82A}">
                    <a16:rowId xmlns:a16="http://schemas.microsoft.com/office/drawing/2014/main" val="2569607320"/>
                  </a:ext>
                </a:extLst>
              </a:tr>
            </a:tbl>
          </a:graphicData>
        </a:graphic>
      </p:graphicFrame>
      <p:sp>
        <p:nvSpPr>
          <p:cNvPr id="17" name="TextBox 16"/>
          <p:cNvSpPr txBox="1"/>
          <p:nvPr/>
        </p:nvSpPr>
        <p:spPr>
          <a:xfrm>
            <a:off x="1152000" y="1551714"/>
            <a:ext cx="4794927" cy="451406"/>
          </a:xfrm>
          <a:prstGeom prst="rect">
            <a:avLst/>
          </a:prstGeom>
          <a:noFill/>
        </p:spPr>
        <p:txBody>
          <a:bodyPr wrap="square" rtlCol="0">
            <a:spAutoFit/>
          </a:bodyPr>
          <a:lstStyle/>
          <a:p>
            <a:pPr>
              <a:lnSpc>
                <a:spcPct val="150000"/>
              </a:lnSpc>
            </a:pPr>
            <a:r>
              <a:rPr lang="ru-RU" dirty="0" smtClean="0"/>
              <a:t>Задача:</a:t>
            </a:r>
          </a:p>
        </p:txBody>
      </p:sp>
      <p:sp>
        <p:nvSpPr>
          <p:cNvPr id="9" name="TextBox 8"/>
          <p:cNvSpPr txBox="1"/>
          <p:nvPr/>
        </p:nvSpPr>
        <p:spPr>
          <a:xfrm>
            <a:off x="1190970" y="2492896"/>
            <a:ext cx="4794927" cy="885692"/>
          </a:xfrm>
          <a:prstGeom prst="rect">
            <a:avLst/>
          </a:prstGeom>
          <a:solidFill>
            <a:schemeClr val="accent1">
              <a:lumMod val="20000"/>
              <a:lumOff val="80000"/>
            </a:schemeClr>
          </a:solidFill>
        </p:spPr>
        <p:txBody>
          <a:bodyPr wrap="square" rtlCol="0">
            <a:spAutoFit/>
          </a:bodyPr>
          <a:lstStyle/>
          <a:p>
            <a:pPr>
              <a:lnSpc>
                <a:spcPct val="150000"/>
              </a:lnSpc>
            </a:pPr>
            <a:r>
              <a:rPr lang="ru-RU" sz="1200" dirty="0" smtClean="0"/>
              <a:t>По мере накопления истории экспертных весов</a:t>
            </a:r>
            <a:r>
              <a:rPr lang="en-US" sz="1200" dirty="0" smtClean="0"/>
              <a:t> </a:t>
            </a:r>
            <a:r>
              <a:rPr lang="ru-RU" sz="1200" dirty="0" smtClean="0"/>
              <a:t>реплицировать их</a:t>
            </a:r>
            <a:r>
              <a:rPr lang="en-US" sz="1200" dirty="0" smtClean="0"/>
              <a:t> </a:t>
            </a:r>
            <a:r>
              <a:rPr lang="ru-RU" sz="1200" dirty="0" smtClean="0"/>
              <a:t>алгоритмическим способом на основе</a:t>
            </a:r>
            <a:r>
              <a:rPr lang="en-US" sz="1200" dirty="0" smtClean="0"/>
              <a:t> </a:t>
            </a:r>
            <a:r>
              <a:rPr lang="ru-RU" sz="1200" dirty="0" smtClean="0"/>
              <a:t>наблюдаемых параметров</a:t>
            </a:r>
            <a:r>
              <a:rPr lang="en-US" sz="1200" dirty="0" smtClean="0"/>
              <a:t> </a:t>
            </a:r>
            <a:r>
              <a:rPr lang="ru-RU" sz="1200" dirty="0" smtClean="0"/>
              <a:t>(количество сделок, объём торгов, спреды)</a:t>
            </a:r>
            <a:endParaRPr lang="ru-RU" sz="1200" dirty="0"/>
          </a:p>
        </p:txBody>
      </p:sp>
      <p:cxnSp>
        <p:nvCxnSpPr>
          <p:cNvPr id="5" name="Straight Connector 4"/>
          <p:cNvCxnSpPr/>
          <p:nvPr/>
        </p:nvCxnSpPr>
        <p:spPr>
          <a:xfrm>
            <a:off x="1043608" y="5517232"/>
            <a:ext cx="77043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10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999" y="271212"/>
            <a:ext cx="7792445" cy="692760"/>
          </a:xfrm>
        </p:spPr>
        <p:txBody>
          <a:bodyPr/>
          <a:lstStyle/>
          <a:p>
            <a:r>
              <a:rPr lang="ru-RU" sz="2000" b="1" dirty="0" smtClean="0"/>
              <a:t>Алгоритмическая часть</a:t>
            </a:r>
            <a:r>
              <a:rPr lang="en-US" sz="2000" b="1" dirty="0" smtClean="0"/>
              <a:t> – </a:t>
            </a:r>
            <a:r>
              <a:rPr lang="ru-RU" sz="2000" b="1" dirty="0" smtClean="0"/>
              <a:t>коэффициенты ликвидности </a:t>
            </a:r>
            <a:r>
              <a:rPr lang="en-US" sz="2000" b="1" dirty="0" smtClean="0"/>
              <a:t>L</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13</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2498844" y="5805264"/>
            <a:ext cx="6445601" cy="73866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nSpc>
                <a:spcPct val="150000"/>
              </a:lnSpc>
            </a:pPr>
            <a:r>
              <a:rPr lang="en-US" sz="1400" dirty="0"/>
              <a:t> </a:t>
            </a:r>
            <a:r>
              <a:rPr lang="en-US" sz="1400" dirty="0" smtClean="0"/>
              <a:t>                                                                   percentile(L; </a:t>
            </a:r>
            <a:r>
              <a:rPr lang="en-US" sz="1400" b="1" dirty="0" smtClean="0">
                <a:solidFill>
                  <a:schemeClr val="accent6">
                    <a:lumMod val="60000"/>
                    <a:lumOff val="40000"/>
                  </a:schemeClr>
                </a:solidFill>
              </a:rPr>
              <a:t>0.58</a:t>
            </a:r>
            <a:r>
              <a:rPr lang="ru-RU" sz="1400" dirty="0" smtClean="0"/>
              <a:t>)</a:t>
            </a:r>
            <a:endParaRPr lang="en-US" sz="1400" dirty="0" smtClean="0"/>
          </a:p>
          <a:p>
            <a:pPr lvl="1">
              <a:lnSpc>
                <a:spcPct val="150000"/>
              </a:lnSpc>
            </a:pPr>
            <a:r>
              <a:rPr lang="en-US" sz="1400" dirty="0" smtClean="0"/>
              <a:t>weight = min ( L / 0.77 ; 100 )</a:t>
            </a:r>
            <a:endParaRPr lang="ru-RU" sz="1400" dirty="0" smtClean="0"/>
          </a:p>
        </p:txBody>
      </p:sp>
      <p:cxnSp>
        <p:nvCxnSpPr>
          <p:cNvPr id="9" name="Straight Arrow Connector 8"/>
          <p:cNvCxnSpPr/>
          <p:nvPr/>
        </p:nvCxnSpPr>
        <p:spPr>
          <a:xfrm flipV="1">
            <a:off x="7524328" y="5373216"/>
            <a:ext cx="0"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2300329" y="908155"/>
            <a:ext cx="6644116" cy="4313820"/>
          </a:xfrm>
          <a:prstGeom prst="rect">
            <a:avLst/>
          </a:prstGeom>
        </p:spPr>
      </p:pic>
      <p:sp>
        <p:nvSpPr>
          <p:cNvPr id="10" name="TextBox 9"/>
          <p:cNvSpPr txBox="1"/>
          <p:nvPr/>
        </p:nvSpPr>
        <p:spPr>
          <a:xfrm>
            <a:off x="1020349" y="4813992"/>
            <a:ext cx="1220206" cy="338554"/>
          </a:xfrm>
          <a:prstGeom prst="rect">
            <a:avLst/>
          </a:prstGeom>
          <a:noFill/>
        </p:spPr>
        <p:txBody>
          <a:bodyPr wrap="none" rtlCol="0">
            <a:spAutoFit/>
          </a:bodyPr>
          <a:lstStyle/>
          <a:p>
            <a:r>
              <a:rPr lang="en-US" sz="1600" b="1" dirty="0" smtClean="0">
                <a:solidFill>
                  <a:srgbClr val="FF0000"/>
                </a:solidFill>
              </a:rPr>
              <a:t>percentile</a:t>
            </a:r>
            <a:endParaRPr lang="ru-RU" sz="1600" b="1" dirty="0">
              <a:solidFill>
                <a:srgbClr val="FF0000"/>
              </a:solidFill>
            </a:endParaRPr>
          </a:p>
        </p:txBody>
      </p:sp>
      <p:cxnSp>
        <p:nvCxnSpPr>
          <p:cNvPr id="7" name="Straight Arrow Connector 6"/>
          <p:cNvCxnSpPr/>
          <p:nvPr/>
        </p:nvCxnSpPr>
        <p:spPr>
          <a:xfrm flipV="1">
            <a:off x="1043608" y="1052736"/>
            <a:ext cx="1256721" cy="9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43608" y="5502380"/>
            <a:ext cx="5339923" cy="307777"/>
          </a:xfrm>
          <a:prstGeom prst="rect">
            <a:avLst/>
          </a:prstGeom>
          <a:noFill/>
        </p:spPr>
        <p:txBody>
          <a:bodyPr wrap="none" rtlCol="0">
            <a:spAutoFit/>
          </a:bodyPr>
          <a:lstStyle/>
          <a:p>
            <a:r>
              <a:rPr lang="ru-RU" sz="1400" dirty="0" smtClean="0">
                <a:solidFill>
                  <a:srgbClr val="FF0000"/>
                </a:solidFill>
              </a:rPr>
              <a:t>Подобраны из наилучшего совпадения с экспертными весами</a:t>
            </a:r>
            <a:endParaRPr lang="ru-RU" sz="1400" dirty="0">
              <a:solidFill>
                <a:srgbClr val="FF0000"/>
              </a:solidFill>
            </a:endParaRPr>
          </a:p>
        </p:txBody>
      </p:sp>
      <p:cxnSp>
        <p:nvCxnSpPr>
          <p:cNvPr id="25" name="Straight Connector 24"/>
          <p:cNvCxnSpPr/>
          <p:nvPr/>
        </p:nvCxnSpPr>
        <p:spPr>
          <a:xfrm flipV="1">
            <a:off x="1052281" y="1062028"/>
            <a:ext cx="0" cy="459424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81778" y="1052736"/>
            <a:ext cx="755335" cy="338554"/>
          </a:xfrm>
          <a:prstGeom prst="rect">
            <a:avLst/>
          </a:prstGeom>
          <a:noFill/>
        </p:spPr>
        <p:txBody>
          <a:bodyPr wrap="none" rtlCol="0">
            <a:spAutoFit/>
          </a:bodyPr>
          <a:lstStyle/>
          <a:p>
            <a:r>
              <a:rPr lang="en-US" sz="1600" b="1" dirty="0" smtClean="0">
                <a:solidFill>
                  <a:srgbClr val="FF0000"/>
                </a:solidFill>
              </a:rPr>
              <a:t>alpha</a:t>
            </a:r>
            <a:endParaRPr lang="ru-RU" sz="1600" b="1" dirty="0">
              <a:solidFill>
                <a:srgbClr val="FF0000"/>
              </a:solidFill>
            </a:endParaRPr>
          </a:p>
        </p:txBody>
      </p:sp>
      <p:cxnSp>
        <p:nvCxnSpPr>
          <p:cNvPr id="40" name="Straight Arrow Connector 39"/>
          <p:cNvCxnSpPr/>
          <p:nvPr/>
        </p:nvCxnSpPr>
        <p:spPr>
          <a:xfrm>
            <a:off x="1052281" y="5157192"/>
            <a:ext cx="1143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178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40704" y="1211622"/>
            <a:ext cx="7774354" cy="4593642"/>
          </a:xfrm>
          <a:prstGeom prst="rect">
            <a:avLst/>
          </a:prstGeom>
        </p:spPr>
      </p:pic>
      <p:sp>
        <p:nvSpPr>
          <p:cNvPr id="3" name="Номер слайда 2"/>
          <p:cNvSpPr>
            <a:spLocks noGrp="1"/>
          </p:cNvSpPr>
          <p:nvPr>
            <p:ph type="sldNum" sz="quarter" idx="12"/>
          </p:nvPr>
        </p:nvSpPr>
        <p:spPr/>
        <p:txBody>
          <a:bodyPr/>
          <a:lstStyle/>
          <a:p>
            <a:fld id="{B9E2B10B-2B5B-4D21-B621-3C15B0884A5E}" type="slidenum">
              <a:rPr lang="ru-RU" smtClean="0"/>
              <a:t>14</a:t>
            </a:fld>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Picture 6"/>
          <p:cNvPicPr>
            <a:picLocks noChangeAspect="1"/>
          </p:cNvPicPr>
          <p:nvPr/>
        </p:nvPicPr>
        <p:blipFill>
          <a:blip r:embed="rId4"/>
          <a:stretch>
            <a:fillRect/>
          </a:stretch>
        </p:blipFill>
        <p:spPr>
          <a:xfrm flipV="1">
            <a:off x="1240704" y="1166113"/>
            <a:ext cx="7774354" cy="174655"/>
          </a:xfrm>
          <a:prstGeom prst="rect">
            <a:avLst/>
          </a:prstGeom>
        </p:spPr>
      </p:pic>
      <p:sp>
        <p:nvSpPr>
          <p:cNvPr id="12" name="Заголовок 1"/>
          <p:cNvSpPr>
            <a:spLocks noGrp="1"/>
          </p:cNvSpPr>
          <p:nvPr>
            <p:ph type="title"/>
          </p:nvPr>
        </p:nvSpPr>
        <p:spPr>
          <a:xfrm>
            <a:off x="1152000" y="271212"/>
            <a:ext cx="7416000" cy="692760"/>
          </a:xfrm>
        </p:spPr>
        <p:txBody>
          <a:bodyPr/>
          <a:lstStyle/>
          <a:p>
            <a:r>
              <a:rPr lang="ru-RU" sz="2000" b="1" dirty="0" smtClean="0"/>
              <a:t>Алгоритмические веса</a:t>
            </a:r>
            <a:endParaRPr lang="ru-RU" sz="2000" b="1" dirty="0"/>
          </a:p>
        </p:txBody>
      </p:sp>
      <p:pic>
        <p:nvPicPr>
          <p:cNvPr id="4" name="Picture 3"/>
          <p:cNvPicPr>
            <a:picLocks noChangeAspect="1"/>
          </p:cNvPicPr>
          <p:nvPr/>
        </p:nvPicPr>
        <p:blipFill>
          <a:blip r:embed="rId5"/>
          <a:stretch>
            <a:fillRect/>
          </a:stretch>
        </p:blipFill>
        <p:spPr>
          <a:xfrm>
            <a:off x="3573051" y="892953"/>
            <a:ext cx="2367102" cy="303799"/>
          </a:xfrm>
          <a:prstGeom prst="rect">
            <a:avLst/>
          </a:prstGeom>
        </p:spPr>
      </p:pic>
      <p:sp>
        <p:nvSpPr>
          <p:cNvPr id="11" name="TextBox 10"/>
          <p:cNvSpPr txBox="1"/>
          <p:nvPr/>
        </p:nvSpPr>
        <p:spPr>
          <a:xfrm>
            <a:off x="3573051" y="1588418"/>
            <a:ext cx="3735254" cy="415498"/>
          </a:xfrm>
          <a:prstGeom prst="rect">
            <a:avLst/>
          </a:prstGeom>
          <a:solidFill>
            <a:schemeClr val="accent1">
              <a:lumMod val="20000"/>
              <a:lumOff val="80000"/>
            </a:schemeClr>
          </a:solidFill>
        </p:spPr>
        <p:txBody>
          <a:bodyPr wrap="square" rtlCol="0">
            <a:spAutoFit/>
          </a:bodyPr>
          <a:lstStyle/>
          <a:p>
            <a:pPr>
              <a:lnSpc>
                <a:spcPct val="150000"/>
              </a:lnSpc>
            </a:pPr>
            <a:r>
              <a:rPr lang="ru-RU" sz="1400" dirty="0"/>
              <a:t>б</a:t>
            </a:r>
            <a:r>
              <a:rPr lang="ru-RU" sz="1400" dirty="0" smtClean="0"/>
              <a:t>лизко к варианту с экспертными  весами</a:t>
            </a:r>
            <a:endParaRPr lang="ru-RU" sz="1400" dirty="0"/>
          </a:p>
        </p:txBody>
      </p:sp>
      <p:sp>
        <p:nvSpPr>
          <p:cNvPr id="14" name="TextBox 13"/>
          <p:cNvSpPr txBox="1"/>
          <p:nvPr/>
        </p:nvSpPr>
        <p:spPr>
          <a:xfrm>
            <a:off x="1517529" y="4900340"/>
            <a:ext cx="7220704" cy="646331"/>
          </a:xfrm>
          <a:prstGeom prst="rect">
            <a:avLst/>
          </a:prstGeom>
          <a:solidFill>
            <a:schemeClr val="accent1">
              <a:lumMod val="20000"/>
              <a:lumOff val="80000"/>
            </a:schemeClr>
          </a:solidFill>
        </p:spPr>
        <p:txBody>
          <a:bodyPr wrap="square" rtlCol="0">
            <a:spAutoFit/>
          </a:bodyPr>
          <a:lstStyle/>
          <a:p>
            <a:pPr marL="171450" indent="-171450">
              <a:lnSpc>
                <a:spcPct val="150000"/>
              </a:lnSpc>
              <a:buFont typeface="Arial" panose="020B0604020202020204" pitchFamily="34" charset="0"/>
              <a:buChar char="•"/>
            </a:pPr>
            <a:r>
              <a:rPr lang="ru-RU" sz="1200" dirty="0" smtClean="0"/>
              <a:t>как правило, можно обойтись без опорных выпусков</a:t>
            </a:r>
          </a:p>
          <a:p>
            <a:pPr marL="171450" indent="-171450">
              <a:lnSpc>
                <a:spcPct val="150000"/>
              </a:lnSpc>
              <a:buFont typeface="Arial" panose="020B0604020202020204" pitchFamily="34" charset="0"/>
              <a:buChar char="•"/>
            </a:pPr>
            <a:r>
              <a:rPr lang="ru-RU" sz="1200" dirty="0" smtClean="0"/>
              <a:t>целесообразно сохранить их в Методике как опцию и активировать в случае необходимости </a:t>
            </a:r>
            <a:endParaRPr lang="ru-RU" sz="1200" dirty="0"/>
          </a:p>
        </p:txBody>
      </p:sp>
    </p:spTree>
    <p:extLst>
      <p:ext uri="{BB962C8B-B14F-4D97-AF65-F5344CB8AC3E}">
        <p14:creationId xmlns:p14="http://schemas.microsoft.com/office/powerpoint/2010/main" val="348398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Свойства </a:t>
            </a:r>
            <a:r>
              <a:rPr lang="en-US" sz="2000" b="1" dirty="0" smtClean="0"/>
              <a:t>G-</a:t>
            </a:r>
            <a:r>
              <a:rPr lang="ru-RU" sz="2000" b="1" dirty="0" smtClean="0"/>
              <a:t>кривой                                                           1</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15</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043608" y="1309548"/>
            <a:ext cx="7812488" cy="420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a:lnSpc>
                <a:spcPct val="150000"/>
              </a:lnSpc>
              <a:buFont typeface="Arial" panose="020B0604020202020204" pitchFamily="34" charset="0"/>
              <a:buChar char="•"/>
            </a:pPr>
            <a:r>
              <a:rPr lang="ru-RU" dirty="0" smtClean="0"/>
              <a:t>Расчёт в режиме реального времени</a:t>
            </a:r>
          </a:p>
          <a:p>
            <a:pPr marL="742950" lvl="1" indent="-285750">
              <a:lnSpc>
                <a:spcPct val="150000"/>
              </a:lnSpc>
              <a:buFont typeface="Wingdings" panose="05000000000000000000" pitchFamily="2" charset="2"/>
              <a:buChar char="ü"/>
            </a:pPr>
            <a:r>
              <a:rPr lang="ru-RU" sz="1400" dirty="0" smtClean="0"/>
              <a:t>актуальность, соответствие состоянию рынка</a:t>
            </a:r>
          </a:p>
          <a:p>
            <a:pPr marL="742950" lvl="1" indent="-285750">
              <a:lnSpc>
                <a:spcPct val="150000"/>
              </a:lnSpc>
              <a:buFont typeface="Wingdings" panose="05000000000000000000" pitchFamily="2" charset="2"/>
              <a:buChar char="ü"/>
            </a:pPr>
            <a:r>
              <a:rPr lang="ru-RU" sz="1400" dirty="0" smtClean="0"/>
              <a:t>кривая обладает «памятью» о прошедших событиях</a:t>
            </a:r>
          </a:p>
          <a:p>
            <a:pPr marL="742950" lvl="1" indent="-285750">
              <a:lnSpc>
                <a:spcPct val="150000"/>
              </a:lnSpc>
              <a:buFont typeface="Wingdings" panose="05000000000000000000" pitchFamily="2" charset="2"/>
              <a:buChar char="ü"/>
            </a:pPr>
            <a:r>
              <a:rPr lang="ru-RU" sz="1400" dirty="0"/>
              <a:t>м</a:t>
            </a:r>
            <a:r>
              <a:rPr lang="ru-RU" sz="1400" dirty="0" smtClean="0"/>
              <a:t>инусы альтернативного способа (однократные расчёты</a:t>
            </a:r>
            <a:r>
              <a:rPr lang="en-US" sz="1400" dirty="0" smtClean="0"/>
              <a:t> </a:t>
            </a:r>
            <a:r>
              <a:rPr lang="ru-RU" sz="1400" dirty="0" smtClean="0"/>
              <a:t>по выборке цен):</a:t>
            </a:r>
          </a:p>
          <a:p>
            <a:pPr marL="1200150" lvl="2" indent="-285750">
              <a:lnSpc>
                <a:spcPct val="150000"/>
              </a:lnSpc>
              <a:buFont typeface="Wingdings" panose="05000000000000000000" pitchFamily="2" charset="2"/>
              <a:buChar char="q"/>
            </a:pPr>
            <a:r>
              <a:rPr lang="ru-RU" sz="1200" dirty="0" smtClean="0"/>
              <a:t>цены </a:t>
            </a:r>
            <a:r>
              <a:rPr lang="en-US" sz="1200" dirty="0"/>
              <a:t>last</a:t>
            </a:r>
            <a:r>
              <a:rPr lang="ru-RU" sz="1200" dirty="0"/>
              <a:t> </a:t>
            </a:r>
            <a:r>
              <a:rPr lang="ru-RU" sz="1200" dirty="0" smtClean="0"/>
              <a:t>могут быть существенно разновременными</a:t>
            </a:r>
            <a:r>
              <a:rPr lang="ru-RU" sz="1200" dirty="0"/>
              <a:t>, имеют разброс от сделки к сделке</a:t>
            </a:r>
          </a:p>
          <a:p>
            <a:pPr marL="1200150" lvl="2" indent="-285750">
              <a:lnSpc>
                <a:spcPct val="150000"/>
              </a:lnSpc>
              <a:buFont typeface="Wingdings" panose="05000000000000000000" pitchFamily="2" charset="2"/>
              <a:buChar char="q"/>
            </a:pPr>
            <a:r>
              <a:rPr lang="ru-RU" sz="1200" dirty="0"/>
              <a:t>усреднение цен за период </a:t>
            </a:r>
            <a:r>
              <a:rPr lang="ru-RU" sz="1200" dirty="0" smtClean="0"/>
              <a:t>также приводит к </a:t>
            </a:r>
            <a:r>
              <a:rPr lang="ru-RU" sz="1200" dirty="0"/>
              <a:t>разновременности </a:t>
            </a:r>
            <a:r>
              <a:rPr lang="ru-RU" sz="1200" dirty="0" smtClean="0"/>
              <a:t>данных</a:t>
            </a:r>
          </a:p>
          <a:p>
            <a:pPr marL="1200150" lvl="2" indent="-285750">
              <a:lnSpc>
                <a:spcPct val="150000"/>
              </a:lnSpc>
              <a:buFont typeface="Wingdings" panose="05000000000000000000" pitchFamily="2" charset="2"/>
              <a:buChar char="q"/>
            </a:pPr>
            <a:r>
              <a:rPr lang="ru-RU" sz="1200" dirty="0"/>
              <a:t>ц</a:t>
            </a:r>
            <a:r>
              <a:rPr lang="ru-RU" sz="1200" dirty="0" smtClean="0"/>
              <a:t>ены </a:t>
            </a:r>
            <a:r>
              <a:rPr lang="en-US" sz="1200" dirty="0" smtClean="0"/>
              <a:t>mid </a:t>
            </a:r>
            <a:r>
              <a:rPr lang="ru-RU" sz="1200" dirty="0" smtClean="0"/>
              <a:t>между </a:t>
            </a:r>
            <a:r>
              <a:rPr lang="en-US" sz="1200" dirty="0" smtClean="0"/>
              <a:t>bid – ask </a:t>
            </a:r>
            <a:r>
              <a:rPr lang="ru-RU" sz="1200" dirty="0" smtClean="0"/>
              <a:t>зависят от состояния «стакана» в конкретный момент, могут сильно отличаться от рынка</a:t>
            </a:r>
            <a:endParaRPr lang="ru-RU" sz="1200" dirty="0"/>
          </a:p>
          <a:p>
            <a:pPr marL="742950" lvl="1" indent="-285750">
              <a:lnSpc>
                <a:spcPct val="150000"/>
              </a:lnSpc>
              <a:buFont typeface="Wingdings" panose="05000000000000000000" pitchFamily="2" charset="2"/>
              <a:buChar char="ü"/>
            </a:pPr>
            <a:r>
              <a:rPr lang="ru-RU" sz="1400" dirty="0"/>
              <a:t>в</a:t>
            </a:r>
            <a:r>
              <a:rPr lang="ru-RU" sz="1400" dirty="0" smtClean="0"/>
              <a:t>озможность расчёта </a:t>
            </a:r>
            <a:r>
              <a:rPr lang="en-US" sz="1400" dirty="0" smtClean="0"/>
              <a:t>z-</a:t>
            </a:r>
            <a:r>
              <a:rPr lang="ru-RU" sz="1400" dirty="0" smtClean="0"/>
              <a:t>спредов корпоративных облигаций в ходе торгов</a:t>
            </a:r>
          </a:p>
          <a:p>
            <a:pPr marL="742950" lvl="1" indent="-285750">
              <a:lnSpc>
                <a:spcPct val="150000"/>
              </a:lnSpc>
              <a:buFont typeface="Wingdings" panose="05000000000000000000" pitchFamily="2" charset="2"/>
              <a:buChar char="ü"/>
            </a:pPr>
            <a:endParaRPr lang="ru-RU" sz="800" dirty="0" smtClean="0"/>
          </a:p>
          <a:p>
            <a:pPr marL="742950" lvl="1" indent="-285750">
              <a:lnSpc>
                <a:spcPct val="150000"/>
              </a:lnSpc>
              <a:buFont typeface="Wingdings" panose="05000000000000000000" pitchFamily="2" charset="2"/>
              <a:buChar char="ü"/>
            </a:pPr>
            <a:endParaRPr lang="ru-RU" sz="800" dirty="0" smtClean="0"/>
          </a:p>
          <a:p>
            <a:pPr marL="171450" indent="-171450">
              <a:lnSpc>
                <a:spcPct val="150000"/>
              </a:lnSpc>
              <a:buFont typeface="Arial" panose="020B0604020202020204" pitchFamily="34" charset="0"/>
              <a:buChar char="•"/>
            </a:pPr>
            <a:r>
              <a:rPr lang="ru-RU" dirty="0" smtClean="0"/>
              <a:t>Учёт цен заявок</a:t>
            </a:r>
          </a:p>
          <a:p>
            <a:pPr marL="742950" lvl="1" indent="-285750">
              <a:lnSpc>
                <a:spcPct val="150000"/>
              </a:lnSpc>
              <a:buFont typeface="Wingdings" panose="05000000000000000000" pitchFamily="2" charset="2"/>
              <a:buChar char="ü"/>
            </a:pPr>
            <a:r>
              <a:rPr lang="ru-RU" sz="1400" dirty="0" smtClean="0"/>
              <a:t>более точная </a:t>
            </a:r>
            <a:r>
              <a:rPr lang="ru-RU" sz="1400" dirty="0"/>
              <a:t>фиксация кривой </a:t>
            </a:r>
            <a:r>
              <a:rPr lang="ru-RU" sz="1400" dirty="0" smtClean="0"/>
              <a:t>в</a:t>
            </a:r>
            <a:r>
              <a:rPr lang="en-US" sz="1400" dirty="0" smtClean="0"/>
              <a:t> </a:t>
            </a:r>
            <a:r>
              <a:rPr lang="ru-RU" sz="1400" dirty="0" smtClean="0"/>
              <a:t>любой момент, чем только по сделкам</a:t>
            </a:r>
          </a:p>
          <a:p>
            <a:pPr marL="742950" lvl="1" indent="-285750">
              <a:lnSpc>
                <a:spcPct val="150000"/>
              </a:lnSpc>
              <a:buFont typeface="Wingdings" panose="05000000000000000000" pitchFamily="2" charset="2"/>
              <a:buChar char="ü"/>
            </a:pPr>
            <a:endParaRPr lang="ru-RU" sz="800" dirty="0"/>
          </a:p>
        </p:txBody>
      </p:sp>
    </p:spTree>
    <p:extLst>
      <p:ext uri="{BB962C8B-B14F-4D97-AF65-F5344CB8AC3E}">
        <p14:creationId xmlns:p14="http://schemas.microsoft.com/office/powerpoint/2010/main" val="676859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Свойства </a:t>
            </a:r>
            <a:r>
              <a:rPr lang="en-US" sz="2000" b="1" dirty="0" smtClean="0"/>
              <a:t>G-</a:t>
            </a:r>
            <a:r>
              <a:rPr lang="ru-RU" sz="2000" b="1" dirty="0" smtClean="0"/>
              <a:t>кривой                                                            2</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16</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043608" y="1291536"/>
            <a:ext cx="781248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a:lnSpc>
                <a:spcPct val="150000"/>
              </a:lnSpc>
              <a:buFont typeface="Arial" panose="020B0604020202020204" pitchFamily="34" charset="0"/>
              <a:buChar char="•"/>
            </a:pPr>
            <a:r>
              <a:rPr lang="ru-RU" dirty="0"/>
              <a:t>Возможность гибкого учёта свойств бумаг посредством:</a:t>
            </a:r>
          </a:p>
          <a:p>
            <a:pPr marL="742950" lvl="1" indent="-285750">
              <a:lnSpc>
                <a:spcPct val="150000"/>
              </a:lnSpc>
              <a:buFont typeface="Wingdings" panose="05000000000000000000" pitchFamily="2" charset="2"/>
              <a:buChar char="ü"/>
            </a:pPr>
            <a:r>
              <a:rPr lang="ru-RU" sz="1400" dirty="0"/>
              <a:t>весов</a:t>
            </a:r>
          </a:p>
          <a:p>
            <a:pPr marL="742950" lvl="1" indent="-285750">
              <a:lnSpc>
                <a:spcPct val="150000"/>
              </a:lnSpc>
              <a:buFont typeface="Wingdings" panose="05000000000000000000" pitchFamily="2" charset="2"/>
              <a:buChar char="ü"/>
            </a:pPr>
            <a:r>
              <a:rPr lang="ru-RU" sz="1400" dirty="0"/>
              <a:t>опорных выпусков</a:t>
            </a:r>
          </a:p>
          <a:p>
            <a:pPr marL="1200150" lvl="2" indent="-285750">
              <a:lnSpc>
                <a:spcPct val="150000"/>
              </a:lnSpc>
              <a:buFont typeface="Wingdings" panose="05000000000000000000" pitchFamily="2" charset="2"/>
              <a:buChar char="q"/>
            </a:pPr>
            <a:r>
              <a:rPr lang="ru-RU" sz="1200" dirty="0"/>
              <a:t>волатильность, ликвидность, </a:t>
            </a:r>
            <a:r>
              <a:rPr lang="en-US" sz="1200" dirty="0"/>
              <a:t>free-float, </a:t>
            </a:r>
            <a:r>
              <a:rPr lang="ru-RU" sz="1200" dirty="0"/>
              <a:t>развитость рынка РЕПО и т.п.</a:t>
            </a:r>
          </a:p>
          <a:p>
            <a:pPr marL="171450" indent="-171450">
              <a:lnSpc>
                <a:spcPct val="150000"/>
              </a:lnSpc>
              <a:buFont typeface="Arial" panose="020B0604020202020204" pitchFamily="34" charset="0"/>
              <a:buChar char="•"/>
            </a:pPr>
            <a:endParaRPr lang="ru-RU" dirty="0" smtClean="0"/>
          </a:p>
          <a:p>
            <a:pPr marL="171450" indent="-171450">
              <a:lnSpc>
                <a:spcPct val="150000"/>
              </a:lnSpc>
              <a:buFont typeface="Arial" panose="020B0604020202020204" pitchFamily="34" charset="0"/>
              <a:buChar char="•"/>
            </a:pPr>
            <a:r>
              <a:rPr lang="ru-RU" dirty="0" smtClean="0"/>
              <a:t>Простая параметрическая </a:t>
            </a:r>
            <a:r>
              <a:rPr lang="ru-RU" dirty="0"/>
              <a:t>модель</a:t>
            </a:r>
          </a:p>
          <a:p>
            <a:pPr marL="742950" lvl="1" indent="-285750">
              <a:lnSpc>
                <a:spcPct val="150000"/>
              </a:lnSpc>
              <a:buFont typeface="Wingdings" panose="05000000000000000000" pitchFamily="2" charset="2"/>
              <a:buChar char="ü"/>
            </a:pPr>
            <a:r>
              <a:rPr lang="ru-RU" sz="1400" dirty="0"/>
              <a:t>к</a:t>
            </a:r>
            <a:r>
              <a:rPr lang="ru-RU" sz="1400" dirty="0" smtClean="0"/>
              <a:t>ривая легко воспроизводится по 13-ти параметрам</a:t>
            </a:r>
          </a:p>
          <a:p>
            <a:pPr marL="742950" lvl="1" indent="-285750">
              <a:lnSpc>
                <a:spcPct val="150000"/>
              </a:lnSpc>
              <a:buFont typeface="Wingdings" panose="05000000000000000000" pitchFamily="2" charset="2"/>
              <a:buChar char="ü"/>
            </a:pPr>
            <a:r>
              <a:rPr lang="ru-RU" sz="1400" dirty="0" smtClean="0"/>
              <a:t>наличие </a:t>
            </a:r>
            <a:r>
              <a:rPr lang="ru-RU" sz="1400" dirty="0"/>
              <a:t>истории с 15-минутными интервалами</a:t>
            </a:r>
          </a:p>
          <a:p>
            <a:pPr marL="742950" lvl="1" indent="-285750">
              <a:lnSpc>
                <a:spcPct val="150000"/>
              </a:lnSpc>
              <a:buFont typeface="Wingdings" panose="05000000000000000000" pitchFamily="2" charset="2"/>
              <a:buChar char="ü"/>
            </a:pPr>
            <a:r>
              <a:rPr lang="ru-RU" sz="1400" dirty="0" smtClean="0"/>
              <a:t>бесконечная гладкость</a:t>
            </a:r>
          </a:p>
          <a:p>
            <a:pPr marL="742950" lvl="1" indent="-285750">
              <a:lnSpc>
                <a:spcPct val="150000"/>
              </a:lnSpc>
              <a:buFont typeface="Wingdings" panose="05000000000000000000" pitchFamily="2" charset="2"/>
              <a:buChar char="ü"/>
            </a:pPr>
            <a:r>
              <a:rPr lang="ru-RU" sz="1400" dirty="0" smtClean="0"/>
              <a:t>увеличение «жёсткости» с выходом на горизонтальный уровень</a:t>
            </a:r>
          </a:p>
          <a:p>
            <a:pPr marL="742950" lvl="1" indent="-285750">
              <a:lnSpc>
                <a:spcPct val="150000"/>
              </a:lnSpc>
              <a:buFont typeface="Wingdings" panose="05000000000000000000" pitchFamily="2" charset="2"/>
              <a:buChar char="ü"/>
            </a:pPr>
            <a:r>
              <a:rPr lang="ru-RU" sz="1400" dirty="0" smtClean="0"/>
              <a:t>отсутствуют иные настройки, кроме плановых ежемесячных</a:t>
            </a:r>
          </a:p>
          <a:p>
            <a:pPr marL="742950" lvl="1" indent="-285750">
              <a:lnSpc>
                <a:spcPct val="150000"/>
              </a:lnSpc>
              <a:buFont typeface="Wingdings" panose="05000000000000000000" pitchFamily="2" charset="2"/>
              <a:buChar char="ü"/>
            </a:pPr>
            <a:endParaRPr lang="ru-RU" sz="800" dirty="0" smtClean="0"/>
          </a:p>
        </p:txBody>
      </p:sp>
    </p:spTree>
    <p:extLst>
      <p:ext uri="{BB962C8B-B14F-4D97-AF65-F5344CB8AC3E}">
        <p14:creationId xmlns:p14="http://schemas.microsoft.com/office/powerpoint/2010/main" val="378742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9E2B10B-2B5B-4D21-B621-3C15B0884A5E}" type="slidenum">
              <a:rPr lang="ru-RU" smtClean="0"/>
              <a:t>17</a:t>
            </a:fld>
            <a:endParaRPr lang="ru-RU"/>
          </a:p>
        </p:txBody>
      </p:sp>
      <p:sp>
        <p:nvSpPr>
          <p:cNvPr id="7" name="Заголовок 4"/>
          <p:cNvSpPr txBox="1">
            <a:spLocks/>
          </p:cNvSpPr>
          <p:nvPr/>
        </p:nvSpPr>
        <p:spPr bwMode="auto">
          <a:xfrm>
            <a:off x="1115616" y="1340768"/>
            <a:ext cx="6552728" cy="4536504"/>
          </a:xfrm>
          <a:prstGeom prst="rect">
            <a:avLst/>
          </a:prstGeom>
          <a:noFill/>
          <a:ln>
            <a:noFill/>
          </a:ln>
          <a:extLst/>
        </p:spPr>
        <p:txBody>
          <a:bodyPr numCol="2"/>
          <a:lstStyle>
            <a:lvl1pPr algn="ctr" defTabSz="457200" rtl="0" eaLnBrk="0" fontAlgn="base" hangingPunct="0">
              <a:spcBef>
                <a:spcPct val="0"/>
              </a:spcBef>
              <a:spcAft>
                <a:spcPct val="0"/>
              </a:spcAft>
              <a:defRPr sz="3400" b="1" i="0" kern="1200" baseline="0">
                <a:solidFill>
                  <a:schemeClr val="tx1"/>
                </a:solidFill>
                <a:latin typeface="Arial"/>
                <a:ea typeface="ＭＳ Ｐゴシック" charset="-128"/>
                <a:cs typeface="Arial"/>
              </a:defRPr>
            </a:lvl1pPr>
            <a:lvl2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5pPr>
            <a:lvl6pPr marL="457200" algn="l" defTabSz="457200" rtl="0" fontAlgn="base">
              <a:spcBef>
                <a:spcPct val="0"/>
              </a:spcBef>
              <a:spcAft>
                <a:spcPct val="0"/>
              </a:spcAft>
              <a:defRPr sz="3200" b="1">
                <a:solidFill>
                  <a:schemeClr val="tx1"/>
                </a:solidFill>
                <a:latin typeface="Arial" pitchFamily="34" charset="0"/>
                <a:ea typeface="ＭＳ Ｐゴシック" charset="-128"/>
              </a:defRPr>
            </a:lvl6pPr>
            <a:lvl7pPr marL="914400" algn="l" defTabSz="457200" rtl="0" fontAlgn="base">
              <a:spcBef>
                <a:spcPct val="0"/>
              </a:spcBef>
              <a:spcAft>
                <a:spcPct val="0"/>
              </a:spcAft>
              <a:defRPr sz="3200" b="1">
                <a:solidFill>
                  <a:schemeClr val="tx1"/>
                </a:solidFill>
                <a:latin typeface="Arial" pitchFamily="34" charset="0"/>
                <a:ea typeface="ＭＳ Ｐゴシック" charset="-128"/>
              </a:defRPr>
            </a:lvl7pPr>
            <a:lvl8pPr marL="1371600" algn="l" defTabSz="457200" rtl="0" fontAlgn="base">
              <a:spcBef>
                <a:spcPct val="0"/>
              </a:spcBef>
              <a:spcAft>
                <a:spcPct val="0"/>
              </a:spcAft>
              <a:defRPr sz="3200" b="1">
                <a:solidFill>
                  <a:schemeClr val="tx1"/>
                </a:solidFill>
                <a:latin typeface="Arial" pitchFamily="34" charset="0"/>
                <a:ea typeface="ＭＳ Ｐゴシック" charset="-128"/>
              </a:defRPr>
            </a:lvl8pPr>
            <a:lvl9pPr marL="1828800" algn="l" defTabSz="457200" rtl="0" fontAlgn="base">
              <a:spcBef>
                <a:spcPct val="0"/>
              </a:spcBef>
              <a:spcAft>
                <a:spcPct val="0"/>
              </a:spcAft>
              <a:defRPr sz="3200" b="1">
                <a:solidFill>
                  <a:schemeClr val="tx1"/>
                </a:solidFill>
                <a:latin typeface="Arial" pitchFamily="34" charset="0"/>
                <a:ea typeface="ＭＳ Ｐゴシック" charset="-128"/>
              </a:defRPr>
            </a:lvl9pPr>
          </a:lstStyle>
          <a:p>
            <a:pPr algn="l">
              <a:spcAft>
                <a:spcPts val="0"/>
              </a:spcAft>
              <a:defRPr/>
            </a:pPr>
            <a:r>
              <a:rPr lang="ru-RU" sz="1400" dirty="0" smtClean="0">
                <a:latin typeface="Verdana" pitchFamily="34" charset="0"/>
                <a:ea typeface="ＭＳ Ｐゴシック" pitchFamily="34" charset="-128"/>
              </a:rPr>
              <a:t>Александр Балабушкин</a:t>
            </a:r>
          </a:p>
          <a:p>
            <a:pPr algn="l">
              <a:spcAft>
                <a:spcPts val="0"/>
              </a:spcAft>
              <a:defRPr/>
            </a:pPr>
            <a:r>
              <a:rPr lang="en-US" sz="1400" b="0" u="sng" dirty="0" smtClean="0">
                <a:latin typeface="Verdana" pitchFamily="34" charset="0"/>
                <a:ea typeface="ＭＳ Ｐゴシック" pitchFamily="34" charset="-128"/>
              </a:rPr>
              <a:t>Aleksandr.Balabushkin@moex.com</a:t>
            </a:r>
            <a:r>
              <a:rPr lang="ru-RU" sz="1400" b="0" dirty="0" smtClean="0">
                <a:latin typeface="Verdana" pitchFamily="34" charset="0"/>
                <a:ea typeface="ＭＳ Ｐゴシック" pitchFamily="34" charset="-128"/>
              </a:rPr>
              <a:t/>
            </a:r>
            <a:br>
              <a:rPr lang="ru-RU" sz="1400" b="0" dirty="0" smtClean="0">
                <a:latin typeface="Verdana" pitchFamily="34" charset="0"/>
                <a:ea typeface="ＭＳ Ｐゴシック" pitchFamily="34" charset="-128"/>
              </a:rPr>
            </a:br>
            <a:r>
              <a:rPr lang="en-US" sz="1400" b="0" dirty="0" smtClean="0">
                <a:latin typeface="Verdana" pitchFamily="34" charset="0"/>
                <a:ea typeface="ＭＳ Ｐゴシック" pitchFamily="34" charset="-128"/>
              </a:rPr>
              <a:t>T</a:t>
            </a:r>
            <a:r>
              <a:rPr lang="ru-RU" sz="1400" b="0" dirty="0" smtClean="0">
                <a:latin typeface="Verdana" pitchFamily="34" charset="0"/>
                <a:ea typeface="ＭＳ Ｐゴシック" pitchFamily="34" charset="-128"/>
              </a:rPr>
              <a:t>ел</a:t>
            </a:r>
            <a:r>
              <a:rPr lang="en-US" sz="1400" b="0" dirty="0" smtClean="0">
                <a:latin typeface="Verdana" pitchFamily="34" charset="0"/>
                <a:ea typeface="ＭＳ Ｐゴシック" pitchFamily="34" charset="-128"/>
              </a:rPr>
              <a:t>. +7-495-363-3232 </a:t>
            </a:r>
            <a:r>
              <a:rPr lang="ru-RU" sz="1400" b="0" dirty="0" smtClean="0">
                <a:latin typeface="Verdana" pitchFamily="34" charset="0"/>
                <a:ea typeface="ＭＳ Ｐゴシック" pitchFamily="34" charset="-128"/>
              </a:rPr>
              <a:t>(3001)</a:t>
            </a:r>
            <a:endParaRPr lang="ru-RU" sz="1400" b="0" dirty="0">
              <a:latin typeface="Verdana" pitchFamily="34" charset="0"/>
              <a:ea typeface="ＭＳ Ｐゴシック" pitchFamily="34" charset="-128"/>
            </a:endParaRPr>
          </a:p>
          <a:p>
            <a:pPr algn="l">
              <a:spcAft>
                <a:spcPts val="0"/>
              </a:spcAft>
              <a:defRPr/>
            </a:pPr>
            <a:endParaRPr lang="ru-RU" sz="1400" dirty="0" smtClean="0">
              <a:latin typeface="Verdana" pitchFamily="34" charset="0"/>
              <a:ea typeface="ＭＳ Ｐゴシック" pitchFamily="34" charset="-128"/>
            </a:endParaRPr>
          </a:p>
          <a:p>
            <a:pPr algn="l">
              <a:spcAft>
                <a:spcPts val="0"/>
              </a:spcAft>
              <a:defRPr/>
            </a:pPr>
            <a:endParaRPr lang="en-US" sz="1400" dirty="0" smtClean="0">
              <a:latin typeface="Verdana" pitchFamily="34" charset="0"/>
              <a:ea typeface="ＭＳ Ｐゴシック" pitchFamily="34" charset="-128"/>
            </a:endParaRPr>
          </a:p>
          <a:p>
            <a:pPr algn="l">
              <a:spcAft>
                <a:spcPts val="0"/>
              </a:spcAft>
              <a:defRPr/>
            </a:pPr>
            <a:endParaRPr lang="en-US" sz="1400" dirty="0">
              <a:latin typeface="Verdana" pitchFamily="34" charset="0"/>
              <a:ea typeface="ＭＳ Ｐゴシック" pitchFamily="34" charset="-128"/>
            </a:endParaRPr>
          </a:p>
          <a:p>
            <a:pPr algn="l">
              <a:spcAft>
                <a:spcPts val="0"/>
              </a:spcAft>
              <a:defRPr/>
            </a:pPr>
            <a:endParaRPr lang="en-US" sz="1400" dirty="0" smtClean="0">
              <a:latin typeface="Verdana" pitchFamily="34" charset="0"/>
              <a:ea typeface="ＭＳ Ｐゴシック" pitchFamily="34" charset="-128"/>
            </a:endParaRPr>
          </a:p>
          <a:p>
            <a:pPr algn="l">
              <a:spcAft>
                <a:spcPts val="0"/>
              </a:spcAft>
              <a:defRPr/>
            </a:pPr>
            <a:endParaRPr lang="ru-RU" sz="1400" dirty="0">
              <a:latin typeface="Verdana" pitchFamily="34" charset="0"/>
              <a:ea typeface="ＭＳ Ｐゴシック" pitchFamily="34" charset="-128"/>
            </a:endParaRPr>
          </a:p>
          <a:p>
            <a:pPr algn="l">
              <a:spcAft>
                <a:spcPts val="0"/>
              </a:spcAft>
              <a:defRPr/>
            </a:pPr>
            <a:r>
              <a:rPr lang="ru-RU" sz="1400" dirty="0" smtClean="0">
                <a:latin typeface="Verdana" pitchFamily="34" charset="0"/>
                <a:ea typeface="ＭＳ Ｐゴシック" pitchFamily="34" charset="-128"/>
              </a:rPr>
              <a:t>Константин Дятлов</a:t>
            </a:r>
          </a:p>
          <a:p>
            <a:pPr algn="l">
              <a:spcAft>
                <a:spcPts val="0"/>
              </a:spcAft>
              <a:defRPr/>
            </a:pPr>
            <a:r>
              <a:rPr lang="en-US" sz="1400" b="0" u="sng" dirty="0">
                <a:latin typeface="Verdana" pitchFamily="34" charset="0"/>
                <a:ea typeface="ＭＳ Ｐゴシック" pitchFamily="34" charset="-128"/>
              </a:rPr>
              <a:t>Konstantin.Dyatlov.moex.com</a:t>
            </a:r>
          </a:p>
          <a:p>
            <a:pPr algn="l">
              <a:spcAft>
                <a:spcPts val="0"/>
              </a:spcAft>
              <a:defRPr/>
            </a:pPr>
            <a:r>
              <a:rPr lang="en-US" sz="1400" b="0" dirty="0">
                <a:latin typeface="Verdana" pitchFamily="34" charset="0"/>
                <a:ea typeface="ＭＳ Ｐゴシック" pitchFamily="34" charset="-128"/>
              </a:rPr>
              <a:t>T</a:t>
            </a:r>
            <a:r>
              <a:rPr lang="ru-RU" sz="1400" b="0" dirty="0">
                <a:latin typeface="Verdana" pitchFamily="34" charset="0"/>
                <a:ea typeface="ＭＳ Ｐゴシック" pitchFamily="34" charset="-128"/>
              </a:rPr>
              <a:t>ел</a:t>
            </a:r>
            <a:r>
              <a:rPr lang="en-US" sz="1400" b="0" dirty="0">
                <a:latin typeface="Verdana" pitchFamily="34" charset="0"/>
                <a:ea typeface="ＭＳ Ｐゴシック" pitchFamily="34" charset="-128"/>
              </a:rPr>
              <a:t>. +7-495-363-3232 </a:t>
            </a:r>
            <a:r>
              <a:rPr lang="ru-RU" sz="1400" b="0" dirty="0" smtClean="0">
                <a:latin typeface="Verdana" pitchFamily="34" charset="0"/>
                <a:ea typeface="ＭＳ Ｐゴシック" pitchFamily="34" charset="-128"/>
              </a:rPr>
              <a:t>(</a:t>
            </a:r>
            <a:r>
              <a:rPr lang="en-US" sz="1400" b="0" dirty="0" smtClean="0">
                <a:latin typeface="Verdana" pitchFamily="34" charset="0"/>
                <a:ea typeface="ＭＳ Ｐゴシック" pitchFamily="34" charset="-128"/>
              </a:rPr>
              <a:t>1454</a:t>
            </a:r>
            <a:r>
              <a:rPr lang="ru-RU" sz="1400" b="0" dirty="0" smtClean="0">
                <a:latin typeface="Verdana" pitchFamily="34" charset="0"/>
                <a:ea typeface="ＭＳ Ｐゴシック" pitchFamily="34" charset="-128"/>
              </a:rPr>
              <a:t>)</a:t>
            </a:r>
            <a:endParaRPr lang="ru-RU" sz="1400" b="0" dirty="0">
              <a:latin typeface="Verdana" pitchFamily="34" charset="0"/>
              <a:ea typeface="ＭＳ Ｐゴシック" pitchFamily="34" charset="-128"/>
            </a:endParaRPr>
          </a:p>
          <a:p>
            <a:pPr algn="l">
              <a:spcAft>
                <a:spcPts val="0"/>
              </a:spcAft>
              <a:defRPr/>
            </a:pPr>
            <a:endParaRPr lang="ru-RU" sz="1400" dirty="0" smtClean="0">
              <a:latin typeface="Verdana" pitchFamily="34" charset="0"/>
              <a:ea typeface="ＭＳ Ｐゴシック" pitchFamily="34" charset="-128"/>
            </a:endParaRPr>
          </a:p>
          <a:p>
            <a:pPr algn="l">
              <a:spcAft>
                <a:spcPts val="0"/>
              </a:spcAft>
              <a:defRPr/>
            </a:pPr>
            <a:endParaRPr lang="en-US" sz="1400" dirty="0" smtClean="0">
              <a:latin typeface="Verdana" pitchFamily="34" charset="0"/>
              <a:ea typeface="ＭＳ Ｐゴシック" pitchFamily="34" charset="-128"/>
            </a:endParaRPr>
          </a:p>
          <a:p>
            <a:pPr algn="l">
              <a:spcAft>
                <a:spcPts val="0"/>
              </a:spcAft>
              <a:defRPr/>
            </a:pPr>
            <a:endParaRPr lang="en-US" sz="1400" dirty="0">
              <a:latin typeface="Verdana" pitchFamily="34" charset="0"/>
              <a:ea typeface="ＭＳ Ｐゴシック" pitchFamily="34" charset="-128"/>
            </a:endParaRPr>
          </a:p>
          <a:p>
            <a:pPr algn="l">
              <a:spcAft>
                <a:spcPts val="0"/>
              </a:spcAft>
              <a:defRPr/>
            </a:pPr>
            <a:endParaRPr lang="ru-RU" sz="1400" dirty="0">
              <a:latin typeface="Verdana" pitchFamily="34" charset="0"/>
              <a:ea typeface="ＭＳ Ｐゴシック" pitchFamily="34" charset="-128"/>
            </a:endParaRPr>
          </a:p>
          <a:p>
            <a:pPr algn="l">
              <a:spcAft>
                <a:spcPts val="0"/>
              </a:spcAft>
              <a:defRPr/>
            </a:pPr>
            <a:endParaRPr lang="ru-RU" sz="1400" dirty="0" smtClean="0">
              <a:latin typeface="Verdana" pitchFamily="34" charset="0"/>
              <a:ea typeface="ＭＳ Ｐゴシック" pitchFamily="34" charset="-128"/>
            </a:endParaRPr>
          </a:p>
          <a:p>
            <a:pPr algn="l">
              <a:spcAft>
                <a:spcPts val="0"/>
              </a:spcAft>
              <a:defRPr/>
            </a:pPr>
            <a:r>
              <a:rPr lang="ru-RU" sz="1400" dirty="0" smtClean="0">
                <a:latin typeface="Verdana" pitchFamily="34" charset="0"/>
                <a:ea typeface="ＭＳ Ｐゴシック" pitchFamily="34" charset="-128"/>
              </a:rPr>
              <a:t>Сергей Голованев</a:t>
            </a:r>
          </a:p>
          <a:p>
            <a:pPr algn="l">
              <a:spcAft>
                <a:spcPts val="0"/>
              </a:spcAft>
              <a:defRPr/>
            </a:pPr>
            <a:r>
              <a:rPr lang="en-US" sz="1400" b="0" u="sng" dirty="0" smtClean="0">
                <a:latin typeface="Verdana" pitchFamily="34" charset="0"/>
                <a:ea typeface="ＭＳ Ｐゴシック" pitchFamily="34" charset="-128"/>
                <a:hlinkClick r:id="rId3"/>
              </a:rPr>
              <a:t>Sergey.Golovanev@moex.com</a:t>
            </a:r>
            <a:endParaRPr lang="ru-RU" sz="1400" b="0" u="sng" dirty="0" smtClean="0">
              <a:latin typeface="Verdana" pitchFamily="34" charset="0"/>
              <a:ea typeface="ＭＳ Ｐゴシック" pitchFamily="34" charset="-128"/>
            </a:endParaRPr>
          </a:p>
          <a:p>
            <a:pPr algn="l">
              <a:spcAft>
                <a:spcPts val="0"/>
              </a:spcAft>
              <a:defRPr/>
            </a:pPr>
            <a:r>
              <a:rPr lang="en-US" sz="1400" b="0" dirty="0" smtClean="0">
                <a:latin typeface="Verdana" pitchFamily="34" charset="0"/>
                <a:ea typeface="ＭＳ Ｐゴシック" pitchFamily="34" charset="-128"/>
              </a:rPr>
              <a:t>T</a:t>
            </a:r>
            <a:r>
              <a:rPr lang="ru-RU" sz="1400" b="0" dirty="0" smtClean="0">
                <a:latin typeface="Verdana" pitchFamily="34" charset="0"/>
                <a:ea typeface="ＭＳ Ｐゴシック" pitchFamily="34" charset="-128"/>
              </a:rPr>
              <a:t>ел</a:t>
            </a:r>
            <a:r>
              <a:rPr lang="en-US" sz="1400" b="0" dirty="0" smtClean="0">
                <a:latin typeface="Verdana" pitchFamily="34" charset="0"/>
                <a:ea typeface="ＭＳ Ｐゴシック" pitchFamily="34" charset="-128"/>
              </a:rPr>
              <a:t>. +7-495-363-3232 </a:t>
            </a:r>
            <a:r>
              <a:rPr lang="ru-RU" sz="1400" b="0" dirty="0" smtClean="0">
                <a:latin typeface="Verdana" pitchFamily="34" charset="0"/>
                <a:ea typeface="ＭＳ Ｐゴシック" pitchFamily="34" charset="-128"/>
              </a:rPr>
              <a:t>(</a:t>
            </a:r>
            <a:r>
              <a:rPr lang="en-US" sz="1400" b="0" dirty="0" smtClean="0">
                <a:latin typeface="Verdana" pitchFamily="34" charset="0"/>
                <a:ea typeface="ＭＳ Ｐゴシック" pitchFamily="34" charset="-128"/>
              </a:rPr>
              <a:t>2</a:t>
            </a:r>
            <a:r>
              <a:rPr lang="ru-RU" sz="1400" b="0" dirty="0" smtClean="0">
                <a:latin typeface="Verdana" pitchFamily="34" charset="0"/>
                <a:ea typeface="ＭＳ Ｐゴシック" pitchFamily="34" charset="-128"/>
              </a:rPr>
              <a:t>5046)</a:t>
            </a:r>
            <a:r>
              <a:rPr lang="ru-RU" sz="1400" dirty="0" smtClean="0">
                <a:latin typeface="Verdana" pitchFamily="34" charset="0"/>
                <a:ea typeface="ＭＳ Ｐゴシック" pitchFamily="34" charset="-128"/>
              </a:rPr>
              <a:t/>
            </a:r>
            <a:br>
              <a:rPr lang="ru-RU" sz="1400" dirty="0" smtClean="0">
                <a:latin typeface="Verdana" pitchFamily="34" charset="0"/>
                <a:ea typeface="ＭＳ Ｐゴシック" pitchFamily="34" charset="-128"/>
              </a:rPr>
            </a:br>
            <a:endParaRPr lang="ru-RU" sz="1400" dirty="0" smtClean="0">
              <a:latin typeface="Verdana" pitchFamily="34" charset="0"/>
              <a:ea typeface="ＭＳ Ｐゴシック" pitchFamily="34" charset="-128"/>
            </a:endParaRPr>
          </a:p>
          <a:p>
            <a:pPr marL="712788" algn="l">
              <a:spcAft>
                <a:spcPts val="3000"/>
              </a:spcAft>
              <a:defRPr/>
            </a:pPr>
            <a:endParaRPr lang="ru-RU" sz="1600" dirty="0" smtClean="0">
              <a:latin typeface="Verdana" pitchFamily="34" charset="0"/>
              <a:ea typeface="ＭＳ Ｐゴシック" pitchFamily="34" charset="-128"/>
            </a:endParaRPr>
          </a:p>
        </p:txBody>
      </p:sp>
      <p:sp>
        <p:nvSpPr>
          <p:cNvPr id="8" name="TextBox 2"/>
          <p:cNvSpPr txBox="1">
            <a:spLocks noChangeArrowheads="1"/>
          </p:cNvSpPr>
          <p:nvPr/>
        </p:nvSpPr>
        <p:spPr bwMode="auto">
          <a:xfrm>
            <a:off x="922714" y="404664"/>
            <a:ext cx="2392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b="1" dirty="0" smtClean="0">
                <a:solidFill>
                  <a:srgbClr val="C00000"/>
                </a:solidFill>
                <a:latin typeface="Verdana" pitchFamily="34" charset="0"/>
              </a:rPr>
              <a:t>Рабочая группа</a:t>
            </a:r>
            <a:r>
              <a:rPr lang="en-US" altLang="ru-RU" b="1" dirty="0" smtClean="0">
                <a:solidFill>
                  <a:srgbClr val="C00000"/>
                </a:solidFill>
                <a:latin typeface="Verdana" pitchFamily="34" charset="0"/>
              </a:rPr>
              <a:t>:</a:t>
            </a:r>
            <a:endParaRPr lang="en-US" altLang="ru-RU" b="1" dirty="0">
              <a:solidFill>
                <a:srgbClr val="C00000"/>
              </a:solidFill>
              <a:latin typeface="Verdana" pitchFamily="34" charset="0"/>
            </a:endParaRPr>
          </a:p>
        </p:txBody>
      </p:sp>
      <p:sp>
        <p:nvSpPr>
          <p:cNvPr id="9" name="Заголовок 4"/>
          <p:cNvSpPr txBox="1">
            <a:spLocks/>
          </p:cNvSpPr>
          <p:nvPr/>
        </p:nvSpPr>
        <p:spPr bwMode="auto">
          <a:xfrm>
            <a:off x="5220072" y="1340768"/>
            <a:ext cx="6552728" cy="5112568"/>
          </a:xfrm>
          <a:prstGeom prst="rect">
            <a:avLst/>
          </a:prstGeom>
          <a:noFill/>
          <a:ln>
            <a:noFill/>
          </a:ln>
          <a:extLst/>
        </p:spPr>
        <p:txBody>
          <a:bodyPr numCol="2"/>
          <a:lstStyle>
            <a:lvl1pPr algn="ctr" defTabSz="457200" rtl="0" eaLnBrk="0" fontAlgn="base" hangingPunct="0">
              <a:spcBef>
                <a:spcPct val="0"/>
              </a:spcBef>
              <a:spcAft>
                <a:spcPct val="0"/>
              </a:spcAft>
              <a:defRPr sz="3400" b="1" i="0" kern="1200" baseline="0">
                <a:solidFill>
                  <a:schemeClr val="tx1"/>
                </a:solidFill>
                <a:latin typeface="Arial"/>
                <a:ea typeface="ＭＳ Ｐゴシック" charset="-128"/>
                <a:cs typeface="Arial"/>
              </a:defRPr>
            </a:lvl1pPr>
            <a:lvl2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pitchFamily="34" charset="0"/>
                <a:ea typeface="ＭＳ Ｐゴシック" charset="-128"/>
                <a:cs typeface="Arial" charset="0"/>
              </a:defRPr>
            </a:lvl5pPr>
            <a:lvl6pPr marL="457200" algn="l" defTabSz="457200" rtl="0" fontAlgn="base">
              <a:spcBef>
                <a:spcPct val="0"/>
              </a:spcBef>
              <a:spcAft>
                <a:spcPct val="0"/>
              </a:spcAft>
              <a:defRPr sz="3200" b="1">
                <a:solidFill>
                  <a:schemeClr val="tx1"/>
                </a:solidFill>
                <a:latin typeface="Arial" pitchFamily="34" charset="0"/>
                <a:ea typeface="ＭＳ Ｐゴシック" charset="-128"/>
              </a:defRPr>
            </a:lvl6pPr>
            <a:lvl7pPr marL="914400" algn="l" defTabSz="457200" rtl="0" fontAlgn="base">
              <a:spcBef>
                <a:spcPct val="0"/>
              </a:spcBef>
              <a:spcAft>
                <a:spcPct val="0"/>
              </a:spcAft>
              <a:defRPr sz="3200" b="1">
                <a:solidFill>
                  <a:schemeClr val="tx1"/>
                </a:solidFill>
                <a:latin typeface="Arial" pitchFamily="34" charset="0"/>
                <a:ea typeface="ＭＳ Ｐゴシック" charset="-128"/>
              </a:defRPr>
            </a:lvl7pPr>
            <a:lvl8pPr marL="1371600" algn="l" defTabSz="457200" rtl="0" fontAlgn="base">
              <a:spcBef>
                <a:spcPct val="0"/>
              </a:spcBef>
              <a:spcAft>
                <a:spcPct val="0"/>
              </a:spcAft>
              <a:defRPr sz="3200" b="1">
                <a:solidFill>
                  <a:schemeClr val="tx1"/>
                </a:solidFill>
                <a:latin typeface="Arial" pitchFamily="34" charset="0"/>
                <a:ea typeface="ＭＳ Ｐゴシック" charset="-128"/>
              </a:defRPr>
            </a:lvl8pPr>
            <a:lvl9pPr marL="1828800" algn="l" defTabSz="457200" rtl="0" fontAlgn="base">
              <a:spcBef>
                <a:spcPct val="0"/>
              </a:spcBef>
              <a:spcAft>
                <a:spcPct val="0"/>
              </a:spcAft>
              <a:defRPr sz="3200" b="1">
                <a:solidFill>
                  <a:schemeClr val="tx1"/>
                </a:solidFill>
                <a:latin typeface="Arial" pitchFamily="34" charset="0"/>
                <a:ea typeface="ＭＳ Ｐゴシック" charset="-128"/>
              </a:defRPr>
            </a:lvl9pPr>
          </a:lstStyle>
          <a:p>
            <a:pPr algn="l">
              <a:spcAft>
                <a:spcPts val="0"/>
              </a:spcAft>
              <a:defRPr/>
            </a:pPr>
            <a:r>
              <a:rPr lang="ru-RU" sz="1400" dirty="0" smtClean="0">
                <a:latin typeface="Verdana" pitchFamily="34" charset="0"/>
                <a:ea typeface="ＭＳ Ｐゴシック" pitchFamily="34" charset="-128"/>
              </a:rPr>
              <a:t>Георгий Гамбаров</a:t>
            </a:r>
          </a:p>
          <a:p>
            <a:pPr algn="l">
              <a:spcAft>
                <a:spcPts val="0"/>
              </a:spcAft>
              <a:defRPr/>
            </a:pPr>
            <a:r>
              <a:rPr lang="en-US" sz="1400" b="0" u="sng" dirty="0" smtClean="0">
                <a:latin typeface="Verdana" pitchFamily="34" charset="0"/>
                <a:ea typeface="ＭＳ Ｐゴシック" pitchFamily="34" charset="-128"/>
              </a:rPr>
              <a:t>GambarovGM@cbr.ru</a:t>
            </a:r>
            <a:r>
              <a:rPr lang="ru-RU" sz="1400" b="0" dirty="0" smtClean="0">
                <a:latin typeface="Verdana" pitchFamily="34" charset="0"/>
                <a:ea typeface="ＭＳ Ｐゴシック" pitchFamily="34" charset="-128"/>
              </a:rPr>
              <a:t/>
            </a:r>
            <a:br>
              <a:rPr lang="ru-RU" sz="1400" b="0" dirty="0" smtClean="0">
                <a:latin typeface="Verdana" pitchFamily="34" charset="0"/>
                <a:ea typeface="ＭＳ Ｐゴシック" pitchFamily="34" charset="-128"/>
              </a:rPr>
            </a:br>
            <a:endParaRPr lang="ru-RU" sz="1400" b="0" dirty="0">
              <a:latin typeface="Verdana" pitchFamily="34" charset="0"/>
              <a:ea typeface="ＭＳ Ｐゴシック" pitchFamily="34" charset="-128"/>
            </a:endParaRPr>
          </a:p>
          <a:p>
            <a:pPr algn="l">
              <a:spcAft>
                <a:spcPts val="0"/>
              </a:spcAft>
              <a:defRPr/>
            </a:pPr>
            <a:endParaRPr lang="ru-RU" sz="1400" dirty="0" smtClean="0">
              <a:latin typeface="Verdana" pitchFamily="34" charset="0"/>
              <a:ea typeface="ＭＳ Ｐゴシック" pitchFamily="34" charset="-128"/>
            </a:endParaRPr>
          </a:p>
          <a:p>
            <a:pPr algn="l">
              <a:spcAft>
                <a:spcPts val="0"/>
              </a:spcAft>
              <a:defRPr/>
            </a:pPr>
            <a:endParaRPr lang="ru-RU" sz="1400" dirty="0">
              <a:latin typeface="Verdana" pitchFamily="34" charset="0"/>
              <a:ea typeface="ＭＳ Ｐゴシック" pitchFamily="34" charset="-128"/>
            </a:endParaRPr>
          </a:p>
          <a:p>
            <a:pPr algn="l">
              <a:spcAft>
                <a:spcPts val="0"/>
              </a:spcAft>
              <a:defRPr/>
            </a:pPr>
            <a:endParaRPr lang="en-US" sz="1400" dirty="0" smtClean="0">
              <a:latin typeface="Verdana" pitchFamily="34" charset="0"/>
              <a:ea typeface="ＭＳ Ｐゴシック" pitchFamily="34" charset="-128"/>
            </a:endParaRPr>
          </a:p>
          <a:p>
            <a:pPr algn="l">
              <a:spcAft>
                <a:spcPts val="0"/>
              </a:spcAft>
              <a:defRPr/>
            </a:pPr>
            <a:endParaRPr lang="en-US" sz="1400" dirty="0">
              <a:latin typeface="Verdana" pitchFamily="34" charset="0"/>
              <a:ea typeface="ＭＳ Ｐゴシック" pitchFamily="34" charset="-128"/>
            </a:endParaRPr>
          </a:p>
          <a:p>
            <a:pPr algn="l">
              <a:spcAft>
                <a:spcPts val="0"/>
              </a:spcAft>
              <a:defRPr/>
            </a:pPr>
            <a:endParaRPr lang="en-US" sz="1400" dirty="0" smtClean="0">
              <a:latin typeface="Verdana" pitchFamily="34" charset="0"/>
              <a:ea typeface="ＭＳ Ｐゴシック" pitchFamily="34" charset="-128"/>
            </a:endParaRPr>
          </a:p>
          <a:p>
            <a:pPr algn="l">
              <a:spcAft>
                <a:spcPts val="0"/>
              </a:spcAft>
              <a:defRPr/>
            </a:pPr>
            <a:r>
              <a:rPr lang="ru-RU" sz="1400" dirty="0" smtClean="0">
                <a:latin typeface="Verdana" pitchFamily="34" charset="0"/>
                <a:ea typeface="ＭＳ Ｐゴシック" pitchFamily="34" charset="-128"/>
              </a:rPr>
              <a:t>Михаил Моисеев</a:t>
            </a:r>
            <a:endParaRPr lang="ru-RU" sz="1400" dirty="0">
              <a:latin typeface="Verdana" pitchFamily="34" charset="0"/>
              <a:ea typeface="ＭＳ Ｐゴシック" pitchFamily="34" charset="-128"/>
            </a:endParaRPr>
          </a:p>
          <a:p>
            <a:pPr algn="l">
              <a:spcAft>
                <a:spcPts val="0"/>
              </a:spcAft>
              <a:defRPr/>
            </a:pPr>
            <a:r>
              <a:rPr lang="en-US" sz="1400" b="0" u="sng" dirty="0" smtClean="0">
                <a:latin typeface="Verdana" pitchFamily="34" charset="0"/>
                <a:ea typeface="ＭＳ Ｐゴシック" pitchFamily="34" charset="-128"/>
                <a:hlinkClick r:id="rId4"/>
              </a:rPr>
              <a:t>Mikhail.Moiseev@moex.com</a:t>
            </a:r>
            <a:endParaRPr lang="ru-RU" sz="1400" b="0" u="sng" dirty="0">
              <a:latin typeface="Verdana" pitchFamily="34" charset="0"/>
              <a:ea typeface="ＭＳ Ｐゴシック" pitchFamily="34" charset="-128"/>
            </a:endParaRPr>
          </a:p>
          <a:p>
            <a:pPr algn="l">
              <a:spcAft>
                <a:spcPts val="0"/>
              </a:spcAft>
              <a:defRPr/>
            </a:pPr>
            <a:r>
              <a:rPr lang="en-US" sz="1400" b="0" dirty="0">
                <a:latin typeface="Verdana" pitchFamily="34" charset="0"/>
                <a:ea typeface="ＭＳ Ｐゴシック" pitchFamily="34" charset="-128"/>
              </a:rPr>
              <a:t>T</a:t>
            </a:r>
            <a:r>
              <a:rPr lang="ru-RU" sz="1400" b="0" dirty="0">
                <a:latin typeface="Verdana" pitchFamily="34" charset="0"/>
                <a:ea typeface="ＭＳ Ｐゴシック" pitchFamily="34" charset="-128"/>
              </a:rPr>
              <a:t>ел</a:t>
            </a:r>
            <a:r>
              <a:rPr lang="en-US" sz="1400" b="0" dirty="0">
                <a:latin typeface="Verdana" pitchFamily="34" charset="0"/>
                <a:ea typeface="ＭＳ Ｐゴシック" pitchFamily="34" charset="-128"/>
              </a:rPr>
              <a:t>. +7-495-363-3232 </a:t>
            </a:r>
            <a:r>
              <a:rPr lang="ru-RU" sz="1400" b="0" dirty="0" smtClean="0">
                <a:latin typeface="Verdana" pitchFamily="34" charset="0"/>
                <a:ea typeface="ＭＳ Ｐゴシック" pitchFamily="34" charset="-128"/>
              </a:rPr>
              <a:t>(</a:t>
            </a:r>
            <a:r>
              <a:rPr lang="en-US" sz="1400" b="0" dirty="0" smtClean="0">
                <a:latin typeface="Verdana" pitchFamily="34" charset="0"/>
                <a:ea typeface="ＭＳ Ｐゴシック" pitchFamily="34" charset="-128"/>
              </a:rPr>
              <a:t>1256</a:t>
            </a:r>
            <a:r>
              <a:rPr lang="ru-RU" sz="1400" b="0" dirty="0" smtClean="0">
                <a:latin typeface="Verdana" pitchFamily="34" charset="0"/>
                <a:ea typeface="ＭＳ Ｐゴシック" pitchFamily="34" charset="-128"/>
              </a:rPr>
              <a:t>)</a:t>
            </a:r>
            <a:r>
              <a:rPr lang="ru-RU" sz="1400" dirty="0">
                <a:latin typeface="Verdana" pitchFamily="34" charset="0"/>
                <a:ea typeface="ＭＳ Ｐゴシック" pitchFamily="34" charset="-128"/>
              </a:rPr>
              <a:t/>
            </a:r>
            <a:br>
              <a:rPr lang="ru-RU" sz="1400" dirty="0">
                <a:latin typeface="Verdana" pitchFamily="34" charset="0"/>
                <a:ea typeface="ＭＳ Ｐゴシック" pitchFamily="34" charset="-128"/>
              </a:rPr>
            </a:br>
            <a:endParaRPr lang="ru-RU" sz="1400" dirty="0">
              <a:latin typeface="Verdana" pitchFamily="34" charset="0"/>
              <a:ea typeface="ＭＳ Ｐゴシック" pitchFamily="34" charset="-128"/>
            </a:endParaRPr>
          </a:p>
          <a:p>
            <a:pPr algn="l">
              <a:spcAft>
                <a:spcPts val="0"/>
              </a:spcAft>
              <a:defRPr/>
            </a:pPr>
            <a:endParaRPr lang="en-US" sz="1400" dirty="0">
              <a:latin typeface="Verdana" pitchFamily="34" charset="0"/>
              <a:ea typeface="ＭＳ Ｐゴシック" pitchFamily="34" charset="-128"/>
            </a:endParaRPr>
          </a:p>
          <a:p>
            <a:pPr algn="l">
              <a:spcAft>
                <a:spcPts val="0"/>
              </a:spcAft>
              <a:defRPr/>
            </a:pPr>
            <a:endParaRPr lang="ru-RU" sz="1400" dirty="0" smtClean="0">
              <a:latin typeface="Verdana" pitchFamily="34" charset="0"/>
              <a:ea typeface="ＭＳ Ｐゴシック" pitchFamily="34" charset="-128"/>
            </a:endParaRPr>
          </a:p>
          <a:p>
            <a:pPr algn="l">
              <a:spcAft>
                <a:spcPts val="0"/>
              </a:spcAft>
              <a:defRPr/>
            </a:pPr>
            <a:endParaRPr lang="ru-RU" sz="1400" dirty="0">
              <a:latin typeface="Verdana" pitchFamily="34" charset="0"/>
              <a:ea typeface="ＭＳ Ｐゴシック" pitchFamily="34" charset="-128"/>
            </a:endParaRPr>
          </a:p>
          <a:p>
            <a:pPr algn="l">
              <a:spcAft>
                <a:spcPts val="0"/>
              </a:spcAft>
              <a:defRPr/>
            </a:pPr>
            <a:endParaRPr lang="ru-RU" sz="1400" dirty="0" smtClean="0">
              <a:latin typeface="Verdana" pitchFamily="34" charset="0"/>
              <a:ea typeface="ＭＳ Ｐゴシック" pitchFamily="34" charset="-128"/>
            </a:endParaRPr>
          </a:p>
          <a:p>
            <a:pPr algn="l">
              <a:spcAft>
                <a:spcPts val="0"/>
              </a:spcAft>
              <a:defRPr/>
            </a:pPr>
            <a:r>
              <a:rPr lang="ru-RU" sz="1400" dirty="0">
                <a:latin typeface="Verdana" pitchFamily="34" charset="0"/>
                <a:ea typeface="ＭＳ Ｐゴシック" pitchFamily="34" charset="-128"/>
              </a:rPr>
              <a:t>Д</a:t>
            </a:r>
            <a:r>
              <a:rPr lang="ru-RU" sz="1400" dirty="0" smtClean="0">
                <a:latin typeface="Verdana" pitchFamily="34" charset="0"/>
                <a:ea typeface="ＭＳ Ｐゴシック" pitchFamily="34" charset="-128"/>
              </a:rPr>
              <a:t>енис Губин</a:t>
            </a:r>
          </a:p>
          <a:p>
            <a:pPr algn="l">
              <a:spcAft>
                <a:spcPts val="0"/>
              </a:spcAft>
              <a:defRPr/>
            </a:pPr>
            <a:r>
              <a:rPr lang="en-US" sz="1400" b="0" u="sng" dirty="0" smtClean="0">
                <a:latin typeface="Verdana" pitchFamily="34" charset="0"/>
                <a:ea typeface="ＭＳ Ｐゴシック" pitchFamily="34" charset="-128"/>
                <a:hlinkClick r:id="rId3"/>
              </a:rPr>
              <a:t>Denis.Gubin@moex.com</a:t>
            </a:r>
            <a:endParaRPr lang="ru-RU" sz="1400" b="0" u="sng" dirty="0" smtClean="0">
              <a:latin typeface="Verdana" pitchFamily="34" charset="0"/>
              <a:ea typeface="ＭＳ Ｐゴシック" pitchFamily="34" charset="-128"/>
            </a:endParaRPr>
          </a:p>
          <a:p>
            <a:pPr algn="l">
              <a:spcAft>
                <a:spcPts val="0"/>
              </a:spcAft>
              <a:defRPr/>
            </a:pPr>
            <a:r>
              <a:rPr lang="en-US" sz="1400" b="0" dirty="0" smtClean="0">
                <a:latin typeface="Verdana" pitchFamily="34" charset="0"/>
                <a:ea typeface="ＭＳ Ｐゴシック" pitchFamily="34" charset="-128"/>
              </a:rPr>
              <a:t>T</a:t>
            </a:r>
            <a:r>
              <a:rPr lang="ru-RU" sz="1400" b="0" dirty="0" smtClean="0">
                <a:latin typeface="Verdana" pitchFamily="34" charset="0"/>
                <a:ea typeface="ＭＳ Ｐゴシック" pitchFamily="34" charset="-128"/>
              </a:rPr>
              <a:t>ел</a:t>
            </a:r>
            <a:r>
              <a:rPr lang="en-US" sz="1400" b="0" dirty="0" smtClean="0">
                <a:latin typeface="Verdana" pitchFamily="34" charset="0"/>
                <a:ea typeface="ＭＳ Ｐゴシック" pitchFamily="34" charset="-128"/>
              </a:rPr>
              <a:t>. +7-495-363-3232 </a:t>
            </a:r>
            <a:r>
              <a:rPr lang="ru-RU" sz="1400" b="0" dirty="0" smtClean="0">
                <a:latin typeface="Verdana" pitchFamily="34" charset="0"/>
                <a:ea typeface="ＭＳ Ｐゴシック" pitchFamily="34" charset="-128"/>
              </a:rPr>
              <a:t>(</a:t>
            </a:r>
            <a:r>
              <a:rPr lang="en-US" sz="1400" b="0" dirty="0" smtClean="0">
                <a:latin typeface="Verdana" pitchFamily="34" charset="0"/>
                <a:ea typeface="ＭＳ Ｐゴシック" pitchFamily="34" charset="-128"/>
              </a:rPr>
              <a:t>2</a:t>
            </a:r>
            <a:r>
              <a:rPr lang="ru-RU" sz="1400" b="0" dirty="0" smtClean="0">
                <a:latin typeface="Verdana" pitchFamily="34" charset="0"/>
                <a:ea typeface="ＭＳ Ｐゴシック" pitchFamily="34" charset="-128"/>
              </a:rPr>
              <a:t>506</a:t>
            </a:r>
            <a:r>
              <a:rPr lang="en-US" sz="1400" b="0" dirty="0" smtClean="0">
                <a:latin typeface="Verdana" pitchFamily="34" charset="0"/>
                <a:ea typeface="ＭＳ Ｐゴシック" pitchFamily="34" charset="-128"/>
              </a:rPr>
              <a:t>8</a:t>
            </a:r>
            <a:r>
              <a:rPr lang="ru-RU" sz="1400" b="0" dirty="0" smtClean="0">
                <a:latin typeface="Verdana" pitchFamily="34" charset="0"/>
                <a:ea typeface="ＭＳ Ｐゴシック" pitchFamily="34" charset="-128"/>
              </a:rPr>
              <a:t>)</a:t>
            </a:r>
            <a:r>
              <a:rPr lang="ru-RU" sz="1400" dirty="0" smtClean="0">
                <a:latin typeface="Verdana" pitchFamily="34" charset="0"/>
                <a:ea typeface="ＭＳ Ｐゴシック" pitchFamily="34" charset="-128"/>
              </a:rPr>
              <a:t/>
            </a:r>
            <a:br>
              <a:rPr lang="ru-RU" sz="1400" dirty="0" smtClean="0">
                <a:latin typeface="Verdana" pitchFamily="34" charset="0"/>
                <a:ea typeface="ＭＳ Ｐゴシック" pitchFamily="34" charset="-128"/>
              </a:rPr>
            </a:br>
            <a:endParaRPr lang="ru-RU" sz="1400" dirty="0" smtClean="0">
              <a:latin typeface="Verdana" pitchFamily="34" charset="0"/>
              <a:ea typeface="ＭＳ Ｐゴシック" pitchFamily="34" charset="-128"/>
            </a:endParaRPr>
          </a:p>
          <a:p>
            <a:pPr marL="712788" algn="l">
              <a:spcAft>
                <a:spcPts val="3000"/>
              </a:spcAft>
              <a:defRPr/>
            </a:pPr>
            <a:endParaRPr lang="ru-RU" sz="1600" dirty="0" smtClean="0">
              <a:latin typeface="Verdana" pitchFamily="34" charset="0"/>
              <a:ea typeface="ＭＳ Ｐゴシック" pitchFamily="34" charset="-128"/>
            </a:endParaRPr>
          </a:p>
        </p:txBody>
      </p:sp>
    </p:spTree>
    <p:extLst>
      <p:ext uri="{BB962C8B-B14F-4D97-AF65-F5344CB8AC3E}">
        <p14:creationId xmlns:p14="http://schemas.microsoft.com/office/powerpoint/2010/main" val="4189354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ahoma" pitchFamily="34" charset="0"/>
                <a:ea typeface="Tahoma" pitchFamily="34" charset="0"/>
                <a:cs typeface="Tahoma" pitchFamily="34" charset="0"/>
              </a:rPr>
              <a:t>РАСКРЫТИЕ ИНФОРМАЦИИ</a:t>
            </a:r>
            <a:endParaRPr lang="ru-RU" sz="2400" dirty="0">
              <a:latin typeface="Tahoma" pitchFamily="34" charset="0"/>
              <a:ea typeface="Tahoma" pitchFamily="34" charset="0"/>
              <a:cs typeface="Tahoma" pitchFamily="34" charset="0"/>
            </a:endParaRPr>
          </a:p>
        </p:txBody>
      </p:sp>
      <p:sp>
        <p:nvSpPr>
          <p:cNvPr id="16" name="Прямоугольник 15"/>
          <p:cNvSpPr/>
          <p:nvPr/>
        </p:nvSpPr>
        <p:spPr>
          <a:xfrm>
            <a:off x="1175117" y="1340768"/>
            <a:ext cx="7517956" cy="4678204"/>
          </a:xfrm>
          <a:prstGeom prst="rect">
            <a:avLst/>
          </a:prstGeom>
        </p:spPr>
        <p:txBody>
          <a:bodyPr wrap="square">
            <a:spAutoFit/>
          </a:bodyPr>
          <a:lstStyle/>
          <a:p>
            <a:pPr indent="324000" algn="just" fontAlgn="base">
              <a:spcBef>
                <a:spcPct val="0"/>
              </a:spcBef>
              <a:spcAft>
                <a:spcPct val="0"/>
              </a:spcAft>
              <a:defRPr/>
            </a:pPr>
            <a:r>
              <a:rPr lang="ru-RU" sz="800" dirty="0">
                <a:solidFill>
                  <a:srgbClr val="000000"/>
                </a:solidFill>
                <a:ea typeface="Tahoma" pitchFamily="34" charset="0"/>
                <a:cs typeface="Tahoma" pitchFamily="34" charset="0"/>
              </a:rPr>
              <a:t>Настоящая презентация была подготовлена и </a:t>
            </a:r>
            <a:r>
              <a:rPr lang="ru-RU" sz="800" dirty="0" smtClean="0">
                <a:solidFill>
                  <a:srgbClr val="000000"/>
                </a:solidFill>
                <a:ea typeface="Tahoma" pitchFamily="34" charset="0"/>
                <a:cs typeface="Tahoma" pitchFamily="34" charset="0"/>
              </a:rPr>
              <a:t>выпущена</a:t>
            </a:r>
            <a:r>
              <a:rPr lang="en-US" sz="800" dirty="0">
                <a:solidFill>
                  <a:srgbClr val="000000"/>
                </a:solidFill>
                <a:ea typeface="Tahoma" pitchFamily="34" charset="0"/>
                <a:cs typeface="Tahoma" pitchFamily="34" charset="0"/>
              </a:rPr>
              <a:t> </a:t>
            </a:r>
            <a:r>
              <a:rPr lang="ru-RU" sz="800" smtClean="0">
                <a:solidFill>
                  <a:srgbClr val="000000"/>
                </a:solidFill>
                <a:ea typeface="Tahoma" pitchFamily="34" charset="0"/>
                <a:cs typeface="Tahoma" pitchFamily="34" charset="0"/>
              </a:rPr>
              <a:t>Публичным </a:t>
            </a:r>
            <a:r>
              <a:rPr lang="ru-RU" sz="800" dirty="0">
                <a:solidFill>
                  <a:srgbClr val="000000"/>
                </a:solidFill>
                <a:ea typeface="Tahoma" pitchFamily="34" charset="0"/>
                <a:cs typeface="Tahoma" pitchFamily="34" charset="0"/>
              </a:rPr>
              <a:t>акционерным обществом «Московская Биржа ММВБ-РТС»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indent="324000" algn="just" fontAlgn="base">
              <a:spcBef>
                <a:spcPct val="0"/>
              </a:spcBef>
              <a:spcAft>
                <a:spcPct val="0"/>
              </a:spcAft>
              <a:defRPr/>
            </a:pPr>
            <a:r>
              <a:rPr lang="ru-RU" sz="800" dirty="0">
                <a:solidFill>
                  <a:srgbClr val="000000"/>
                </a:solidFill>
                <a:ea typeface="Tahoma" pitchFamily="34" charset="0"/>
                <a:cs typeface="Tahoma"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indent="324000" algn="just" fontAlgn="base">
              <a:spcBef>
                <a:spcPct val="0"/>
              </a:spcBef>
              <a:spcAft>
                <a:spcPct val="0"/>
              </a:spcAft>
              <a:defRPr/>
            </a:pPr>
            <a:r>
              <a:rPr lang="ru-RU" sz="800" dirty="0">
                <a:solidFill>
                  <a:srgbClr val="000000"/>
                </a:solidFill>
                <a:ea typeface="Tahoma" pitchFamily="34" charset="0"/>
                <a:cs typeface="Tahoma"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indent="324000" algn="just" fontAlgn="base">
              <a:spcBef>
                <a:spcPct val="0"/>
              </a:spcBef>
              <a:spcAft>
                <a:spcPct val="0"/>
              </a:spcAft>
              <a:defRPr/>
            </a:pPr>
            <a:r>
              <a:rPr lang="ru-RU" sz="800" dirty="0">
                <a:solidFill>
                  <a:srgbClr val="000000"/>
                </a:solidFill>
                <a:ea typeface="Tahoma" pitchFamily="34" charset="0"/>
                <a:cs typeface="Tahoma"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восприятие рыночных услуг, предоставляемых Компанией и ее дочерними обществами;</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волатильность (а) Российской экономики и рынка ценных бумаг и (</a:t>
            </a:r>
            <a:r>
              <a:rPr lang="en-US" sz="800" dirty="0">
                <a:solidFill>
                  <a:srgbClr val="000000"/>
                </a:solidFill>
                <a:ea typeface="Tahoma" pitchFamily="34" charset="0"/>
                <a:cs typeface="Tahoma" pitchFamily="34" charset="0"/>
              </a:rPr>
              <a:t>b</a:t>
            </a:r>
            <a:r>
              <a:rPr lang="ru-RU" sz="800" dirty="0">
                <a:solidFill>
                  <a:srgbClr val="000000"/>
                </a:solidFill>
                <a:ea typeface="Tahoma" pitchFamily="34" charset="0"/>
                <a:cs typeface="Tahoma" pitchFamily="34" charset="0"/>
              </a:rPr>
              <a:t>) секторов с высоким уровнем конкуренции, в которых Компания и ее дочерние общества осуществляют свою деятельность;</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изменения в (</a:t>
            </a:r>
            <a:r>
              <a:rPr lang="en-US" sz="800" dirty="0">
                <a:solidFill>
                  <a:srgbClr val="000000"/>
                </a:solidFill>
                <a:ea typeface="Tahoma" pitchFamily="34" charset="0"/>
                <a:cs typeface="Tahoma" pitchFamily="34" charset="0"/>
              </a:rPr>
              <a:t>a</a:t>
            </a:r>
            <a:r>
              <a:rPr lang="ru-RU" sz="800" dirty="0">
                <a:solidFill>
                  <a:srgbClr val="000000"/>
                </a:solidFill>
                <a:ea typeface="Tahoma" pitchFamily="34" charset="0"/>
                <a:cs typeface="Tahoma" pitchFamily="34" charset="0"/>
              </a:rPr>
              <a:t>) отечественном и международном законодательстве и налоговом регулировании и (</a:t>
            </a:r>
            <a:r>
              <a:rPr lang="en-US" sz="800" dirty="0">
                <a:solidFill>
                  <a:srgbClr val="000000"/>
                </a:solidFill>
                <a:ea typeface="Tahoma" pitchFamily="34" charset="0"/>
                <a:cs typeface="Tahoma" pitchFamily="34" charset="0"/>
              </a:rPr>
              <a:t>b</a:t>
            </a:r>
            <a:r>
              <a:rPr lang="ru-RU" sz="800" dirty="0">
                <a:solidFill>
                  <a:srgbClr val="000000"/>
                </a:solidFill>
                <a:ea typeface="Tahoma" pitchFamily="34" charset="0"/>
                <a:cs typeface="Tahoma" pitchFamily="34" charset="0"/>
              </a:rPr>
              <a:t>) государственных программах, относящихся к финансовым рынкам и рынкам ценных бумаг;</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ростом уровня конкуренции со стороны новых игроков на рынке России;</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привлекать новых клиентов на отечественный рынок и в зарубежных юрисдикциях;</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увеличивать предложение продукции в зарубежных юрисдикциях.</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a:t>
            </a:r>
            <a:endParaRPr lang="ru-RU" sz="800" dirty="0">
              <a:solidFill>
                <a:srgbClr val="000000"/>
              </a:solidFill>
              <a:latin typeface="Arial" charset="0"/>
              <a:ea typeface="ＭＳ Ｐゴシック" charset="0"/>
            </a:endParaRPr>
          </a:p>
          <a:p>
            <a:pPr fontAlgn="base">
              <a:spcBef>
                <a:spcPct val="0"/>
              </a:spcBef>
              <a:spcAft>
                <a:spcPct val="0"/>
              </a:spcAft>
            </a:pPr>
            <a:endParaRPr lang="ru-RU" sz="1000" dirty="0">
              <a:solidFill>
                <a:srgbClr val="000000"/>
              </a:solidFill>
              <a:latin typeface="Arial" charset="0"/>
              <a:ea typeface="ＭＳ Ｐゴシック" charset="0"/>
            </a:endParaRPr>
          </a:p>
        </p:txBody>
      </p:sp>
      <p:sp>
        <p:nvSpPr>
          <p:cNvPr id="3" name="Номер слайда 2"/>
          <p:cNvSpPr>
            <a:spLocks noGrp="1"/>
          </p:cNvSpPr>
          <p:nvPr>
            <p:ph type="sldNum" sz="quarter" idx="12"/>
          </p:nvPr>
        </p:nvSpPr>
        <p:spPr/>
        <p:txBody>
          <a:bodyPr/>
          <a:lstStyle/>
          <a:p>
            <a:fld id="{B9E2B10B-2B5B-4D21-B621-3C15B0884A5E}" type="slidenum">
              <a:rPr lang="ru-RU" smtClean="0">
                <a:solidFill>
                  <a:srgbClr val="000000">
                    <a:tint val="75000"/>
                  </a:srgbClr>
                </a:solidFill>
              </a:rPr>
              <a:pPr/>
              <a:t>18</a:t>
            </a:fld>
            <a:endParaRPr lang="ru-RU">
              <a:solidFill>
                <a:srgbClr val="000000">
                  <a:tint val="75000"/>
                </a:srgbClr>
              </a:solidFill>
            </a:endParaRPr>
          </a:p>
        </p:txBody>
      </p:sp>
    </p:spTree>
    <p:extLst>
      <p:ext uri="{BB962C8B-B14F-4D97-AF65-F5344CB8AC3E}">
        <p14:creationId xmlns:p14="http://schemas.microsoft.com/office/powerpoint/2010/main" val="1147534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История создания Кривой бескупонной доходности</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2</a:t>
            </a:fld>
            <a:endParaRPr lang="ru-RU"/>
          </a:p>
        </p:txBody>
      </p:sp>
      <p:sp>
        <p:nvSpPr>
          <p:cNvPr id="6" name="Pentagon 5"/>
          <p:cNvSpPr>
            <a:spLocks noChangeArrowheads="1"/>
          </p:cNvSpPr>
          <p:nvPr/>
        </p:nvSpPr>
        <p:spPr bwMode="auto">
          <a:xfrm>
            <a:off x="1152000" y="869559"/>
            <a:ext cx="7270750" cy="844002"/>
          </a:xfrm>
          <a:prstGeom prst="homePlate">
            <a:avLst>
              <a:gd name="adj" fmla="val 49986"/>
            </a:avLst>
          </a:prstGeom>
          <a:solidFill>
            <a:schemeClr val="bg2"/>
          </a:solidFill>
          <a:ln w="28575">
            <a:solidFill>
              <a:schemeClr val="bg1">
                <a:lumMod val="85000"/>
              </a:schemeClr>
            </a:solidFill>
            <a:miter lim="800000"/>
            <a:headEnd/>
            <a:tailEnd/>
          </a:ln>
          <a:effectLst/>
        </p:spPr>
        <p:txBody>
          <a:bodyPr anchor="ctr">
            <a:normAutofit/>
          </a:bodyPr>
          <a:lstStyle/>
          <a:p>
            <a:pPr marL="216000">
              <a:lnSpc>
                <a:spcPct val="90000"/>
              </a:lnSpc>
              <a:defRPr/>
            </a:pP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Разработка Методики</a:t>
            </a:r>
          </a:p>
          <a:p>
            <a:pPr marL="216000">
              <a:lnSpc>
                <a:spcPct val="90000"/>
              </a:lnSpc>
              <a:defRPr/>
            </a:pPr>
            <a:r>
              <a:rPr lang="ru-RU" sz="1600" dirty="0" smtClean="0">
                <a:latin typeface="Tahoma" panose="020B0604030504040204" pitchFamily="34" charset="0"/>
                <a:ea typeface="Tahoma" panose="020B0604030504040204" pitchFamily="34" charset="0"/>
                <a:cs typeface="Tahoma" panose="020B0604030504040204" pitchFamily="34" charset="0"/>
              </a:rPr>
              <a:t>совместно </a:t>
            </a:r>
            <a:r>
              <a:rPr lang="ru-RU" sz="1600" dirty="0">
                <a:latin typeface="Tahoma" panose="020B0604030504040204" pitchFamily="34" charset="0"/>
                <a:ea typeface="Tahoma" panose="020B0604030504040204" pitchFamily="34" charset="0"/>
                <a:cs typeface="Tahoma" panose="020B0604030504040204" pitchFamily="34" charset="0"/>
              </a:rPr>
              <a:t>экспертами </a:t>
            </a:r>
            <a:r>
              <a:rPr lang="ru-RU" sz="1600" dirty="0" smtClean="0">
                <a:latin typeface="Tahoma" panose="020B0604030504040204" pitchFamily="34" charset="0"/>
                <a:ea typeface="Tahoma" panose="020B0604030504040204" pitchFamily="34" charset="0"/>
                <a:cs typeface="Tahoma" panose="020B0604030504040204" pitchFamily="34" charset="0"/>
              </a:rPr>
              <a:t>Биржи </a:t>
            </a:r>
            <a:r>
              <a:rPr lang="ru-RU" sz="1600" dirty="0">
                <a:latin typeface="Tahoma" panose="020B0604030504040204" pitchFamily="34" charset="0"/>
                <a:ea typeface="Tahoma" panose="020B0604030504040204" pitchFamily="34" charset="0"/>
                <a:cs typeface="Tahoma" panose="020B0604030504040204" pitchFamily="34" charset="0"/>
              </a:rPr>
              <a:t>и Банка </a:t>
            </a:r>
            <a:r>
              <a:rPr lang="ru-RU" sz="1600" dirty="0" smtClean="0">
                <a:latin typeface="Tahoma" panose="020B0604030504040204" pitchFamily="34" charset="0"/>
                <a:ea typeface="Tahoma" panose="020B0604030504040204" pitchFamily="34" charset="0"/>
                <a:cs typeface="Tahoma" panose="020B0604030504040204" pitchFamily="34" charset="0"/>
              </a:rPr>
              <a:t>России</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9" name="Pentagon 5"/>
          <p:cNvSpPr>
            <a:spLocks noChangeArrowheads="1"/>
          </p:cNvSpPr>
          <p:nvPr/>
        </p:nvSpPr>
        <p:spPr bwMode="auto">
          <a:xfrm>
            <a:off x="1152000" y="1969793"/>
            <a:ext cx="7270750" cy="844002"/>
          </a:xfrm>
          <a:prstGeom prst="homePlate">
            <a:avLst>
              <a:gd name="adj" fmla="val 49986"/>
            </a:avLst>
          </a:prstGeom>
          <a:solidFill>
            <a:schemeClr val="bg2"/>
          </a:solidFill>
          <a:ln w="28575">
            <a:solidFill>
              <a:schemeClr val="bg1">
                <a:lumMod val="85000"/>
              </a:schemeClr>
            </a:solidFill>
            <a:miter lim="800000"/>
            <a:headEnd/>
            <a:tailEnd/>
          </a:ln>
          <a:effectLst/>
        </p:spPr>
        <p:txBody>
          <a:bodyPr anchor="ctr">
            <a:normAutofit/>
          </a:bodyPr>
          <a:lstStyle/>
          <a:p>
            <a:pPr marL="216000">
              <a:lnSpc>
                <a:spcPct val="90000"/>
              </a:lnSpc>
              <a:defRPr/>
            </a:pP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Модель</a:t>
            </a:r>
          </a:p>
          <a:p>
            <a:pPr marL="216000">
              <a:lnSpc>
                <a:spcPct val="90000"/>
              </a:lnSpc>
              <a:defRPr/>
            </a:pPr>
            <a:r>
              <a:rPr lang="ru-RU" sz="1600" dirty="0" smtClean="0">
                <a:latin typeface="Tahoma" panose="020B0604030504040204" pitchFamily="34" charset="0"/>
                <a:ea typeface="Tahoma" panose="020B0604030504040204" pitchFamily="34" charset="0"/>
                <a:cs typeface="Tahoma" panose="020B0604030504040204" pitchFamily="34" charset="0"/>
              </a:rPr>
              <a:t>ориентировалась на состояние рынка ОФЗ в 2004-2005 гг.</a:t>
            </a:r>
          </a:p>
          <a:p>
            <a:pPr marL="216000">
              <a:lnSpc>
                <a:spcPct val="90000"/>
              </a:lnSpc>
              <a:defRPr/>
            </a:pPr>
            <a:r>
              <a:rPr lang="ru-RU" sz="1600" dirty="0" smtClean="0">
                <a:latin typeface="Tahoma" panose="020B0604030504040204" pitchFamily="34" charset="0"/>
                <a:ea typeface="Tahoma" panose="020B0604030504040204" pitchFamily="34" charset="0"/>
                <a:cs typeface="Tahoma" panose="020B0604030504040204" pitchFamily="34" charset="0"/>
              </a:rPr>
              <a:t>(объемы, ликвидность, сроки)</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Pentagon 5"/>
          <p:cNvSpPr>
            <a:spLocks noChangeArrowheads="1"/>
          </p:cNvSpPr>
          <p:nvPr/>
        </p:nvSpPr>
        <p:spPr bwMode="auto">
          <a:xfrm>
            <a:off x="1152000" y="3036766"/>
            <a:ext cx="7270750" cy="844002"/>
          </a:xfrm>
          <a:prstGeom prst="homePlate">
            <a:avLst>
              <a:gd name="adj" fmla="val 49986"/>
            </a:avLst>
          </a:prstGeom>
          <a:solidFill>
            <a:schemeClr val="bg2"/>
          </a:solidFill>
          <a:ln w="28575">
            <a:solidFill>
              <a:schemeClr val="bg1">
                <a:lumMod val="85000"/>
              </a:schemeClr>
            </a:solidFill>
            <a:miter lim="800000"/>
            <a:headEnd/>
            <a:tailEnd/>
          </a:ln>
          <a:effectLst/>
        </p:spPr>
        <p:txBody>
          <a:bodyPr anchor="ctr">
            <a:normAutofit/>
          </a:bodyPr>
          <a:lstStyle/>
          <a:p>
            <a:pPr marL="216000">
              <a:lnSpc>
                <a:spcPct val="90000"/>
              </a:lnSpc>
              <a:defRPr/>
            </a:pP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В </a:t>
            </a:r>
            <a:r>
              <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rPr>
              <a:t>2006 г. Биржа начала расчет и </a:t>
            </a: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трансляцию Кривой</a:t>
            </a:r>
          </a:p>
          <a:p>
            <a:pPr marL="216000">
              <a:lnSpc>
                <a:spcPct val="90000"/>
              </a:lnSpc>
              <a:defRPr/>
            </a:pPr>
            <a:r>
              <a:rPr lang="ru-RU" sz="1600" dirty="0" smtClean="0">
                <a:latin typeface="Tahoma" panose="020B0604030504040204" pitchFamily="34" charset="0"/>
                <a:ea typeface="Tahoma" panose="020B0604030504040204" pitchFamily="34" charset="0"/>
                <a:cs typeface="Tahoma" panose="020B0604030504040204" pitchFamily="34" charset="0"/>
              </a:rPr>
              <a:t>(сайты Биржи и Банка России; </a:t>
            </a:r>
            <a:r>
              <a:rPr lang="ru-RU" sz="1600" dirty="0" err="1" smtClean="0">
                <a:latin typeface="Tahoma" panose="020B0604030504040204" pitchFamily="34" charset="0"/>
                <a:ea typeface="Tahoma" panose="020B0604030504040204" pitchFamily="34" charset="0"/>
                <a:cs typeface="Tahoma" panose="020B0604030504040204" pitchFamily="34" charset="0"/>
              </a:rPr>
              <a:t>Блумберг</a:t>
            </a:r>
            <a:r>
              <a:rPr lang="ru-RU" sz="1600" dirty="0" smtClean="0">
                <a:latin typeface="Tahoma" panose="020B0604030504040204" pitchFamily="34" charset="0"/>
                <a:ea typeface="Tahoma" panose="020B0604030504040204" pitchFamily="34" charset="0"/>
                <a:cs typeface="Tahoma" panose="020B0604030504040204" pitchFamily="34" charset="0"/>
              </a:rPr>
              <a:t>)</a:t>
            </a:r>
            <a:r>
              <a:rPr lang="ru-RU"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ru-RU"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Pentagon 5"/>
          <p:cNvSpPr>
            <a:spLocks noChangeArrowheads="1"/>
          </p:cNvSpPr>
          <p:nvPr/>
        </p:nvSpPr>
        <p:spPr bwMode="auto">
          <a:xfrm>
            <a:off x="1152000" y="4054275"/>
            <a:ext cx="7270750" cy="1964218"/>
          </a:xfrm>
          <a:prstGeom prst="homePlate">
            <a:avLst>
              <a:gd name="adj" fmla="val 20059"/>
            </a:avLst>
          </a:prstGeom>
          <a:solidFill>
            <a:schemeClr val="bg2"/>
          </a:solidFill>
          <a:ln w="28575">
            <a:solidFill>
              <a:schemeClr val="bg1">
                <a:lumMod val="85000"/>
              </a:schemeClr>
            </a:solidFill>
            <a:miter lim="800000"/>
            <a:headEnd/>
            <a:tailEnd/>
          </a:ln>
          <a:effectLst/>
        </p:spPr>
        <p:txBody>
          <a:bodyPr anchor="ctr">
            <a:normAutofit/>
          </a:bodyPr>
          <a:lstStyle/>
          <a:p>
            <a:pPr marL="216000">
              <a:lnSpc>
                <a:spcPct val="90000"/>
              </a:lnSpc>
              <a:defRPr/>
            </a:pP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Пользователи: </a:t>
            </a:r>
          </a:p>
          <a:p>
            <a:pPr marL="501750" indent="-285750">
              <a:lnSpc>
                <a:spcPct val="150000"/>
              </a:lnSpc>
              <a:buFontTx/>
              <a:buChar char="-"/>
              <a:defRPr/>
            </a:pPr>
            <a:r>
              <a:rPr lang="ru-RU" sz="1600" dirty="0" smtClean="0">
                <a:latin typeface="Tahoma" panose="020B0604030504040204" pitchFamily="34" charset="0"/>
                <a:ea typeface="Tahoma" panose="020B0604030504040204" pitchFamily="34" charset="0"/>
                <a:cs typeface="Tahoma" panose="020B0604030504040204" pitchFamily="34" charset="0"/>
              </a:rPr>
              <a:t>участники </a:t>
            </a:r>
            <a:r>
              <a:rPr lang="ru-RU" sz="1600" dirty="0">
                <a:latin typeface="Tahoma" panose="020B0604030504040204" pitchFamily="34" charset="0"/>
                <a:ea typeface="Tahoma" panose="020B0604030504040204" pitchFamily="34" charset="0"/>
                <a:cs typeface="Tahoma" panose="020B0604030504040204" pitchFamily="34" charset="0"/>
              </a:rPr>
              <a:t>рынка, </a:t>
            </a:r>
            <a:r>
              <a:rPr lang="ru-RU" sz="1600" dirty="0" smtClean="0">
                <a:latin typeface="Tahoma" panose="020B0604030504040204" pitchFamily="34" charset="0"/>
                <a:ea typeface="Tahoma" panose="020B0604030504040204" pitchFamily="34" charset="0"/>
                <a:cs typeface="Tahoma" panose="020B0604030504040204" pitchFamily="34" charset="0"/>
              </a:rPr>
              <a:t>Банк </a:t>
            </a:r>
            <a:r>
              <a:rPr lang="ru-RU" sz="1600" dirty="0">
                <a:latin typeface="Tahoma" panose="020B0604030504040204" pitchFamily="34" charset="0"/>
                <a:ea typeface="Tahoma" panose="020B0604030504040204" pitchFamily="34" charset="0"/>
                <a:cs typeface="Tahoma" panose="020B0604030504040204" pitchFamily="34" charset="0"/>
              </a:rPr>
              <a:t>России </a:t>
            </a:r>
            <a:r>
              <a:rPr lang="ru-RU" sz="1600" dirty="0" smtClean="0">
                <a:latin typeface="Tahoma" panose="020B0604030504040204" pitchFamily="34" charset="0"/>
                <a:ea typeface="Tahoma" panose="020B0604030504040204" pitchFamily="34" charset="0"/>
                <a:cs typeface="Tahoma" panose="020B0604030504040204" pitchFamily="34" charset="0"/>
              </a:rPr>
              <a:t>в </a:t>
            </a:r>
            <a:r>
              <a:rPr lang="ru-RU" sz="1600" dirty="0">
                <a:latin typeface="Tahoma" panose="020B0604030504040204" pitchFamily="34" charset="0"/>
                <a:ea typeface="Tahoma" panose="020B0604030504040204" pitchFamily="34" charset="0"/>
                <a:cs typeface="Tahoma" panose="020B0604030504040204" pitchFamily="34" charset="0"/>
              </a:rPr>
              <a:t>аналитических </a:t>
            </a:r>
            <a:r>
              <a:rPr lang="ru-RU" sz="1600" dirty="0" smtClean="0">
                <a:latin typeface="Tahoma" panose="020B0604030504040204" pitchFamily="34" charset="0"/>
                <a:ea typeface="Tahoma" panose="020B0604030504040204" pitchFamily="34" charset="0"/>
                <a:cs typeface="Tahoma" panose="020B0604030504040204" pitchFamily="34" charset="0"/>
              </a:rPr>
              <a:t>целях</a:t>
            </a:r>
          </a:p>
          <a:p>
            <a:pPr marL="501750" indent="-285750">
              <a:lnSpc>
                <a:spcPct val="150000"/>
              </a:lnSpc>
              <a:buFontTx/>
              <a:buChar char="-"/>
              <a:defRPr/>
            </a:pPr>
            <a:r>
              <a:rPr lang="ru-RU" sz="1600" dirty="0" smtClean="0">
                <a:latin typeface="Tahoma" panose="020B0604030504040204" pitchFamily="34" charset="0"/>
                <a:ea typeface="Tahoma" panose="020B0604030504040204" pitchFamily="34" charset="0"/>
                <a:cs typeface="Tahoma" panose="020B0604030504040204" pitchFamily="34" charset="0"/>
              </a:rPr>
              <a:t>НКЦ </a:t>
            </a:r>
            <a:r>
              <a:rPr lang="ru-RU" sz="1600" dirty="0">
                <a:latin typeface="Tahoma" panose="020B0604030504040204" pitchFamily="34" charset="0"/>
                <a:ea typeface="Tahoma" panose="020B0604030504040204" pitchFamily="34" charset="0"/>
                <a:cs typeface="Tahoma" panose="020B0604030504040204" pitchFamily="34" charset="0"/>
              </a:rPr>
              <a:t>для целей </a:t>
            </a:r>
            <a:r>
              <a:rPr lang="ru-RU" sz="1600" dirty="0" smtClean="0">
                <a:latin typeface="Tahoma" panose="020B0604030504040204" pitchFamily="34" charset="0"/>
                <a:ea typeface="Tahoma" panose="020B0604030504040204" pitchFamily="34" charset="0"/>
                <a:cs typeface="Tahoma" panose="020B0604030504040204" pitchFamily="34" charset="0"/>
              </a:rPr>
              <a:t>риск-менеджмента</a:t>
            </a:r>
          </a:p>
          <a:p>
            <a:pPr marL="501750" indent="-285750">
              <a:lnSpc>
                <a:spcPct val="150000"/>
              </a:lnSpc>
              <a:buFontTx/>
              <a:buChar char="-"/>
              <a:defRPr/>
            </a:pPr>
            <a:r>
              <a:rPr lang="ru-RU" sz="1600" dirty="0" smtClean="0">
                <a:latin typeface="Tahoma" panose="020B0604030504040204" pitchFamily="34" charset="0"/>
                <a:ea typeface="Tahoma" panose="020B0604030504040204" pitchFamily="34" charset="0"/>
                <a:cs typeface="Tahoma" panose="020B0604030504040204" pitchFamily="34" charset="0"/>
              </a:rPr>
              <a:t>Ценовой центр НРД </a:t>
            </a:r>
            <a:r>
              <a:rPr lang="ru-RU" sz="1600" dirty="0">
                <a:latin typeface="Tahoma" panose="020B0604030504040204" pitchFamily="34" charset="0"/>
                <a:ea typeface="Tahoma" panose="020B0604030504040204" pitchFamily="34" charset="0"/>
                <a:cs typeface="Tahoma" panose="020B0604030504040204" pitchFamily="34" charset="0"/>
              </a:rPr>
              <a:t>для определения справедливой стоимости </a:t>
            </a:r>
            <a:r>
              <a:rPr lang="ru-RU" sz="1600" dirty="0" smtClean="0">
                <a:latin typeface="Tahoma" panose="020B0604030504040204" pitchFamily="34" charset="0"/>
                <a:ea typeface="Tahoma" panose="020B0604030504040204" pitchFamily="34" charset="0"/>
                <a:cs typeface="Tahoma" panose="020B0604030504040204" pitchFamily="34" charset="0"/>
              </a:rPr>
              <a:t>облигаций</a:t>
            </a:r>
          </a:p>
        </p:txBody>
      </p:sp>
    </p:spTree>
    <p:extLst>
      <p:ext uri="{BB962C8B-B14F-4D97-AF65-F5344CB8AC3E}">
        <p14:creationId xmlns:p14="http://schemas.microsoft.com/office/powerpoint/2010/main" val="427676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Необходимость модернизации</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3</a:t>
            </a:fld>
            <a:endParaRPr lang="ru-RU"/>
          </a:p>
        </p:txBody>
      </p:sp>
      <p:sp>
        <p:nvSpPr>
          <p:cNvPr id="6" name="Text Box 43"/>
          <p:cNvSpPr txBox="1">
            <a:spLocks noChangeArrowheads="1"/>
          </p:cNvSpPr>
          <p:nvPr/>
        </p:nvSpPr>
        <p:spPr bwMode="auto">
          <a:xfrm>
            <a:off x="1152001" y="836712"/>
            <a:ext cx="7596000" cy="5237426"/>
          </a:xfrm>
          <a:prstGeom prst="rect">
            <a:avLst/>
          </a:prstGeom>
          <a:solidFill>
            <a:srgbClr val="E6E6E6"/>
          </a:solidFill>
          <a:ln w="28575">
            <a:solidFill>
              <a:sysClr val="window" lastClr="FFFFFF">
                <a:lumMod val="85000"/>
              </a:sysClr>
            </a:solidFill>
            <a:miter lim="800000"/>
            <a:headEnd/>
            <a:tailEnd/>
          </a:ln>
          <a:effectLst/>
        </p:spPr>
        <p:txBody>
          <a:bodyPr lIns="90000" tIns="46800" rIns="90000" bIns="46800" anchor="ctr">
            <a:noAutofit/>
          </a:bodyPr>
          <a:lstStyle>
            <a:lvl1pPr indent="3619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9pPr>
          </a:lstStyle>
          <a:p>
            <a:pPr marL="216000" indent="-285750" eaLnBrk="1" fontAlgn="base" hangingPunct="1">
              <a:lnSpc>
                <a:spcPct val="150000"/>
              </a:lnSpc>
              <a:spcBef>
                <a:spcPct val="0"/>
              </a:spcBef>
              <a:buClr>
                <a:srgbClr val="C00000"/>
              </a:buClr>
              <a:buSzPct val="130000"/>
              <a:buFont typeface="Wingdings" pitchFamily="2" charset="2"/>
              <a:buChar char="§"/>
              <a:defRPr/>
            </a:pPr>
            <a:r>
              <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rPr>
              <a:t>Качественное и количественное изменение рынка ОФЗ</a:t>
            </a:r>
          </a:p>
          <a:p>
            <a:pPr marL="285750" indent="-285750" eaLnBrk="1" fontAlgn="base" hangingPunct="1">
              <a:spcBef>
                <a:spcPct val="0"/>
              </a:spcBef>
              <a:buClr>
                <a:srgbClr val="C00000"/>
              </a:buClr>
              <a:buSzPct val="130000"/>
              <a:buFont typeface="Wingdings" panose="05000000000000000000" pitchFamily="2" charset="2"/>
              <a:buChar char="ü"/>
              <a:defRPr/>
            </a:pPr>
            <a:r>
              <a:rPr lang="ru-RU" sz="1400" dirty="0">
                <a:latin typeface="Tahoma" panose="020B0604030504040204" pitchFamily="34" charset="0"/>
                <a:ea typeface="Tahoma" panose="020B0604030504040204" pitchFamily="34" charset="0"/>
                <a:cs typeface="Tahoma" panose="020B0604030504040204" pitchFamily="34" charset="0"/>
              </a:rPr>
              <a:t>р</a:t>
            </a:r>
            <a:r>
              <a:rPr lang="ru-RU" sz="1400" dirty="0" smtClean="0">
                <a:latin typeface="Tahoma" panose="020B0604030504040204" pitchFamily="34" charset="0"/>
                <a:ea typeface="Tahoma" panose="020B0604030504040204" pitchFamily="34" charset="0"/>
                <a:cs typeface="Tahoma" panose="020B0604030504040204" pitchFamily="34" charset="0"/>
              </a:rPr>
              <a:t>ост ликвидности</a:t>
            </a:r>
          </a:p>
          <a:p>
            <a:pPr marL="285750" indent="-285750" eaLnBrk="1" fontAlgn="base" hangingPunct="1">
              <a:spcBef>
                <a:spcPct val="0"/>
              </a:spcBef>
              <a:buClr>
                <a:srgbClr val="C00000"/>
              </a:buClr>
              <a:buSzPct val="130000"/>
              <a:buFont typeface="Wingdings" panose="05000000000000000000" pitchFamily="2" charset="2"/>
              <a:buChar char="ü"/>
              <a:defRPr/>
            </a:pPr>
            <a:r>
              <a:rPr lang="ru-RU" sz="1400" dirty="0" smtClean="0">
                <a:latin typeface="Tahoma" panose="020B0604030504040204" pitchFamily="34" charset="0"/>
                <a:ea typeface="Tahoma" panose="020B0604030504040204" pitchFamily="34" charset="0"/>
                <a:cs typeface="Tahoma" panose="020B0604030504040204" pitchFamily="34" charset="0"/>
              </a:rPr>
              <a:t>удлинение сроков заимствования</a:t>
            </a:r>
          </a:p>
          <a:p>
            <a:pPr marL="285750" indent="-285750" eaLnBrk="1" fontAlgn="base" hangingPunct="1">
              <a:spcBef>
                <a:spcPct val="0"/>
              </a:spcBef>
              <a:buClr>
                <a:srgbClr val="C00000"/>
              </a:buClr>
              <a:buSzPct val="130000"/>
              <a:buFont typeface="Wingdings" panose="05000000000000000000" pitchFamily="2" charset="2"/>
              <a:buChar char="ü"/>
              <a:defRPr/>
            </a:pPr>
            <a:r>
              <a:rPr lang="ru-RU" sz="1400" dirty="0" smtClean="0">
                <a:latin typeface="Tahoma" panose="020B0604030504040204" pitchFamily="34" charset="0"/>
                <a:ea typeface="Tahoma" panose="020B0604030504040204" pitchFamily="34" charset="0"/>
                <a:cs typeface="Tahoma" panose="020B0604030504040204" pitchFamily="34" charset="0"/>
              </a:rPr>
              <a:t>сужение спредов (в том числе благодаря маркет-мейкерам)</a:t>
            </a:r>
          </a:p>
          <a:p>
            <a:pPr marL="216000" indent="-285750" eaLnBrk="1" fontAlgn="base" hangingPunct="1">
              <a:lnSpc>
                <a:spcPct val="150000"/>
              </a:lnSpc>
              <a:spcBef>
                <a:spcPct val="0"/>
              </a:spcBef>
              <a:buClr>
                <a:srgbClr val="C00000"/>
              </a:buClr>
              <a:buSzPct val="130000"/>
              <a:buFont typeface="Wingdings" pitchFamily="2" charset="2"/>
              <a:buChar char="§"/>
              <a:defRPr/>
            </a:pPr>
            <a:endPar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16000" indent="-285750" eaLnBrk="1" fontAlgn="base" hangingPunct="1">
              <a:spcBef>
                <a:spcPct val="0"/>
              </a:spcBef>
              <a:buClr>
                <a:srgbClr val="C00000"/>
              </a:buClr>
              <a:buSzPct val="130000"/>
              <a:buFont typeface="Wingdings" pitchFamily="2" charset="2"/>
              <a:buChar char="§"/>
              <a:defRPr/>
            </a:pP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Повышение </a:t>
            </a:r>
            <a:r>
              <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rPr>
              <a:t>адекватности индикатора в кризисных </a:t>
            </a: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ситуациях</a:t>
            </a:r>
            <a:endPar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eaLnBrk="1" fontAlgn="base" hangingPunct="1">
              <a:lnSpc>
                <a:spcPct val="150000"/>
              </a:lnSpc>
              <a:spcBef>
                <a:spcPct val="0"/>
              </a:spcBef>
              <a:buClr>
                <a:srgbClr val="C00000"/>
              </a:buClr>
              <a:buSzPct val="130000"/>
              <a:buFont typeface="Wingdings" panose="05000000000000000000" pitchFamily="2" charset="2"/>
              <a:buChar char="ü"/>
              <a:defRPr/>
            </a:pPr>
            <a:r>
              <a:rPr lang="ru-RU" sz="1400" dirty="0">
                <a:latin typeface="Tahoma" panose="020B0604030504040204" pitchFamily="34" charset="0"/>
                <a:ea typeface="Tahoma" panose="020B0604030504040204" pitchFamily="34" charset="0"/>
                <a:cs typeface="Tahoma" panose="020B0604030504040204" pitchFamily="34" charset="0"/>
              </a:rPr>
              <a:t>к</a:t>
            </a:r>
            <a:r>
              <a:rPr lang="ru-RU" sz="1400" dirty="0" smtClean="0">
                <a:latin typeface="Tahoma" panose="020B0604030504040204" pitchFamily="34" charset="0"/>
                <a:ea typeface="Tahoma" panose="020B0604030504040204" pitchFamily="34" charset="0"/>
                <a:cs typeface="Tahoma" panose="020B0604030504040204" pitchFamily="34" charset="0"/>
              </a:rPr>
              <a:t>ризисы </a:t>
            </a:r>
            <a:r>
              <a:rPr lang="ru-RU" sz="1400" dirty="0">
                <a:latin typeface="Tahoma" panose="020B0604030504040204" pitchFamily="34" charset="0"/>
                <a:ea typeface="Tahoma" panose="020B0604030504040204" pitchFamily="34" charset="0"/>
                <a:cs typeface="Tahoma" panose="020B0604030504040204" pitchFamily="34" charset="0"/>
              </a:rPr>
              <a:t>2008 и 2014 гг</a:t>
            </a:r>
            <a:r>
              <a:rPr lang="ru-RU" sz="1400" dirty="0" smtClean="0">
                <a:latin typeface="Tahoma" panose="020B0604030504040204" pitchFamily="34" charset="0"/>
                <a:ea typeface="Tahoma" panose="020B0604030504040204" pitchFamily="34" charset="0"/>
                <a:cs typeface="Tahoma" panose="020B0604030504040204" pitchFamily="34" charset="0"/>
              </a:rPr>
              <a:t>.</a:t>
            </a:r>
          </a:p>
          <a:p>
            <a:pPr indent="0" eaLnBrk="1" fontAlgn="base" hangingPunct="1">
              <a:lnSpc>
                <a:spcPct val="150000"/>
              </a:lnSpc>
              <a:spcBef>
                <a:spcPct val="0"/>
              </a:spcBef>
              <a:buClr>
                <a:srgbClr val="C00000"/>
              </a:buClr>
              <a:buSzPct val="130000"/>
              <a:defRPr/>
            </a:pPr>
            <a:endParaRPr lang="ru-RU" sz="1400" dirty="0">
              <a:latin typeface="Tahoma" panose="020B0604030504040204" pitchFamily="34" charset="0"/>
              <a:ea typeface="Tahoma" panose="020B0604030504040204" pitchFamily="34" charset="0"/>
              <a:cs typeface="Tahoma" panose="020B0604030504040204" pitchFamily="34" charset="0"/>
            </a:endParaRPr>
          </a:p>
          <a:p>
            <a:pPr marL="216000" indent="-285750" eaLnBrk="1" fontAlgn="base" hangingPunct="1">
              <a:lnSpc>
                <a:spcPct val="150000"/>
              </a:lnSpc>
              <a:spcBef>
                <a:spcPct val="0"/>
              </a:spcBef>
              <a:buClr>
                <a:srgbClr val="C00000"/>
              </a:buClr>
              <a:buSzPct val="130000"/>
              <a:buFont typeface="Wingdings" pitchFamily="2" charset="2"/>
              <a:buChar char="§"/>
              <a:defRPr/>
            </a:pPr>
            <a:r>
              <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rPr>
              <a:t>Повышение точности </a:t>
            </a: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кривой</a:t>
            </a:r>
            <a:endParaRPr lang="ru-RU"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eaLnBrk="1" fontAlgn="base" hangingPunct="1">
              <a:lnSpc>
                <a:spcPct val="150000"/>
              </a:lnSpc>
              <a:spcBef>
                <a:spcPct val="0"/>
              </a:spcBef>
              <a:buClr>
                <a:srgbClr val="C00000"/>
              </a:buClr>
              <a:buSzPct val="130000"/>
              <a:buFont typeface="Wingdings" panose="05000000000000000000" pitchFamily="2" charset="2"/>
              <a:buChar char="ü"/>
              <a:defRPr/>
            </a:pPr>
            <a:r>
              <a:rPr lang="ru-RU" sz="1400" dirty="0" smtClean="0">
                <a:latin typeface="Tahoma" panose="020B0604030504040204" pitchFamily="34" charset="0"/>
                <a:ea typeface="Tahoma" panose="020B0604030504040204" pitchFamily="34" charset="0"/>
                <a:cs typeface="Tahoma" panose="020B0604030504040204" pitchFamily="34" charset="0"/>
              </a:rPr>
              <a:t>область </a:t>
            </a:r>
            <a:r>
              <a:rPr lang="ru-RU"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3</a:t>
            </a:r>
            <a:r>
              <a:rPr lang="ru-RU" sz="1400" dirty="0" smtClean="0">
                <a:latin typeface="Tahoma" panose="020B0604030504040204" pitchFamily="34" charset="0"/>
                <a:ea typeface="Tahoma" panose="020B0604030504040204" pitchFamily="34" charset="0"/>
                <a:cs typeface="Tahoma" panose="020B0604030504040204" pitchFamily="34" charset="0"/>
              </a:rPr>
              <a:t>÷</a:t>
            </a:r>
            <a:r>
              <a:rPr lang="en-US" sz="1400" dirty="0" smtClean="0">
                <a:latin typeface="Tahoma" panose="020B0604030504040204" pitchFamily="34" charset="0"/>
                <a:ea typeface="Tahoma" panose="020B0604030504040204" pitchFamily="34" charset="0"/>
                <a:cs typeface="Tahoma" panose="020B0604030504040204" pitchFamily="34" charset="0"/>
              </a:rPr>
              <a:t>5</a:t>
            </a:r>
            <a:r>
              <a:rPr lang="ru-RU" sz="1400" dirty="0" smtClean="0">
                <a:latin typeface="Tahoma" panose="020B0604030504040204" pitchFamily="34" charset="0"/>
                <a:ea typeface="Tahoma" panose="020B0604030504040204" pitchFamily="34" charset="0"/>
                <a:cs typeface="Tahoma" panose="020B0604030504040204" pitchFamily="34" charset="0"/>
              </a:rPr>
              <a:t> лет</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eaLnBrk="1" fontAlgn="base" hangingPunct="1">
              <a:lnSpc>
                <a:spcPct val="150000"/>
              </a:lnSpc>
              <a:spcBef>
                <a:spcPct val="0"/>
              </a:spcBef>
              <a:buClr>
                <a:srgbClr val="C00000"/>
              </a:buClr>
              <a:buSzPct val="130000"/>
              <a:buFont typeface="Wingdings" panose="05000000000000000000" pitchFamily="2" charset="2"/>
              <a:buChar char="ü"/>
              <a:defRPr/>
            </a:pPr>
            <a:r>
              <a:rPr lang="ru-RU" sz="1400" dirty="0">
                <a:latin typeface="Tahoma" panose="020B0604030504040204" pitchFamily="34" charset="0"/>
                <a:ea typeface="Tahoma" panose="020B0604030504040204" pitchFamily="34" charset="0"/>
                <a:cs typeface="Tahoma" panose="020B0604030504040204" pitchFamily="34" charset="0"/>
              </a:rPr>
              <a:t>у</a:t>
            </a:r>
            <a:r>
              <a:rPr lang="ru-RU" sz="1400" dirty="0" smtClean="0">
                <a:latin typeface="Tahoma" panose="020B0604030504040204" pitchFamily="34" charset="0"/>
                <a:ea typeface="Tahoma" panose="020B0604030504040204" pitchFamily="34" charset="0"/>
                <a:cs typeface="Tahoma" panose="020B0604030504040204" pitchFamily="34" charset="0"/>
              </a:rPr>
              <a:t>чёт заявок</a:t>
            </a:r>
            <a:endParaRPr lang="ru-RU" sz="1400" dirty="0">
              <a:latin typeface="Tahoma" panose="020B0604030504040204" pitchFamily="34" charset="0"/>
              <a:ea typeface="Tahoma" panose="020B0604030504040204" pitchFamily="34" charset="0"/>
              <a:cs typeface="Tahoma" panose="020B0604030504040204" pitchFamily="34" charset="0"/>
            </a:endParaRPr>
          </a:p>
          <a:p>
            <a:pPr indent="0" eaLnBrk="1" fontAlgn="base" hangingPunct="1">
              <a:lnSpc>
                <a:spcPct val="170000"/>
              </a:lnSpc>
              <a:spcBef>
                <a:spcPct val="0"/>
              </a:spcBef>
              <a:buClr>
                <a:srgbClr val="C00000"/>
              </a:buClr>
              <a:buSzPct val="130000"/>
              <a:defRPr/>
            </a:pPr>
            <a:endParaRPr lang="ru-RU" sz="1200" dirty="0">
              <a:latin typeface="Tahoma" panose="020B0604030504040204" pitchFamily="34" charset="0"/>
              <a:ea typeface="Tahoma" panose="020B0604030504040204" pitchFamily="34" charset="0"/>
              <a:cs typeface="Tahoma" panose="020B0604030504040204" pitchFamily="34" charset="0"/>
            </a:endParaRPr>
          </a:p>
          <a:p>
            <a:pPr marL="216000" indent="-285750" eaLnBrk="1" fontAlgn="base" hangingPunct="1">
              <a:lnSpc>
                <a:spcPct val="150000"/>
              </a:lnSpc>
              <a:spcBef>
                <a:spcPct val="0"/>
              </a:spcBef>
              <a:buClr>
                <a:srgbClr val="C00000"/>
              </a:buClr>
              <a:buSzPct val="130000"/>
              <a:buFont typeface="Wingdings" pitchFamily="2" charset="2"/>
              <a:buChar char="§"/>
              <a:defRPr/>
            </a:pPr>
            <a:r>
              <a:rPr lang="ru-RU"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Новые направления использования </a:t>
            </a:r>
          </a:p>
          <a:p>
            <a:pPr marL="285750" indent="-285750" eaLnBrk="1" fontAlgn="base" hangingPunct="1">
              <a:spcBef>
                <a:spcPct val="0"/>
              </a:spcBef>
              <a:buClr>
                <a:srgbClr val="C00000"/>
              </a:buClr>
              <a:buSzPct val="130000"/>
              <a:buFont typeface="Wingdings" panose="05000000000000000000" pitchFamily="2" charset="2"/>
              <a:buChar char="ü"/>
              <a:defRPr/>
            </a:pPr>
            <a:r>
              <a:rPr lang="ru-RU" sz="1400" dirty="0">
                <a:latin typeface="Tahoma" panose="020B0604030504040204" pitchFamily="34" charset="0"/>
                <a:ea typeface="Tahoma" panose="020B0604030504040204" pitchFamily="34" charset="0"/>
                <a:cs typeface="Tahoma" panose="020B0604030504040204" pitchFamily="34" charset="0"/>
              </a:rPr>
              <a:t>финансовый инжиниринг (привязка ставок купона по выпускам корпоративных облигаций, кредитные договора, </a:t>
            </a:r>
            <a:r>
              <a:rPr lang="ru-RU" sz="1400" dirty="0" err="1">
                <a:latin typeface="Tahoma" panose="020B0604030504040204" pitchFamily="34" charset="0"/>
                <a:ea typeface="Tahoma" panose="020B0604030504040204" pitchFamily="34" charset="0"/>
                <a:cs typeface="Tahoma" panose="020B0604030504040204" pitchFamily="34" charset="0"/>
              </a:rPr>
              <a:t>ковенанты</a:t>
            </a:r>
            <a:r>
              <a:rPr lang="ru-RU" sz="1400" dirty="0">
                <a:latin typeface="Tahoma" panose="020B0604030504040204" pitchFamily="34" charset="0"/>
                <a:ea typeface="Tahoma" panose="020B0604030504040204" pitchFamily="34" charset="0"/>
                <a:cs typeface="Tahoma" panose="020B0604030504040204" pitchFamily="34" charset="0"/>
              </a:rPr>
              <a:t>)</a:t>
            </a:r>
          </a:p>
          <a:p>
            <a:pPr marL="285750" indent="-285750" eaLnBrk="1" fontAlgn="base" hangingPunct="1">
              <a:spcBef>
                <a:spcPct val="0"/>
              </a:spcBef>
              <a:buClr>
                <a:srgbClr val="C00000"/>
              </a:buClr>
              <a:buSzPct val="130000"/>
              <a:buFont typeface="Wingdings" panose="05000000000000000000" pitchFamily="2" charset="2"/>
              <a:buChar char="ü"/>
              <a:defRPr/>
            </a:pPr>
            <a:r>
              <a:rPr lang="ru-RU" sz="1400" dirty="0">
                <a:latin typeface="Tahoma" panose="020B0604030504040204" pitchFamily="34" charset="0"/>
                <a:ea typeface="Tahoma" panose="020B0604030504040204" pitchFamily="34" charset="0"/>
                <a:cs typeface="Tahoma" panose="020B0604030504040204" pitchFamily="34" charset="0"/>
              </a:rPr>
              <a:t>Регулятор и иные российские </a:t>
            </a:r>
            <a:r>
              <a:rPr lang="ru-RU" sz="1400" dirty="0" err="1">
                <a:latin typeface="Tahoma" panose="020B0604030504040204" pitchFamily="34" charset="0"/>
                <a:ea typeface="Tahoma" panose="020B0604030504040204" pitchFamily="34" charset="0"/>
                <a:cs typeface="Tahoma" panose="020B0604030504040204" pitchFamily="34" charset="0"/>
              </a:rPr>
              <a:t>гос.структуры</a:t>
            </a:r>
            <a:r>
              <a:rPr lang="ru-RU"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ru-RU" sz="1400" dirty="0" smtClean="0">
                <a:latin typeface="Tahoma" panose="020B0604030504040204" pitchFamily="34" charset="0"/>
                <a:ea typeface="Tahoma" panose="020B0604030504040204" pitchFamily="34" charset="0"/>
                <a:cs typeface="Tahoma" panose="020B0604030504040204" pitchFamily="34" charset="0"/>
              </a:rPr>
              <a:t>Постановление </a:t>
            </a:r>
            <a:r>
              <a:rPr lang="ru-RU" sz="1400" dirty="0">
                <a:latin typeface="Tahoma" panose="020B0604030504040204" pitchFamily="34" charset="0"/>
                <a:ea typeface="Tahoma" panose="020B0604030504040204" pitchFamily="34" charset="0"/>
                <a:cs typeface="Tahoma" panose="020B0604030504040204" pitchFamily="34" charset="0"/>
              </a:rPr>
              <a:t>Правительства РФ от </a:t>
            </a:r>
            <a:r>
              <a:rPr lang="ru-RU" sz="1400" dirty="0" smtClean="0">
                <a:latin typeface="Tahoma" panose="020B0604030504040204" pitchFamily="34" charset="0"/>
                <a:ea typeface="Tahoma" panose="020B0604030504040204" pitchFamily="34" charset="0"/>
                <a:cs typeface="Tahoma" panose="020B0604030504040204" pitchFamily="34" charset="0"/>
              </a:rPr>
              <a:t>20.07.2016 </a:t>
            </a:r>
            <a:r>
              <a:rPr lang="ru-RU" sz="1400" dirty="0">
                <a:latin typeface="Tahoma" panose="020B0604030504040204" pitchFamily="34" charset="0"/>
                <a:ea typeface="Tahoma" panose="020B0604030504040204" pitchFamily="34" charset="0"/>
                <a:cs typeface="Tahoma" panose="020B0604030504040204" pitchFamily="34" charset="0"/>
              </a:rPr>
              <a:t>г. № 702 </a:t>
            </a:r>
            <a:r>
              <a:rPr lang="ru-RU" sz="1400" dirty="0" smtClean="0">
                <a:latin typeface="Tahoma" panose="020B0604030504040204" pitchFamily="34" charset="0"/>
                <a:ea typeface="Tahoma" panose="020B0604030504040204" pitchFamily="34" charset="0"/>
                <a:cs typeface="Tahoma" panose="020B0604030504040204" pitchFamily="34" charset="0"/>
              </a:rPr>
              <a:t>«О </a:t>
            </a:r>
            <a:r>
              <a:rPr lang="ru-RU" sz="1400" dirty="0">
                <a:latin typeface="Tahoma" panose="020B0604030504040204" pitchFamily="34" charset="0"/>
                <a:ea typeface="Tahoma" panose="020B0604030504040204" pitchFamily="34" charset="0"/>
                <a:cs typeface="Tahoma" panose="020B0604030504040204" pitchFamily="34" charset="0"/>
              </a:rPr>
              <a:t>применении базовых индикаторов при расчете параметров субсидирования процентной </a:t>
            </a:r>
            <a:r>
              <a:rPr lang="ru-RU" sz="1400" dirty="0" smtClean="0">
                <a:latin typeface="Tahoma" panose="020B0604030504040204" pitchFamily="34" charset="0"/>
                <a:ea typeface="Tahoma" panose="020B0604030504040204" pitchFamily="34" charset="0"/>
                <a:cs typeface="Tahoma" panose="020B0604030504040204" pitchFamily="34" charset="0"/>
              </a:rPr>
              <a:t>ставки»)</a:t>
            </a:r>
            <a:endParaRPr lang="ru-RU"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944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9E2B10B-2B5B-4D21-B621-3C15B0884A5E}" type="slidenum">
              <a:rPr lang="ru-RU" smtClean="0"/>
              <a:t>4</a:t>
            </a:fld>
            <a:endParaRPr lang="ru-RU"/>
          </a:p>
        </p:txBody>
      </p:sp>
      <p:sp>
        <p:nvSpPr>
          <p:cNvPr id="14" name="Заголовок 1"/>
          <p:cNvSpPr>
            <a:spLocks noGrp="1"/>
          </p:cNvSpPr>
          <p:nvPr>
            <p:ph type="title"/>
            <p:custDataLst>
              <p:tags r:id="rId1"/>
            </p:custDataLst>
          </p:nvPr>
        </p:nvSpPr>
        <p:spPr>
          <a:xfrm>
            <a:off x="971600" y="288000"/>
            <a:ext cx="8028400" cy="756000"/>
          </a:xfrm>
        </p:spPr>
        <p:txBody>
          <a:bodyPr/>
          <a:lstStyle/>
          <a:p>
            <a:r>
              <a:rPr lang="ru-RU" sz="2000" b="1" dirty="0"/>
              <a:t>Сравнение методик</a:t>
            </a:r>
          </a:p>
        </p:txBody>
      </p:sp>
      <p:sp>
        <p:nvSpPr>
          <p:cNvPr id="15" name="Скругленный прямоугольник 17"/>
          <p:cNvSpPr/>
          <p:nvPr/>
        </p:nvSpPr>
        <p:spPr>
          <a:xfrm>
            <a:off x="1048710" y="1326443"/>
            <a:ext cx="1911937"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rgbClr val="6D6F64"/>
                </a:solidFill>
              </a:rPr>
              <a:t>Режимы торгов</a:t>
            </a:r>
            <a:endParaRPr lang="ru-RU" sz="1400" b="1" dirty="0">
              <a:solidFill>
                <a:srgbClr val="6D6F64"/>
              </a:solidFill>
            </a:endParaRPr>
          </a:p>
        </p:txBody>
      </p:sp>
      <p:sp>
        <p:nvSpPr>
          <p:cNvPr id="16" name="TextBox 15"/>
          <p:cNvSpPr txBox="1"/>
          <p:nvPr/>
        </p:nvSpPr>
        <p:spPr>
          <a:xfrm>
            <a:off x="2923657" y="810618"/>
            <a:ext cx="2304256" cy="577081"/>
          </a:xfrm>
          <a:prstGeom prst="rect">
            <a:avLst/>
          </a:prstGeom>
          <a:noFill/>
          <a:effectLst/>
        </p:spPr>
        <p:txBody>
          <a:bodyPr wrap="square" rtlCol="0">
            <a:noAutofit/>
          </a:bodyPr>
          <a:lstStyle/>
          <a:p>
            <a:pPr algn="ctr"/>
            <a:r>
              <a:rPr lang="ru-RU" sz="1600" b="1" dirty="0">
                <a:solidFill>
                  <a:srgbClr val="C00000"/>
                </a:solidFill>
              </a:rPr>
              <a:t>С</a:t>
            </a:r>
            <a:r>
              <a:rPr lang="ru-RU" sz="1600" b="1" dirty="0" smtClean="0">
                <a:solidFill>
                  <a:srgbClr val="C00000"/>
                </a:solidFill>
              </a:rPr>
              <a:t>тарая</a:t>
            </a:r>
            <a:endParaRPr lang="ru-RU" sz="1600" b="1" dirty="0">
              <a:solidFill>
                <a:srgbClr val="C00000"/>
              </a:solidFill>
            </a:endParaRPr>
          </a:p>
        </p:txBody>
      </p:sp>
      <p:sp>
        <p:nvSpPr>
          <p:cNvPr id="17" name="TextBox 16"/>
          <p:cNvSpPr txBox="1"/>
          <p:nvPr/>
        </p:nvSpPr>
        <p:spPr>
          <a:xfrm>
            <a:off x="2960647" y="1292155"/>
            <a:ext cx="5690366" cy="577081"/>
          </a:xfrm>
          <a:prstGeom prst="rect">
            <a:avLst/>
          </a:prstGeom>
          <a:noFill/>
          <a:effectLst/>
        </p:spPr>
        <p:txBody>
          <a:bodyPr wrap="square" rtlCol="0">
            <a:noAutofit/>
          </a:bodyPr>
          <a:lstStyle/>
          <a:p>
            <a:pPr lvl="0" algn="ctr">
              <a:lnSpc>
                <a:spcPct val="80000"/>
              </a:lnSpc>
              <a:spcAft>
                <a:spcPts val="100"/>
              </a:spcAft>
            </a:pPr>
            <a:endParaRPr lang="ru-RU" sz="1400" dirty="0" smtClean="0">
              <a:latin typeface="+mn-lt"/>
            </a:endParaRPr>
          </a:p>
          <a:p>
            <a:pPr lvl="0" algn="ctr">
              <a:lnSpc>
                <a:spcPct val="80000"/>
              </a:lnSpc>
              <a:spcAft>
                <a:spcPts val="100"/>
              </a:spcAft>
            </a:pPr>
            <a:r>
              <a:rPr lang="ru-RU" sz="1400" dirty="0" smtClean="0">
                <a:latin typeface="+mn-lt"/>
              </a:rPr>
              <a:t>Безадресный режим (без РПС)</a:t>
            </a:r>
            <a:endParaRPr lang="ru-RU" sz="1400" dirty="0">
              <a:latin typeface="+mn-lt"/>
            </a:endParaRPr>
          </a:p>
        </p:txBody>
      </p:sp>
      <p:sp>
        <p:nvSpPr>
          <p:cNvPr id="18" name="Скругленный прямоугольник 21"/>
          <p:cNvSpPr/>
          <p:nvPr/>
        </p:nvSpPr>
        <p:spPr>
          <a:xfrm>
            <a:off x="1048710" y="2060848"/>
            <a:ext cx="2371162"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6D6F64"/>
                </a:solidFill>
              </a:rPr>
              <a:t>Ценовая</a:t>
            </a:r>
            <a:r>
              <a:rPr lang="ru-RU" sz="1600" b="1" dirty="0">
                <a:solidFill>
                  <a:srgbClr val="6D6F64"/>
                </a:solidFill>
              </a:rPr>
              <a:t> </a:t>
            </a:r>
            <a:r>
              <a:rPr lang="ru-RU" sz="1400" b="1" dirty="0">
                <a:solidFill>
                  <a:srgbClr val="6D6F64"/>
                </a:solidFill>
              </a:rPr>
              <a:t>информация</a:t>
            </a:r>
          </a:p>
        </p:txBody>
      </p:sp>
      <p:sp>
        <p:nvSpPr>
          <p:cNvPr id="19" name="TextBox 18"/>
          <p:cNvSpPr txBox="1"/>
          <p:nvPr/>
        </p:nvSpPr>
        <p:spPr>
          <a:xfrm>
            <a:off x="3615871" y="2204864"/>
            <a:ext cx="2756329" cy="849325"/>
          </a:xfrm>
          <a:prstGeom prst="rect">
            <a:avLst/>
          </a:prstGeom>
          <a:noFill/>
          <a:effectLst/>
        </p:spPr>
        <p:txBody>
          <a:bodyPr wrap="square" rtlCol="0">
            <a:noAutofit/>
          </a:bodyPr>
          <a:lstStyle/>
          <a:p>
            <a:pPr>
              <a:lnSpc>
                <a:spcPct val="80000"/>
              </a:lnSpc>
              <a:spcAft>
                <a:spcPts val="100"/>
              </a:spcAft>
            </a:pPr>
            <a:r>
              <a:rPr lang="ru-RU" sz="1400" dirty="0" smtClean="0">
                <a:latin typeface="+mn-lt"/>
              </a:rPr>
              <a:t>Сделки</a:t>
            </a:r>
          </a:p>
        </p:txBody>
      </p:sp>
      <p:cxnSp>
        <p:nvCxnSpPr>
          <p:cNvPr id="20" name="Straight Connector 78"/>
          <p:cNvCxnSpPr/>
          <p:nvPr>
            <p:custDataLst>
              <p:tags r:id="rId2"/>
            </p:custDataLst>
          </p:nvPr>
        </p:nvCxnSpPr>
        <p:spPr>
          <a:xfrm flipV="1">
            <a:off x="1048710" y="1987334"/>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78"/>
          <p:cNvCxnSpPr/>
          <p:nvPr>
            <p:custDataLst>
              <p:tags r:id="rId3"/>
            </p:custDataLst>
          </p:nvPr>
        </p:nvCxnSpPr>
        <p:spPr>
          <a:xfrm flipV="1">
            <a:off x="1062066" y="2631506"/>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78"/>
          <p:cNvCxnSpPr/>
          <p:nvPr>
            <p:custDataLst>
              <p:tags r:id="rId4"/>
            </p:custDataLst>
          </p:nvPr>
        </p:nvCxnSpPr>
        <p:spPr>
          <a:xfrm flipV="1">
            <a:off x="1062066" y="1331624"/>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78"/>
          <p:cNvCxnSpPr/>
          <p:nvPr>
            <p:custDataLst>
              <p:tags r:id="rId5"/>
            </p:custDataLst>
          </p:nvPr>
        </p:nvCxnSpPr>
        <p:spPr>
          <a:xfrm flipV="1">
            <a:off x="1048710" y="3284984"/>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33"/>
          <p:cNvSpPr/>
          <p:nvPr/>
        </p:nvSpPr>
        <p:spPr>
          <a:xfrm>
            <a:off x="1043608" y="4941168"/>
            <a:ext cx="2572263"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rgbClr val="6D6F64"/>
                </a:solidFill>
              </a:rPr>
              <a:t>Количество параметров</a:t>
            </a:r>
          </a:p>
        </p:txBody>
      </p:sp>
      <p:sp>
        <p:nvSpPr>
          <p:cNvPr id="25" name="TextBox 24"/>
          <p:cNvSpPr txBox="1"/>
          <p:nvPr/>
        </p:nvSpPr>
        <p:spPr>
          <a:xfrm>
            <a:off x="3979498" y="5074958"/>
            <a:ext cx="2176678" cy="442274"/>
          </a:xfrm>
          <a:prstGeom prst="rect">
            <a:avLst/>
          </a:prstGeom>
          <a:noFill/>
          <a:effectLst/>
        </p:spPr>
        <p:txBody>
          <a:bodyPr wrap="square" rtlCol="0">
            <a:noAutofit/>
          </a:bodyPr>
          <a:lstStyle/>
          <a:p>
            <a:pPr lvl="0">
              <a:lnSpc>
                <a:spcPct val="80000"/>
              </a:lnSpc>
              <a:spcAft>
                <a:spcPts val="100"/>
              </a:spcAft>
            </a:pPr>
            <a:r>
              <a:rPr lang="ru-RU" sz="1400" dirty="0" smtClean="0"/>
              <a:t>7 </a:t>
            </a:r>
            <a:endParaRPr lang="en-US" sz="1400" dirty="0" smtClean="0"/>
          </a:p>
        </p:txBody>
      </p:sp>
      <p:cxnSp>
        <p:nvCxnSpPr>
          <p:cNvPr id="26" name="Straight Connector 78"/>
          <p:cNvCxnSpPr/>
          <p:nvPr>
            <p:custDataLst>
              <p:tags r:id="rId6"/>
            </p:custDataLst>
          </p:nvPr>
        </p:nvCxnSpPr>
        <p:spPr>
          <a:xfrm flipV="1">
            <a:off x="1068182" y="3933056"/>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36"/>
          <p:cNvSpPr/>
          <p:nvPr/>
        </p:nvSpPr>
        <p:spPr>
          <a:xfrm>
            <a:off x="1062066" y="2636912"/>
            <a:ext cx="1911937"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6D6F64"/>
                </a:solidFill>
              </a:rPr>
              <a:t>База</a:t>
            </a:r>
            <a:r>
              <a:rPr lang="ru-RU" sz="1600" b="1" dirty="0" smtClean="0">
                <a:solidFill>
                  <a:srgbClr val="6D6F64"/>
                </a:solidFill>
              </a:rPr>
              <a:t> расчета</a:t>
            </a:r>
          </a:p>
        </p:txBody>
      </p:sp>
      <p:sp>
        <p:nvSpPr>
          <p:cNvPr id="28" name="TextBox 27"/>
          <p:cNvSpPr txBox="1"/>
          <p:nvPr/>
        </p:nvSpPr>
        <p:spPr>
          <a:xfrm>
            <a:off x="3193324" y="2796888"/>
            <a:ext cx="2756329" cy="813355"/>
          </a:xfrm>
          <a:prstGeom prst="rect">
            <a:avLst/>
          </a:prstGeom>
          <a:noFill/>
          <a:effectLst/>
        </p:spPr>
        <p:txBody>
          <a:bodyPr wrap="square" rtlCol="0">
            <a:noAutofit/>
          </a:bodyPr>
          <a:lstStyle/>
          <a:p>
            <a:pPr lvl="0">
              <a:lnSpc>
                <a:spcPct val="80000"/>
              </a:lnSpc>
              <a:spcAft>
                <a:spcPts val="100"/>
              </a:spcAft>
            </a:pPr>
            <a:r>
              <a:rPr lang="ru-RU" sz="1400" dirty="0" smtClean="0"/>
              <a:t>Обновление ежеквартальное</a:t>
            </a:r>
          </a:p>
          <a:p>
            <a:pPr marL="171450" lvl="0" indent="-171450">
              <a:lnSpc>
                <a:spcPct val="80000"/>
              </a:lnSpc>
              <a:spcAft>
                <a:spcPts val="100"/>
              </a:spcAft>
              <a:buFontTx/>
              <a:buChar char="-"/>
            </a:pPr>
            <a:endParaRPr lang="ru-RU" sz="1400" dirty="0"/>
          </a:p>
        </p:txBody>
      </p:sp>
      <p:cxnSp>
        <p:nvCxnSpPr>
          <p:cNvPr id="29" name="Straight Connector 78"/>
          <p:cNvCxnSpPr/>
          <p:nvPr>
            <p:custDataLst>
              <p:tags r:id="rId7"/>
            </p:custDataLst>
          </p:nvPr>
        </p:nvCxnSpPr>
        <p:spPr>
          <a:xfrm flipV="1">
            <a:off x="1063972" y="4869160"/>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39"/>
          <p:cNvSpPr/>
          <p:nvPr/>
        </p:nvSpPr>
        <p:spPr>
          <a:xfrm>
            <a:off x="1075887" y="3356992"/>
            <a:ext cx="1911937"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rgbClr val="6D6F64"/>
                </a:solidFill>
              </a:rPr>
              <a:t>Модель кривой</a:t>
            </a:r>
            <a:endParaRPr lang="ru-RU" sz="1400" b="1" dirty="0">
              <a:solidFill>
                <a:srgbClr val="6D6F64"/>
              </a:solidFill>
            </a:endParaRPr>
          </a:p>
        </p:txBody>
      </p:sp>
      <p:sp>
        <p:nvSpPr>
          <p:cNvPr id="31" name="TextBox 30"/>
          <p:cNvSpPr txBox="1"/>
          <p:nvPr/>
        </p:nvSpPr>
        <p:spPr>
          <a:xfrm>
            <a:off x="2843808" y="3501008"/>
            <a:ext cx="5832648" cy="577081"/>
          </a:xfrm>
          <a:prstGeom prst="rect">
            <a:avLst/>
          </a:prstGeom>
          <a:noFill/>
          <a:effectLst/>
        </p:spPr>
        <p:txBody>
          <a:bodyPr wrap="square" rtlCol="0">
            <a:noAutofit/>
          </a:bodyPr>
          <a:lstStyle/>
          <a:p>
            <a:pPr lvl="0" algn="ctr">
              <a:lnSpc>
                <a:spcPct val="80000"/>
              </a:lnSpc>
              <a:spcAft>
                <a:spcPts val="100"/>
              </a:spcAft>
            </a:pPr>
            <a:r>
              <a:rPr lang="ru-RU" sz="1400" dirty="0" smtClean="0"/>
              <a:t>Параметрическая: </a:t>
            </a:r>
            <a:r>
              <a:rPr lang="ru-RU" sz="1400" dirty="0" smtClean="0"/>
              <a:t> Нельсон </a:t>
            </a:r>
            <a:r>
              <a:rPr lang="ru-RU" sz="1400" dirty="0" smtClean="0"/>
              <a:t>– Сигель    +     уточняющие добавки</a:t>
            </a:r>
            <a:endParaRPr lang="ru-RU" sz="1400" dirty="0"/>
          </a:p>
        </p:txBody>
      </p:sp>
      <p:cxnSp>
        <p:nvCxnSpPr>
          <p:cNvPr id="32" name="Straight Connector 78"/>
          <p:cNvCxnSpPr/>
          <p:nvPr>
            <p:custDataLst>
              <p:tags r:id="rId8"/>
            </p:custDataLst>
          </p:nvPr>
        </p:nvCxnSpPr>
        <p:spPr>
          <a:xfrm flipV="1">
            <a:off x="1062066" y="5517232"/>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53836" y="826023"/>
            <a:ext cx="2772601" cy="577081"/>
          </a:xfrm>
          <a:prstGeom prst="rect">
            <a:avLst/>
          </a:prstGeom>
          <a:noFill/>
          <a:effectLst/>
        </p:spPr>
        <p:txBody>
          <a:bodyPr wrap="square" rtlCol="0">
            <a:noAutofit/>
          </a:bodyPr>
          <a:lstStyle>
            <a:defPPr>
              <a:defRPr lang="ru-RU"/>
            </a:defPPr>
            <a:lvl1pPr algn="ctr">
              <a:defRPr sz="1600" b="1">
                <a:solidFill>
                  <a:srgbClr val="C00000"/>
                </a:solidFill>
              </a:defRPr>
            </a:lvl1pPr>
          </a:lstStyle>
          <a:p>
            <a:r>
              <a:rPr lang="ru-RU" dirty="0"/>
              <a:t>Новая</a:t>
            </a:r>
          </a:p>
        </p:txBody>
      </p:sp>
      <p:sp>
        <p:nvSpPr>
          <p:cNvPr id="35" name="TextBox 34"/>
          <p:cNvSpPr txBox="1"/>
          <p:nvPr/>
        </p:nvSpPr>
        <p:spPr>
          <a:xfrm>
            <a:off x="6729777" y="2219558"/>
            <a:ext cx="2756329" cy="849325"/>
          </a:xfrm>
          <a:prstGeom prst="rect">
            <a:avLst/>
          </a:prstGeom>
          <a:noFill/>
          <a:effectLst/>
        </p:spPr>
        <p:txBody>
          <a:bodyPr wrap="square" rtlCol="0">
            <a:noAutofit/>
          </a:bodyPr>
          <a:lstStyle/>
          <a:p>
            <a:pPr>
              <a:lnSpc>
                <a:spcPct val="80000"/>
              </a:lnSpc>
              <a:spcAft>
                <a:spcPts val="100"/>
              </a:spcAft>
            </a:pPr>
            <a:r>
              <a:rPr lang="ru-RU" sz="1400" dirty="0" smtClean="0">
                <a:latin typeface="+mn-lt"/>
              </a:rPr>
              <a:t>Сделки и заявки</a:t>
            </a:r>
          </a:p>
        </p:txBody>
      </p:sp>
      <p:sp>
        <p:nvSpPr>
          <p:cNvPr id="36" name="TextBox 35"/>
          <p:cNvSpPr txBox="1"/>
          <p:nvPr/>
        </p:nvSpPr>
        <p:spPr>
          <a:xfrm>
            <a:off x="7363874" y="5085184"/>
            <a:ext cx="2176678" cy="442274"/>
          </a:xfrm>
          <a:prstGeom prst="rect">
            <a:avLst/>
          </a:prstGeom>
          <a:noFill/>
          <a:effectLst/>
        </p:spPr>
        <p:txBody>
          <a:bodyPr wrap="square" rtlCol="0">
            <a:noAutofit/>
          </a:bodyPr>
          <a:lstStyle/>
          <a:p>
            <a:pPr lvl="0">
              <a:lnSpc>
                <a:spcPct val="80000"/>
              </a:lnSpc>
              <a:spcAft>
                <a:spcPts val="100"/>
              </a:spcAft>
            </a:pPr>
            <a:r>
              <a:rPr lang="ru-RU" sz="1400" dirty="0" smtClean="0"/>
              <a:t>13 </a:t>
            </a:r>
            <a:endParaRPr lang="en-US" sz="1400" dirty="0" smtClean="0"/>
          </a:p>
        </p:txBody>
      </p:sp>
      <p:sp>
        <p:nvSpPr>
          <p:cNvPr id="37" name="TextBox 36"/>
          <p:cNvSpPr txBox="1"/>
          <p:nvPr/>
        </p:nvSpPr>
        <p:spPr>
          <a:xfrm>
            <a:off x="6430612" y="2780928"/>
            <a:ext cx="2756329" cy="577081"/>
          </a:xfrm>
          <a:prstGeom prst="rect">
            <a:avLst/>
          </a:prstGeom>
          <a:noFill/>
          <a:effectLst/>
        </p:spPr>
        <p:txBody>
          <a:bodyPr wrap="square" rtlCol="0">
            <a:noAutofit/>
          </a:bodyPr>
          <a:lstStyle/>
          <a:p>
            <a:pPr lvl="0">
              <a:lnSpc>
                <a:spcPct val="80000"/>
              </a:lnSpc>
              <a:spcAft>
                <a:spcPts val="100"/>
              </a:spcAft>
            </a:pPr>
            <a:r>
              <a:rPr lang="ru-RU" sz="1400" dirty="0" smtClean="0"/>
              <a:t>Обновление ежемесячное</a:t>
            </a:r>
          </a:p>
          <a:p>
            <a:pPr marL="171450" lvl="0" indent="-171450">
              <a:lnSpc>
                <a:spcPct val="80000"/>
              </a:lnSpc>
              <a:spcAft>
                <a:spcPts val="100"/>
              </a:spcAft>
              <a:buFontTx/>
              <a:buChar char="-"/>
            </a:pPr>
            <a:endParaRPr lang="ru-RU" sz="1400" dirty="0"/>
          </a:p>
        </p:txBody>
      </p:sp>
      <p:sp>
        <p:nvSpPr>
          <p:cNvPr id="38" name="Скругленный прямоугольник 48"/>
          <p:cNvSpPr/>
          <p:nvPr/>
        </p:nvSpPr>
        <p:spPr>
          <a:xfrm>
            <a:off x="1075887" y="4005064"/>
            <a:ext cx="2343985"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6D6F64"/>
                </a:solidFill>
              </a:rPr>
              <a:t>Уточняющие добавки</a:t>
            </a:r>
          </a:p>
        </p:txBody>
      </p:sp>
      <p:sp>
        <p:nvSpPr>
          <p:cNvPr id="39" name="TextBox 38"/>
          <p:cNvSpPr txBox="1"/>
          <p:nvPr/>
        </p:nvSpPr>
        <p:spPr>
          <a:xfrm>
            <a:off x="3275856" y="4509120"/>
            <a:ext cx="2694306" cy="442274"/>
          </a:xfrm>
          <a:prstGeom prst="rect">
            <a:avLst/>
          </a:prstGeom>
          <a:noFill/>
          <a:effectLst/>
        </p:spPr>
        <p:txBody>
          <a:bodyPr wrap="square" rtlCol="0">
            <a:noAutofit/>
          </a:bodyPr>
          <a:lstStyle/>
          <a:p>
            <a:pPr lvl="0">
              <a:lnSpc>
                <a:spcPct val="80000"/>
              </a:lnSpc>
              <a:spcAft>
                <a:spcPts val="100"/>
              </a:spcAft>
            </a:pPr>
            <a:r>
              <a:rPr lang="ru-RU" sz="1400" dirty="0" smtClean="0"/>
              <a:t>В диапазоне 0 ÷ 5 лет</a:t>
            </a:r>
            <a:endParaRPr lang="en-US" sz="1400" dirty="0" smtClean="0"/>
          </a:p>
        </p:txBody>
      </p:sp>
      <p:sp>
        <p:nvSpPr>
          <p:cNvPr id="40" name="TextBox 39"/>
          <p:cNvSpPr txBox="1"/>
          <p:nvPr/>
        </p:nvSpPr>
        <p:spPr>
          <a:xfrm>
            <a:off x="6494209" y="4498894"/>
            <a:ext cx="3046343" cy="442274"/>
          </a:xfrm>
          <a:prstGeom prst="rect">
            <a:avLst/>
          </a:prstGeom>
          <a:noFill/>
          <a:effectLst/>
        </p:spPr>
        <p:txBody>
          <a:bodyPr wrap="square" rtlCol="0">
            <a:noAutofit/>
          </a:bodyPr>
          <a:lstStyle/>
          <a:p>
            <a:pPr lvl="0">
              <a:lnSpc>
                <a:spcPct val="80000"/>
              </a:lnSpc>
              <a:spcAft>
                <a:spcPts val="100"/>
              </a:spcAft>
            </a:pPr>
            <a:r>
              <a:rPr lang="ru-RU" sz="1400" dirty="0" smtClean="0"/>
              <a:t>В диапазоне 0 ÷ 40 лет </a:t>
            </a:r>
            <a:endParaRPr lang="en-US" sz="1400" dirty="0" smtClean="0"/>
          </a:p>
        </p:txBody>
      </p:sp>
      <p:sp>
        <p:nvSpPr>
          <p:cNvPr id="41" name="TextBox 40"/>
          <p:cNvSpPr txBox="1"/>
          <p:nvPr/>
        </p:nvSpPr>
        <p:spPr>
          <a:xfrm>
            <a:off x="2987451" y="4149080"/>
            <a:ext cx="5603108" cy="577081"/>
          </a:xfrm>
          <a:prstGeom prst="rect">
            <a:avLst/>
          </a:prstGeom>
          <a:noFill/>
          <a:effectLst/>
        </p:spPr>
        <p:txBody>
          <a:bodyPr wrap="square" rtlCol="0">
            <a:noAutofit/>
          </a:bodyPr>
          <a:lstStyle/>
          <a:p>
            <a:pPr lvl="0" algn="ctr">
              <a:lnSpc>
                <a:spcPct val="80000"/>
              </a:lnSpc>
              <a:spcAft>
                <a:spcPts val="100"/>
              </a:spcAft>
            </a:pPr>
            <a:r>
              <a:rPr lang="ru-RU" sz="1400" dirty="0" smtClean="0"/>
              <a:t>Гауссовские «колокольчики»</a:t>
            </a:r>
            <a:endParaRPr lang="ru-RU" sz="1400" dirty="0"/>
          </a:p>
        </p:txBody>
      </p:sp>
      <p:sp>
        <p:nvSpPr>
          <p:cNvPr id="42" name="Скругленный прямоугольник 33"/>
          <p:cNvSpPr/>
          <p:nvPr/>
        </p:nvSpPr>
        <p:spPr>
          <a:xfrm>
            <a:off x="1062066" y="5585340"/>
            <a:ext cx="2357806"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rgbClr val="6D6F64"/>
                </a:solidFill>
              </a:rPr>
              <a:t>Веса</a:t>
            </a:r>
          </a:p>
          <a:p>
            <a:r>
              <a:rPr lang="ru-RU" sz="1400" b="1" dirty="0" smtClean="0">
                <a:solidFill>
                  <a:srgbClr val="6D6F64"/>
                </a:solidFill>
              </a:rPr>
              <a:t>Опорные выпуски</a:t>
            </a:r>
          </a:p>
        </p:txBody>
      </p:sp>
      <p:sp>
        <p:nvSpPr>
          <p:cNvPr id="43" name="TextBox 42"/>
          <p:cNvSpPr txBox="1"/>
          <p:nvPr/>
        </p:nvSpPr>
        <p:spPr>
          <a:xfrm>
            <a:off x="3907490" y="5723030"/>
            <a:ext cx="2176678" cy="442274"/>
          </a:xfrm>
          <a:prstGeom prst="rect">
            <a:avLst/>
          </a:prstGeom>
          <a:noFill/>
          <a:effectLst/>
        </p:spPr>
        <p:txBody>
          <a:bodyPr wrap="square" rtlCol="0">
            <a:noAutofit/>
          </a:bodyPr>
          <a:lstStyle/>
          <a:p>
            <a:pPr lvl="0">
              <a:lnSpc>
                <a:spcPct val="80000"/>
              </a:lnSpc>
              <a:spcAft>
                <a:spcPts val="100"/>
              </a:spcAft>
            </a:pPr>
            <a:r>
              <a:rPr lang="ru-RU" sz="1400" dirty="0" smtClean="0"/>
              <a:t>нет</a:t>
            </a:r>
            <a:endParaRPr lang="en-US" sz="1400" dirty="0" smtClean="0"/>
          </a:p>
        </p:txBody>
      </p:sp>
      <p:sp>
        <p:nvSpPr>
          <p:cNvPr id="44" name="TextBox 43"/>
          <p:cNvSpPr txBox="1"/>
          <p:nvPr/>
        </p:nvSpPr>
        <p:spPr>
          <a:xfrm>
            <a:off x="7309428" y="5713898"/>
            <a:ext cx="2176678" cy="442274"/>
          </a:xfrm>
          <a:prstGeom prst="rect">
            <a:avLst/>
          </a:prstGeom>
          <a:noFill/>
          <a:effectLst/>
        </p:spPr>
        <p:txBody>
          <a:bodyPr wrap="square" rtlCol="0">
            <a:noAutofit/>
          </a:bodyPr>
          <a:lstStyle/>
          <a:p>
            <a:pPr lvl="0">
              <a:lnSpc>
                <a:spcPct val="80000"/>
              </a:lnSpc>
              <a:spcAft>
                <a:spcPts val="100"/>
              </a:spcAft>
            </a:pPr>
            <a:r>
              <a:rPr lang="ru-RU" sz="1400" dirty="0" smtClean="0"/>
              <a:t>есть</a:t>
            </a:r>
            <a:endParaRPr lang="en-US" sz="1400" dirty="0" smtClean="0"/>
          </a:p>
        </p:txBody>
      </p:sp>
      <p:cxnSp>
        <p:nvCxnSpPr>
          <p:cNvPr id="45" name="Straight Connector 78"/>
          <p:cNvCxnSpPr/>
          <p:nvPr>
            <p:custDataLst>
              <p:tags r:id="rId9"/>
            </p:custDataLst>
          </p:nvPr>
        </p:nvCxnSpPr>
        <p:spPr>
          <a:xfrm flipV="1">
            <a:off x="1075582" y="6093296"/>
            <a:ext cx="7744890" cy="150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8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2742" y="233698"/>
            <a:ext cx="7416000" cy="692760"/>
          </a:xfrm>
        </p:spPr>
        <p:txBody>
          <a:bodyPr/>
          <a:lstStyle/>
          <a:p>
            <a:r>
              <a:rPr lang="ru-RU" sz="2000" b="1" dirty="0" smtClean="0"/>
              <a:t>Новации в отображении на сайте и трансляции</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5</a:t>
            </a:fld>
            <a:endParaRPr lang="ru-RU"/>
          </a:p>
        </p:txBody>
      </p:sp>
      <p:sp>
        <p:nvSpPr>
          <p:cNvPr id="5" name="Text Box 43"/>
          <p:cNvSpPr txBox="1">
            <a:spLocks noChangeArrowheads="1"/>
          </p:cNvSpPr>
          <p:nvPr/>
        </p:nvSpPr>
        <p:spPr bwMode="auto">
          <a:xfrm>
            <a:off x="1102600" y="1351770"/>
            <a:ext cx="7645400" cy="789473"/>
          </a:xfrm>
          <a:prstGeom prst="rect">
            <a:avLst/>
          </a:prstGeom>
          <a:noFill/>
          <a:ln w="28575">
            <a:noFill/>
            <a:miter lim="800000"/>
            <a:headEnd/>
            <a:tailEnd/>
          </a:ln>
          <a:effectLst/>
        </p:spPr>
        <p:txBody>
          <a:bodyPr lIns="90000" tIns="46800" rIns="90000" bIns="46800" anchor="ctr">
            <a:normAutofit/>
          </a:bodyPr>
          <a:lstStyle>
            <a:lvl1pPr indent="3619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9pPr>
          </a:lstStyle>
          <a:p>
            <a:pPr marL="285750" indent="-285750" eaLnBrk="1" fontAlgn="base" hangingPunct="1">
              <a:spcBef>
                <a:spcPct val="0"/>
              </a:spcBef>
              <a:buClr>
                <a:srgbClr val="C00000"/>
              </a:buClr>
              <a:buSzPct val="130000"/>
              <a:buFont typeface="Wingdings" pitchFamily="2" charset="2"/>
              <a:buChar char="§"/>
              <a:defRPr/>
            </a:pPr>
            <a:r>
              <a:rPr lang="ru-RU"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Трансляция значения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G-</a:t>
            </a:r>
            <a:r>
              <a:rPr lang="ru-RU"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Кривой для сроков 1 </a:t>
            </a:r>
            <a:r>
              <a:rPr lang="ru-RU" sz="1400" dirty="0">
                <a:solidFill>
                  <a:srgbClr val="C00000"/>
                </a:solidFill>
                <a:latin typeface="Tahoma" panose="020B0604030504040204" pitchFamily="34" charset="0"/>
                <a:ea typeface="Tahoma" panose="020B0604030504040204" pitchFamily="34" charset="0"/>
                <a:cs typeface="Tahoma" panose="020B0604030504040204" pitchFamily="34" charset="0"/>
              </a:rPr>
              <a:t>год, 3, 5, 7, 10, 20 </a:t>
            </a:r>
            <a:r>
              <a:rPr lang="ru-RU"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лет как самостоятельных индикаторов (аналогично другим биржевым индексам и индикаторам)</a:t>
            </a:r>
          </a:p>
        </p:txBody>
      </p:sp>
      <p:sp>
        <p:nvSpPr>
          <p:cNvPr id="4" name="Прямоугольник 3"/>
          <p:cNvSpPr/>
          <p:nvPr/>
        </p:nvSpPr>
        <p:spPr>
          <a:xfrm>
            <a:off x="1138773" y="873202"/>
            <a:ext cx="7812488" cy="461665"/>
          </a:xfrm>
          <a:prstGeom prst="rect">
            <a:avLst/>
          </a:prstGeom>
        </p:spPr>
        <p:txBody>
          <a:bodyPr wrap="square">
            <a:spAutoFit/>
          </a:bodyPr>
          <a:lstStyle/>
          <a:p>
            <a:r>
              <a:rPr lang="ru-RU" sz="1200" dirty="0"/>
              <a:t>Методические документы и исторические </a:t>
            </a:r>
            <a:r>
              <a:rPr lang="ru-RU" sz="1200" dirty="0" smtClean="0"/>
              <a:t>значения новой Кривой доступны </a:t>
            </a:r>
            <a:r>
              <a:rPr lang="ru-RU" sz="1200" dirty="0"/>
              <a:t>на </a:t>
            </a:r>
            <a:r>
              <a:rPr lang="ru-RU" sz="1200" dirty="0" smtClean="0"/>
              <a:t>сайте</a:t>
            </a:r>
            <a:r>
              <a:rPr lang="en-US" sz="1200" dirty="0" smtClean="0"/>
              <a:t> </a:t>
            </a:r>
            <a:r>
              <a:rPr lang="ru-RU" sz="1200" dirty="0" smtClean="0"/>
              <a:t>Биржи в разделе «Проект новой </a:t>
            </a:r>
            <a:r>
              <a:rPr lang="en-US" sz="1200" dirty="0" smtClean="0"/>
              <a:t>G-</a:t>
            </a:r>
            <a:r>
              <a:rPr lang="ru-RU" sz="1200" dirty="0" smtClean="0"/>
              <a:t>Кривой» </a:t>
            </a:r>
            <a:r>
              <a:rPr lang="en-US" sz="1200" i="1" dirty="0"/>
              <a:t>http://moex.com/a3642</a:t>
            </a:r>
            <a:endParaRPr lang="ru-RU" sz="1200" i="1" dirty="0"/>
          </a:p>
        </p:txBody>
      </p:sp>
      <p:pic>
        <p:nvPicPr>
          <p:cNvPr id="9" name="Рисунок 8"/>
          <p:cNvPicPr>
            <a:picLocks noChangeAspect="1"/>
          </p:cNvPicPr>
          <p:nvPr/>
        </p:nvPicPr>
        <p:blipFill>
          <a:blip r:embed="rId3"/>
          <a:stretch>
            <a:fillRect/>
          </a:stretch>
        </p:blipFill>
        <p:spPr>
          <a:xfrm>
            <a:off x="1403648" y="2265920"/>
            <a:ext cx="3960440" cy="2238655"/>
          </a:xfrm>
          <a:prstGeom prst="rect">
            <a:avLst/>
          </a:prstGeom>
        </p:spPr>
      </p:pic>
      <p:pic>
        <p:nvPicPr>
          <p:cNvPr id="11" name="Рисунок 10"/>
          <p:cNvPicPr>
            <a:picLocks noChangeAspect="1"/>
          </p:cNvPicPr>
          <p:nvPr/>
        </p:nvPicPr>
        <p:blipFill>
          <a:blip r:embed="rId4"/>
          <a:stretch>
            <a:fillRect/>
          </a:stretch>
        </p:blipFill>
        <p:spPr>
          <a:xfrm>
            <a:off x="5914975" y="2249822"/>
            <a:ext cx="2833025" cy="1743102"/>
          </a:xfrm>
          <a:prstGeom prst="rect">
            <a:avLst/>
          </a:prstGeom>
        </p:spPr>
      </p:pic>
      <p:cxnSp>
        <p:nvCxnSpPr>
          <p:cNvPr id="28" name="Прямая со стрелкой 27"/>
          <p:cNvCxnSpPr/>
          <p:nvPr/>
        </p:nvCxnSpPr>
        <p:spPr>
          <a:xfrm flipV="1">
            <a:off x="5373149" y="2996952"/>
            <a:ext cx="541826" cy="1440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43"/>
          <p:cNvSpPr txBox="1">
            <a:spLocks noChangeArrowheads="1"/>
          </p:cNvSpPr>
          <p:nvPr/>
        </p:nvSpPr>
        <p:spPr bwMode="auto">
          <a:xfrm>
            <a:off x="1088401" y="4644988"/>
            <a:ext cx="7645400" cy="789473"/>
          </a:xfrm>
          <a:prstGeom prst="rect">
            <a:avLst/>
          </a:prstGeom>
          <a:noFill/>
          <a:ln w="28575">
            <a:noFill/>
            <a:miter lim="800000"/>
            <a:headEnd/>
            <a:tailEnd/>
          </a:ln>
          <a:effectLst/>
        </p:spPr>
        <p:txBody>
          <a:bodyPr lIns="90000" tIns="46800" rIns="90000" bIns="46800" anchor="ctr">
            <a:normAutofit/>
          </a:bodyPr>
          <a:lstStyle>
            <a:lvl1pPr indent="3619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9pPr>
          </a:lstStyle>
          <a:p>
            <a:pPr marL="285750" indent="-285750" eaLnBrk="1" fontAlgn="base" hangingPunct="1">
              <a:spcBef>
                <a:spcPct val="0"/>
              </a:spcBef>
              <a:buClr>
                <a:srgbClr val="C00000"/>
              </a:buClr>
              <a:buSzPct val="130000"/>
              <a:buFont typeface="Wingdings" pitchFamily="2" charset="2"/>
              <a:buChar char="§"/>
              <a:defRPr/>
            </a:pPr>
            <a:r>
              <a:rPr lang="ru-RU"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Трансляция 15-минутных внутридневных срезов и архивов</a:t>
            </a:r>
          </a:p>
        </p:txBody>
      </p:sp>
      <p:sp>
        <p:nvSpPr>
          <p:cNvPr id="32" name="Text Box 43"/>
          <p:cNvSpPr txBox="1">
            <a:spLocks noChangeArrowheads="1"/>
          </p:cNvSpPr>
          <p:nvPr/>
        </p:nvSpPr>
        <p:spPr bwMode="auto">
          <a:xfrm>
            <a:off x="1088401" y="5387225"/>
            <a:ext cx="7645400" cy="789473"/>
          </a:xfrm>
          <a:prstGeom prst="rect">
            <a:avLst/>
          </a:prstGeom>
          <a:noFill/>
          <a:ln w="28575">
            <a:noFill/>
            <a:miter lim="800000"/>
            <a:headEnd/>
            <a:tailEnd/>
          </a:ln>
          <a:effectLst/>
        </p:spPr>
        <p:txBody>
          <a:bodyPr lIns="90000" tIns="46800" rIns="90000" bIns="46800" anchor="ctr">
            <a:normAutofit/>
          </a:bodyPr>
          <a:lstStyle>
            <a:lvl1pPr indent="3619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9pPr>
          </a:lstStyle>
          <a:p>
            <a:pPr marL="285750" indent="-285750" eaLnBrk="1" fontAlgn="base" hangingPunct="1">
              <a:spcBef>
                <a:spcPct val="0"/>
              </a:spcBef>
              <a:buClr>
                <a:srgbClr val="C00000"/>
              </a:buClr>
              <a:buSzPct val="130000"/>
              <a:buFont typeface="Wingdings" pitchFamily="2" charset="2"/>
              <a:buChar char="§"/>
              <a:defRPr/>
            </a:pPr>
            <a:r>
              <a:rPr lang="ru-RU"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Улучшение визуализации графиков, таблиц, легенды к графику</a:t>
            </a:r>
          </a:p>
        </p:txBody>
      </p:sp>
    </p:spTree>
    <p:extLst>
      <p:ext uri="{BB962C8B-B14F-4D97-AF65-F5344CB8AC3E}">
        <p14:creationId xmlns:p14="http://schemas.microsoft.com/office/powerpoint/2010/main" val="360876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Уточняющие добавки – старая </a:t>
            </a:r>
            <a:r>
              <a:rPr lang="en-US" sz="2000" b="1" dirty="0" smtClean="0"/>
              <a:t>G-</a:t>
            </a:r>
            <a:r>
              <a:rPr lang="ru-RU" sz="2000" b="1" dirty="0" smtClean="0"/>
              <a:t>кривая</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6</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84784"/>
            <a:ext cx="6342570" cy="394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Проблемы параметризации старой </a:t>
            </a:r>
            <a:r>
              <a:rPr lang="en-US" sz="2000" b="1" dirty="0" smtClean="0"/>
              <a:t>G-</a:t>
            </a:r>
            <a:r>
              <a:rPr lang="ru-RU" sz="2000" b="1" dirty="0" smtClean="0"/>
              <a:t>кривой</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7</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TextBox 6"/>
          <p:cNvSpPr txBox="1"/>
          <p:nvPr/>
        </p:nvSpPr>
        <p:spPr>
          <a:xfrm>
            <a:off x="5255568" y="3717032"/>
            <a:ext cx="3888432" cy="2631490"/>
          </a:xfrm>
          <a:prstGeom prst="rect">
            <a:avLst/>
          </a:prstGeom>
          <a:noFill/>
        </p:spPr>
        <p:txBody>
          <a:bodyPr wrap="square" rtlCol="0">
            <a:spAutoFit/>
          </a:bodyPr>
          <a:lstStyle/>
          <a:p>
            <a:pPr>
              <a:lnSpc>
                <a:spcPct val="150000"/>
              </a:lnSpc>
            </a:pPr>
            <a:r>
              <a:rPr lang="ru-RU" sz="1400" b="1" dirty="0" smtClean="0"/>
              <a:t>Изр</a:t>
            </a:r>
            <a:r>
              <a:rPr lang="ru-RU" sz="1400" b="1" dirty="0" smtClean="0"/>
              <a:t>едка </a:t>
            </a:r>
            <a:r>
              <a:rPr lang="ru-RU" sz="1400" b="1" dirty="0" smtClean="0"/>
              <a:t>наблюдалась картина:</a:t>
            </a:r>
          </a:p>
          <a:p>
            <a:pPr>
              <a:lnSpc>
                <a:spcPct val="150000"/>
              </a:lnSpc>
              <a:buFont typeface="Arial" pitchFamily="34" charset="0"/>
              <a:buChar char="•"/>
            </a:pPr>
            <a:r>
              <a:rPr lang="ru-RU" sz="1200" dirty="0" smtClean="0"/>
              <a:t>  «горб» в окрестности 4 лет</a:t>
            </a:r>
          </a:p>
          <a:p>
            <a:pPr>
              <a:lnSpc>
                <a:spcPct val="150000"/>
              </a:lnSpc>
              <a:buFont typeface="Arial" pitchFamily="34" charset="0"/>
              <a:buChar char="•"/>
            </a:pPr>
            <a:r>
              <a:rPr lang="ru-RU" sz="1200" dirty="0" smtClean="0"/>
              <a:t>  вызван видом параметрической модели</a:t>
            </a:r>
          </a:p>
          <a:p>
            <a:pPr>
              <a:lnSpc>
                <a:spcPct val="150000"/>
              </a:lnSpc>
              <a:buFont typeface="Arial" pitchFamily="34" charset="0"/>
              <a:buChar char="•"/>
            </a:pPr>
            <a:r>
              <a:rPr lang="ru-RU" sz="1200" dirty="0" smtClean="0"/>
              <a:t>  модель была выбрана в 2006 году как</a:t>
            </a:r>
          </a:p>
          <a:p>
            <a:pPr>
              <a:lnSpc>
                <a:spcPct val="150000"/>
              </a:lnSpc>
            </a:pPr>
            <a:r>
              <a:rPr lang="ru-RU" sz="1200" dirty="0" smtClean="0"/>
              <a:t>    удовлетворительно описывающая кривые</a:t>
            </a:r>
          </a:p>
          <a:p>
            <a:pPr>
              <a:lnSpc>
                <a:spcPct val="150000"/>
              </a:lnSpc>
            </a:pPr>
            <a:r>
              <a:rPr lang="ru-RU" sz="1200" dirty="0" smtClean="0"/>
              <a:t>    того периода (нормальные кривые)</a:t>
            </a:r>
          </a:p>
          <a:p>
            <a:pPr>
              <a:lnSpc>
                <a:spcPct val="150000"/>
              </a:lnSpc>
              <a:buFont typeface="Arial" pitchFamily="34" charset="0"/>
              <a:buChar char="•"/>
            </a:pPr>
            <a:r>
              <a:rPr lang="ru-RU" sz="1200" dirty="0" smtClean="0"/>
              <a:t>  предполагалось, что будет оперативная </a:t>
            </a:r>
          </a:p>
          <a:p>
            <a:pPr>
              <a:lnSpc>
                <a:spcPct val="150000"/>
              </a:lnSpc>
            </a:pPr>
            <a:r>
              <a:rPr lang="ru-RU" sz="1200" dirty="0" smtClean="0"/>
              <a:t>   корректировка модели  по мере</a:t>
            </a:r>
          </a:p>
          <a:p>
            <a:pPr>
              <a:lnSpc>
                <a:spcPct val="150000"/>
              </a:lnSpc>
            </a:pPr>
            <a:r>
              <a:rPr lang="ru-RU" sz="1200" dirty="0" smtClean="0"/>
              <a:t>   необходимости</a:t>
            </a:r>
            <a:endParaRPr lang="ru-RU" sz="1200" dirty="0"/>
          </a:p>
        </p:txBody>
      </p:sp>
      <p:pic>
        <p:nvPicPr>
          <p:cNvPr id="9" name="Picture 2"/>
          <p:cNvPicPr>
            <a:picLocks noChangeAspect="1" noChangeArrowheads="1"/>
          </p:cNvPicPr>
          <p:nvPr/>
        </p:nvPicPr>
        <p:blipFill>
          <a:blip r:embed="rId3" cstate="print"/>
          <a:srcRect/>
          <a:stretch>
            <a:fillRect/>
          </a:stretch>
        </p:blipFill>
        <p:spPr bwMode="auto">
          <a:xfrm>
            <a:off x="1043608" y="908720"/>
            <a:ext cx="3771503" cy="2718411"/>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932040" y="836712"/>
            <a:ext cx="3908390" cy="2808312"/>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971600" y="3573015"/>
            <a:ext cx="3888432" cy="2497495"/>
          </a:xfrm>
          <a:prstGeom prst="rect">
            <a:avLst/>
          </a:prstGeom>
          <a:noFill/>
          <a:ln w="9525">
            <a:noFill/>
            <a:miter lim="800000"/>
            <a:headEnd/>
            <a:tailEnd/>
          </a:ln>
        </p:spPr>
      </p:pic>
    </p:spTree>
    <p:extLst>
      <p:ext uri="{BB962C8B-B14F-4D97-AF65-F5344CB8AC3E}">
        <p14:creationId xmlns:p14="http://schemas.microsoft.com/office/powerpoint/2010/main" val="121485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9E2B10B-2B5B-4D21-B621-3C15B0884A5E}" type="slidenum">
              <a:rPr lang="ru-RU" smtClean="0"/>
              <a:t>8</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836713"/>
            <a:ext cx="6480720"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91566" y="4725144"/>
            <a:ext cx="8202887" cy="954107"/>
          </a:xfrm>
          <a:prstGeom prst="rect">
            <a:avLst/>
          </a:prstGeom>
          <a:noFill/>
        </p:spPr>
        <p:txBody>
          <a:bodyPr wrap="none" rtlCol="0">
            <a:spAutoFit/>
          </a:bodyPr>
          <a:lstStyle/>
          <a:p>
            <a:pPr marL="285750" indent="-285750">
              <a:buFont typeface="Arial" panose="020B0604020202020204" pitchFamily="34" charset="0"/>
              <a:buChar char="•"/>
            </a:pPr>
            <a:r>
              <a:rPr lang="ru-RU" sz="1400" dirty="0" smtClean="0"/>
              <a:t>«сплайновая» структура с постепенным уменьшением гибкости</a:t>
            </a:r>
          </a:p>
          <a:p>
            <a:pPr marL="285750" indent="-285750">
              <a:buFont typeface="Arial" panose="020B0604020202020204" pitchFamily="34" charset="0"/>
              <a:buChar char="•"/>
            </a:pPr>
            <a:r>
              <a:rPr lang="ru-RU" sz="1400" dirty="0" smtClean="0"/>
              <a:t>сумма соседних колокольчиков с любыми весами имеет унимодальную форму</a:t>
            </a:r>
          </a:p>
          <a:p>
            <a:pPr marL="285750" indent="-285750">
              <a:buFont typeface="Arial" panose="020B0604020202020204" pitchFamily="34" charset="0"/>
              <a:buChar char="•"/>
            </a:pPr>
            <a:r>
              <a:rPr lang="ru-RU" sz="1400" dirty="0"/>
              <a:t>п</a:t>
            </a:r>
            <a:r>
              <a:rPr lang="ru-RU" sz="1400" dirty="0" smtClean="0"/>
              <a:t>ри определённых весах в сумме дают </a:t>
            </a:r>
            <a:r>
              <a:rPr lang="en-US" sz="1400" dirty="0" smtClean="0"/>
              <a:t> ~</a:t>
            </a:r>
            <a:r>
              <a:rPr lang="ru-RU" sz="1400" dirty="0" smtClean="0"/>
              <a:t>константу для 0 – 40 лет («разложение единицы»)</a:t>
            </a:r>
          </a:p>
          <a:p>
            <a:pPr marL="285750" indent="-285750">
              <a:buFont typeface="Arial" panose="020B0604020202020204" pitchFamily="34" charset="0"/>
              <a:buChar char="•"/>
            </a:pPr>
            <a:r>
              <a:rPr lang="ru-RU" sz="1400" dirty="0"/>
              <a:t>ф</a:t>
            </a:r>
            <a:r>
              <a:rPr lang="ru-RU" sz="1400" dirty="0" smtClean="0"/>
              <a:t>ормулы для центров и размаха:</a:t>
            </a:r>
          </a:p>
        </p:txBody>
      </p:sp>
      <p:sp>
        <p:nvSpPr>
          <p:cNvPr id="24" name="Заголовок 1"/>
          <p:cNvSpPr>
            <a:spLocks noGrp="1"/>
          </p:cNvSpPr>
          <p:nvPr>
            <p:ph type="title"/>
          </p:nvPr>
        </p:nvSpPr>
        <p:spPr>
          <a:xfrm>
            <a:off x="1152000" y="271212"/>
            <a:ext cx="7416000" cy="692760"/>
          </a:xfrm>
        </p:spPr>
        <p:txBody>
          <a:bodyPr/>
          <a:lstStyle/>
          <a:p>
            <a:r>
              <a:rPr lang="ru-RU" sz="2000" b="1" dirty="0" smtClean="0"/>
              <a:t>Уточняющие добавки – новая </a:t>
            </a:r>
            <a:r>
              <a:rPr lang="en-US" sz="2000" b="1" dirty="0" smtClean="0"/>
              <a:t>G-</a:t>
            </a:r>
            <a:r>
              <a:rPr lang="ru-RU" sz="2000" b="1" dirty="0" smtClean="0"/>
              <a:t>кривая</a:t>
            </a:r>
            <a:endParaRPr lang="ru-RU" sz="2000" b="1" dirty="0"/>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641" y="5650457"/>
            <a:ext cx="4104456" cy="36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924" y="6056125"/>
            <a:ext cx="33670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9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000" y="271212"/>
            <a:ext cx="7416000" cy="692760"/>
          </a:xfrm>
        </p:spPr>
        <p:txBody>
          <a:bodyPr/>
          <a:lstStyle/>
          <a:p>
            <a:r>
              <a:rPr lang="ru-RU" sz="2000" b="1" dirty="0" smtClean="0"/>
              <a:t>Веса и опорные выпуски. ОФЗ-АД</a:t>
            </a:r>
            <a:r>
              <a:rPr lang="en-US" sz="2000" b="1" dirty="0" smtClean="0"/>
              <a:t> </a:t>
            </a:r>
            <a:r>
              <a:rPr lang="ru-RU" sz="2000" b="1" dirty="0" smtClean="0"/>
              <a:t>исключаются</a:t>
            </a:r>
            <a:endParaRPr lang="ru-RU" sz="2000" b="1" dirty="0"/>
          </a:p>
        </p:txBody>
      </p:sp>
      <p:sp>
        <p:nvSpPr>
          <p:cNvPr id="3" name="Номер слайда 2"/>
          <p:cNvSpPr>
            <a:spLocks noGrp="1"/>
          </p:cNvSpPr>
          <p:nvPr>
            <p:ph type="sldNum" sz="quarter" idx="12"/>
          </p:nvPr>
        </p:nvSpPr>
        <p:spPr/>
        <p:txBody>
          <a:bodyPr/>
          <a:lstStyle/>
          <a:p>
            <a:fld id="{B9E2B10B-2B5B-4D21-B621-3C15B0884A5E}" type="slidenum">
              <a:rPr lang="ru-RU" smtClean="0"/>
              <a:t>9</a:t>
            </a:fld>
            <a:endParaRPr lang="ru-RU"/>
          </a:p>
        </p:txBody>
      </p:sp>
      <p:sp>
        <p:nvSpPr>
          <p:cNvPr id="6" name="Rectangle 2"/>
          <p:cNvSpPr>
            <a:spLocks noChangeArrowheads="1"/>
          </p:cNvSpPr>
          <p:nvPr/>
        </p:nvSpPr>
        <p:spPr bwMode="auto">
          <a:xfrm>
            <a:off x="176889" y="7163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3"/>
          <p:cNvSpPr>
            <a:spLocks noChangeArrowheads="1"/>
          </p:cNvSpPr>
          <p:nvPr/>
        </p:nvSpPr>
        <p:spPr bwMode="auto">
          <a:xfrm>
            <a:off x="176889" y="1211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Picture 6"/>
          <p:cNvPicPr>
            <a:picLocks noChangeAspect="1"/>
          </p:cNvPicPr>
          <p:nvPr/>
        </p:nvPicPr>
        <p:blipFill>
          <a:blip r:embed="rId3"/>
          <a:stretch>
            <a:fillRect/>
          </a:stretch>
        </p:blipFill>
        <p:spPr>
          <a:xfrm flipV="1">
            <a:off x="1171422" y="1052736"/>
            <a:ext cx="7901458" cy="68479"/>
          </a:xfrm>
          <a:prstGeom prst="rect">
            <a:avLst/>
          </a:prstGeom>
        </p:spPr>
      </p:pic>
      <p:pic>
        <p:nvPicPr>
          <p:cNvPr id="10" name="Picture 9"/>
          <p:cNvPicPr>
            <a:picLocks noChangeAspect="1"/>
          </p:cNvPicPr>
          <p:nvPr/>
        </p:nvPicPr>
        <p:blipFill>
          <a:blip r:embed="rId4"/>
          <a:stretch>
            <a:fillRect/>
          </a:stretch>
        </p:blipFill>
        <p:spPr>
          <a:xfrm>
            <a:off x="1155435" y="1089989"/>
            <a:ext cx="7933431" cy="5011604"/>
          </a:xfrm>
          <a:prstGeom prst="rect">
            <a:avLst/>
          </a:prstGeom>
        </p:spPr>
      </p:pic>
      <p:pic>
        <p:nvPicPr>
          <p:cNvPr id="12" name="Picture 11"/>
          <p:cNvPicPr>
            <a:picLocks noChangeAspect="1"/>
          </p:cNvPicPr>
          <p:nvPr/>
        </p:nvPicPr>
        <p:blipFill>
          <a:blip r:embed="rId5"/>
          <a:stretch>
            <a:fillRect/>
          </a:stretch>
        </p:blipFill>
        <p:spPr>
          <a:xfrm>
            <a:off x="3773998" y="816753"/>
            <a:ext cx="2172003" cy="257211"/>
          </a:xfrm>
          <a:prstGeom prst="rect">
            <a:avLst/>
          </a:prstGeom>
        </p:spPr>
      </p:pic>
      <p:sp>
        <p:nvSpPr>
          <p:cNvPr id="19" name="TextBox 18"/>
          <p:cNvSpPr txBox="1"/>
          <p:nvPr/>
        </p:nvSpPr>
        <p:spPr>
          <a:xfrm>
            <a:off x="3275856" y="3738041"/>
            <a:ext cx="2190700" cy="646331"/>
          </a:xfrm>
          <a:prstGeom prst="rect">
            <a:avLst/>
          </a:prstGeom>
          <a:noFill/>
        </p:spPr>
        <p:txBody>
          <a:bodyPr wrap="square" rtlCol="0">
            <a:spAutoFit/>
          </a:bodyPr>
          <a:lstStyle/>
          <a:p>
            <a:pPr>
              <a:lnSpc>
                <a:spcPct val="150000"/>
              </a:lnSpc>
            </a:pPr>
            <a:r>
              <a:rPr lang="ru-RU" sz="1200" dirty="0" smtClean="0"/>
              <a:t>корректирующие поправки</a:t>
            </a:r>
          </a:p>
          <a:p>
            <a:pPr>
              <a:lnSpc>
                <a:spcPct val="150000"/>
              </a:lnSpc>
            </a:pPr>
            <a:endParaRPr lang="ru-RU" sz="1200" dirty="0" smtClean="0"/>
          </a:p>
        </p:txBody>
      </p:sp>
      <p:cxnSp>
        <p:nvCxnSpPr>
          <p:cNvPr id="15" name="Straight Connector 14"/>
          <p:cNvCxnSpPr>
            <a:stCxn id="19" idx="1"/>
            <a:endCxn id="19" idx="3"/>
          </p:cNvCxnSpPr>
          <p:nvPr/>
        </p:nvCxnSpPr>
        <p:spPr>
          <a:xfrm>
            <a:off x="3275856" y="4061207"/>
            <a:ext cx="2190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flipH="1">
            <a:off x="3563888" y="4061207"/>
            <a:ext cx="1902668" cy="705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66556" y="4061206"/>
            <a:ext cx="1985764" cy="174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88414" y="1085835"/>
            <a:ext cx="1957587" cy="830997"/>
          </a:xfrm>
          <a:prstGeom prst="rect">
            <a:avLst/>
          </a:prstGeom>
          <a:noFill/>
        </p:spPr>
        <p:txBody>
          <a:bodyPr wrap="none" rtlCol="0">
            <a:spAutoFit/>
          </a:bodyPr>
          <a:lstStyle/>
          <a:p>
            <a:pPr>
              <a:lnSpc>
                <a:spcPct val="200000"/>
              </a:lnSpc>
            </a:pPr>
            <a:r>
              <a:rPr lang="ru-RU" sz="1200" dirty="0" smtClean="0"/>
              <a:t>Выпуск с большим весом</a:t>
            </a:r>
          </a:p>
          <a:p>
            <a:pPr>
              <a:lnSpc>
                <a:spcPct val="200000"/>
              </a:lnSpc>
            </a:pPr>
            <a:r>
              <a:rPr lang="ru-RU" sz="1200" dirty="0"/>
              <a:t>Опорный </a:t>
            </a:r>
            <a:r>
              <a:rPr lang="ru-RU" sz="1200" dirty="0" smtClean="0"/>
              <a:t>выпуск</a:t>
            </a:r>
            <a:endParaRPr lang="en-US" sz="1200" dirty="0"/>
          </a:p>
        </p:txBody>
      </p:sp>
      <p:cxnSp>
        <p:nvCxnSpPr>
          <p:cNvPr id="14" name="Straight Arrow Connector 13"/>
          <p:cNvCxnSpPr/>
          <p:nvPr/>
        </p:nvCxnSpPr>
        <p:spPr>
          <a:xfrm flipH="1">
            <a:off x="3347864" y="1409082"/>
            <a:ext cx="640550" cy="575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773998" y="1773245"/>
            <a:ext cx="214416" cy="18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09783" y="3243034"/>
            <a:ext cx="930063" cy="646331"/>
          </a:xfrm>
          <a:prstGeom prst="rect">
            <a:avLst/>
          </a:prstGeom>
          <a:solidFill>
            <a:schemeClr val="accent5">
              <a:lumMod val="10000"/>
              <a:lumOff val="90000"/>
            </a:schemeClr>
          </a:solidFill>
        </p:spPr>
        <p:txBody>
          <a:bodyPr wrap="none" rtlCol="0">
            <a:spAutoFit/>
          </a:bodyPr>
          <a:lstStyle/>
          <a:p>
            <a:r>
              <a:rPr lang="ru-RU" sz="1200" dirty="0" smtClean="0"/>
              <a:t>46020</a:t>
            </a:r>
          </a:p>
          <a:p>
            <a:endParaRPr lang="ru-RU" sz="1200" dirty="0"/>
          </a:p>
          <a:p>
            <a:r>
              <a:rPr lang="en-US" sz="1200" dirty="0"/>
              <a:t>w</a:t>
            </a:r>
            <a:r>
              <a:rPr lang="en-US" sz="1200" dirty="0" smtClean="0"/>
              <a:t>eight = 0</a:t>
            </a:r>
            <a:endParaRPr lang="ru-RU" sz="1200" dirty="0"/>
          </a:p>
        </p:txBody>
      </p:sp>
      <p:sp>
        <p:nvSpPr>
          <p:cNvPr id="25" name="TextBox 24"/>
          <p:cNvSpPr txBox="1"/>
          <p:nvPr/>
        </p:nvSpPr>
        <p:spPr>
          <a:xfrm>
            <a:off x="2902412" y="2967335"/>
            <a:ext cx="1790875" cy="461665"/>
          </a:xfrm>
          <a:prstGeom prst="rect">
            <a:avLst/>
          </a:prstGeom>
          <a:noFill/>
        </p:spPr>
        <p:txBody>
          <a:bodyPr wrap="none" rtlCol="0">
            <a:spAutoFit/>
          </a:bodyPr>
          <a:lstStyle/>
          <a:p>
            <a:pPr>
              <a:lnSpc>
                <a:spcPct val="200000"/>
              </a:lnSpc>
            </a:pPr>
            <a:r>
              <a:rPr lang="ru-RU" sz="1200" dirty="0" smtClean="0"/>
              <a:t>Выпуск с малым весом</a:t>
            </a:r>
          </a:p>
        </p:txBody>
      </p:sp>
      <p:cxnSp>
        <p:nvCxnSpPr>
          <p:cNvPr id="26" name="Straight Arrow Connector 25"/>
          <p:cNvCxnSpPr>
            <a:stCxn id="25" idx="1"/>
          </p:cNvCxnSpPr>
          <p:nvPr/>
        </p:nvCxnSpPr>
        <p:spPr>
          <a:xfrm flipV="1">
            <a:off x="2902412" y="2420888"/>
            <a:ext cx="85412" cy="777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00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8Q5.7R6AU.BI9CefuGK6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Y_iz.R.NUqFwlTvu_Lv3w"/>
</p:tagLst>
</file>

<file path=ppt/theme/theme1.xml><?xml version="1.0" encoding="utf-8"?>
<a:theme xmlns:a="http://schemas.openxmlformats.org/drawingml/2006/main" name="ME-RU">
  <a:themeElements>
    <a:clrScheme name="Moscow Exchange">
      <a:dk1>
        <a:srgbClr val="000000"/>
      </a:dk1>
      <a:lt1>
        <a:sysClr val="window" lastClr="FFFFFF"/>
      </a:lt1>
      <a:dk2>
        <a:srgbClr val="CCCCCC"/>
      </a:dk2>
      <a:lt2>
        <a:srgbClr val="E6E6E6"/>
      </a:lt2>
      <a:accent1>
        <a:srgbClr val="63B1E5"/>
      </a:accent1>
      <a:accent2>
        <a:srgbClr val="A2AD00"/>
      </a:accent2>
      <a:accent3>
        <a:srgbClr val="E26EB2"/>
      </a:accent3>
      <a:accent4>
        <a:srgbClr val="FFA100"/>
      </a:accent4>
      <a:accent5>
        <a:srgbClr val="002F5F"/>
      </a:accent5>
      <a:accent6>
        <a:srgbClr val="53682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E-RU.potx [только чтение]" id="{E63A6844-C6AD-490B-8E77-3A3F9512D3FA}" vid="{BDB6E5D0-1DD1-4B1D-980C-67BF13BDF62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Документ" ma:contentTypeID="0x010100D05CF05EA99C6F479B4A3B2323954897" ma:contentTypeVersion="1" ma:contentTypeDescription="Создание документа." ma:contentTypeScope="" ma:versionID="c27c5678c3c00c2ddf4837505d2d479c">
  <xsd:schema xmlns:xsd="http://www.w3.org/2001/XMLSchema" xmlns:xs="http://www.w3.org/2001/XMLSchema" xmlns:p="http://schemas.microsoft.com/office/2006/metadata/properties" xmlns:ns1="http://schemas.microsoft.com/sharepoint/v3" xmlns:ns2="5c2cd6fe-a789-4745-9d50-c055d8f1627e" targetNamespace="http://schemas.microsoft.com/office/2006/metadata/properties" ma:root="true" ma:fieldsID="16838df1a5ffa351338caf1a11dbb8a2" ns1:_="" ns2:_="">
    <xsd:import namespace="http://schemas.microsoft.com/sharepoint/v3"/>
    <xsd:import namespace="5c2cd6fe-a789-4745-9d50-c055d8f1627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Дата начала расписания" ma:description="" ma:hidden="true" ma:internalName="PublishingStartDate">
      <xsd:simpleType>
        <xsd:restriction base="dms:Unknown"/>
      </xsd:simpleType>
    </xsd:element>
    <xsd:element name="PublishingExpirationDate" ma:index="12" nillable="true" ma:displayName="Дата окончания расписания"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2cd6fe-a789-4745-9d50-c055d8f1627e"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6A7F7B-9397-4601-A111-9CBF1EC61623}">
  <ds:schemaRef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5c2cd6fe-a789-4745-9d50-c055d8f1627e"/>
    <ds:schemaRef ds:uri="http://schemas.microsoft.com/sharepoint/v3"/>
    <ds:schemaRef ds:uri="http://purl.org/dc/dcmitype/"/>
  </ds:schemaRefs>
</ds:datastoreItem>
</file>

<file path=customXml/itemProps2.xml><?xml version="1.0" encoding="utf-8"?>
<ds:datastoreItem xmlns:ds="http://schemas.openxmlformats.org/officeDocument/2006/customXml" ds:itemID="{036D3FA1-89D6-4F01-9013-50C5B8E1148A}">
  <ds:schemaRefs>
    <ds:schemaRef ds:uri="http://schemas.microsoft.com/sharepoint/v3/contenttype/forms"/>
  </ds:schemaRefs>
</ds:datastoreItem>
</file>

<file path=customXml/itemProps3.xml><?xml version="1.0" encoding="utf-8"?>
<ds:datastoreItem xmlns:ds="http://schemas.openxmlformats.org/officeDocument/2006/customXml" ds:itemID="{3888171D-0E50-49CB-B9DA-AAEFC2D2ADD8}">
  <ds:schemaRefs>
    <ds:schemaRef ds:uri="http://schemas.microsoft.com/sharepoint/events"/>
  </ds:schemaRefs>
</ds:datastoreItem>
</file>

<file path=customXml/itemProps4.xml><?xml version="1.0" encoding="utf-8"?>
<ds:datastoreItem xmlns:ds="http://schemas.openxmlformats.org/officeDocument/2006/customXml" ds:itemID="{E4CD66FF-95EF-49E1-A237-584379482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2cd6fe-a789-4745-9d50-c055d8f16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presentation_pension indices</Template>
  <TotalTime>4169</TotalTime>
  <Words>1398</Words>
  <Application>Microsoft Office PowerPoint</Application>
  <PresentationFormat>On-screen Show (4:3)</PresentationFormat>
  <Paragraphs>253</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Courier New</vt:lpstr>
      <vt:lpstr>Tahoma</vt:lpstr>
      <vt:lpstr>Verdana</vt:lpstr>
      <vt:lpstr>Wingdings</vt:lpstr>
      <vt:lpstr>ME-RU</vt:lpstr>
      <vt:lpstr>PowerPoint Presentation</vt:lpstr>
      <vt:lpstr>История создания Кривой бескупонной доходности</vt:lpstr>
      <vt:lpstr>Необходимость модернизации</vt:lpstr>
      <vt:lpstr>Сравнение методик</vt:lpstr>
      <vt:lpstr>Новации в отображении на сайте и трансляции</vt:lpstr>
      <vt:lpstr>Уточняющие добавки – старая G-кривая</vt:lpstr>
      <vt:lpstr>Проблемы параметризации старой G-кривой</vt:lpstr>
      <vt:lpstr>Уточняющие добавки – новая G-кривая</vt:lpstr>
      <vt:lpstr>Веса и опорные выпуски. ОФЗ-АД исключаются</vt:lpstr>
      <vt:lpstr>Проблема начала кривой – «разброс» доходностей</vt:lpstr>
      <vt:lpstr>Другая настройка весов и опорных выпусков </vt:lpstr>
      <vt:lpstr>Пример весов, назначенных экспертно *   31.10.1016</vt:lpstr>
      <vt:lpstr>Алгоритмическая часть – коэффициенты ликвидности L</vt:lpstr>
      <vt:lpstr>Алгоритмические веса</vt:lpstr>
      <vt:lpstr>Свойства G-кривой                                                           1</vt:lpstr>
      <vt:lpstr>Свойства G-кривой                                                            2</vt:lpstr>
      <vt:lpstr>PowerPoint Presentation</vt:lpstr>
      <vt:lpstr>РАСКРЫТИЕ ИНФОРМАЦИИ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Баймухаметова Лия Ринатовна</dc:creator>
  <cp:lastModifiedBy>Балабушкин Александр Николаевич</cp:lastModifiedBy>
  <cp:revision>264</cp:revision>
  <cp:lastPrinted>2016-10-21T10:08:32Z</cp:lastPrinted>
  <dcterms:created xsi:type="dcterms:W3CDTF">2015-09-09T13:25:35Z</dcterms:created>
  <dcterms:modified xsi:type="dcterms:W3CDTF">2016-12-12T11:26:09Z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0x010100D05CF05EA99C6F479B4A3B2323954897</vt:lpwstr>
  </property>
</Properties>
</file>