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6" r:id="rId2"/>
    <p:sldId id="262" r:id="rId3"/>
    <p:sldId id="263" r:id="rId4"/>
    <p:sldId id="258" r:id="rId5"/>
    <p:sldId id="259" r:id="rId6"/>
    <p:sldId id="260" r:id="rId7"/>
    <p:sldId id="264" r:id="rId8"/>
    <p:sldId id="261" r:id="rId9"/>
    <p:sldId id="290" r:id="rId10"/>
    <p:sldId id="272" r:id="rId11"/>
    <p:sldId id="273" r:id="rId12"/>
    <p:sldId id="283" r:id="rId13"/>
    <p:sldId id="28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EB5BC"/>
    <a:srgbClr val="364DF4"/>
    <a:srgbClr val="7EEBF6"/>
    <a:srgbClr val="60A663"/>
    <a:srgbClr val="FB998F"/>
    <a:srgbClr val="9D3723"/>
    <a:srgbClr val="01020B"/>
    <a:srgbClr val="EED412"/>
    <a:srgbClr val="EA06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94700" autoAdjust="0"/>
  </p:normalViewPr>
  <p:slideViewPr>
    <p:cSldViewPr>
      <p:cViewPr varScale="1">
        <p:scale>
          <a:sx n="109" d="100"/>
          <a:sy n="109" d="100"/>
        </p:scale>
        <p:origin x="1680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image" Target="../media/image15.wmf"/><Relationship Id="rId7" Type="http://schemas.openxmlformats.org/officeDocument/2006/relationships/image" Target="../media/image19.wmf"/><Relationship Id="rId12" Type="http://schemas.openxmlformats.org/officeDocument/2006/relationships/image" Target="../media/image24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18.wmf"/><Relationship Id="rId11" Type="http://schemas.openxmlformats.org/officeDocument/2006/relationships/image" Target="../media/image23.wmf"/><Relationship Id="rId5" Type="http://schemas.openxmlformats.org/officeDocument/2006/relationships/image" Target="../media/image17.wmf"/><Relationship Id="rId10" Type="http://schemas.openxmlformats.org/officeDocument/2006/relationships/image" Target="../media/image22.wmf"/><Relationship Id="rId4" Type="http://schemas.openxmlformats.org/officeDocument/2006/relationships/image" Target="../media/image16.wmf"/><Relationship Id="rId9" Type="http://schemas.openxmlformats.org/officeDocument/2006/relationships/image" Target="../media/image21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26.emf"/><Relationship Id="rId1" Type="http://schemas.openxmlformats.org/officeDocument/2006/relationships/image" Target="../media/image25.e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13" Type="http://schemas.openxmlformats.org/officeDocument/2006/relationships/image" Target="../media/image40.wmf"/><Relationship Id="rId3" Type="http://schemas.openxmlformats.org/officeDocument/2006/relationships/image" Target="../media/image30.wmf"/><Relationship Id="rId7" Type="http://schemas.openxmlformats.org/officeDocument/2006/relationships/image" Target="../media/image34.wmf"/><Relationship Id="rId12" Type="http://schemas.openxmlformats.org/officeDocument/2006/relationships/image" Target="../media/image39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6" Type="http://schemas.openxmlformats.org/officeDocument/2006/relationships/image" Target="../media/image33.wmf"/><Relationship Id="rId11" Type="http://schemas.openxmlformats.org/officeDocument/2006/relationships/image" Target="../media/image38.wmf"/><Relationship Id="rId5" Type="http://schemas.openxmlformats.org/officeDocument/2006/relationships/image" Target="../media/image32.wmf"/><Relationship Id="rId10" Type="http://schemas.openxmlformats.org/officeDocument/2006/relationships/image" Target="../media/image37.wmf"/><Relationship Id="rId4" Type="http://schemas.openxmlformats.org/officeDocument/2006/relationships/image" Target="../media/image31.wmf"/><Relationship Id="rId9" Type="http://schemas.openxmlformats.org/officeDocument/2006/relationships/image" Target="../media/image36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Relationship Id="rId5" Type="http://schemas.openxmlformats.org/officeDocument/2006/relationships/image" Target="../media/image45.wmf"/><Relationship Id="rId4" Type="http://schemas.openxmlformats.org/officeDocument/2006/relationships/image" Target="../media/image44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59.wmf"/><Relationship Id="rId2" Type="http://schemas.openxmlformats.org/officeDocument/2006/relationships/image" Target="../media/image58.wmf"/><Relationship Id="rId1" Type="http://schemas.openxmlformats.org/officeDocument/2006/relationships/image" Target="../media/image57.wmf"/><Relationship Id="rId5" Type="http://schemas.openxmlformats.org/officeDocument/2006/relationships/image" Target="../media/image61.wmf"/><Relationship Id="rId4" Type="http://schemas.openxmlformats.org/officeDocument/2006/relationships/image" Target="../media/image60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58.wmf"/><Relationship Id="rId1" Type="http://schemas.openxmlformats.org/officeDocument/2006/relationships/image" Target="../media/image5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CE6FD-AE1C-4118-A897-088ABA869FCF}" type="datetimeFigureOut">
              <a:rPr lang="ru-RU" smtClean="0"/>
              <a:pPr/>
              <a:t>09.12.2016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03C3C-7B79-44B1-BC7D-6E12D6B8B9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CE6FD-AE1C-4118-A897-088ABA869FCF}" type="datetimeFigureOut">
              <a:rPr lang="ru-RU" smtClean="0"/>
              <a:pPr/>
              <a:t>09.12.2016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03C3C-7B79-44B1-BC7D-6E12D6B8B9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CE6FD-AE1C-4118-A897-088ABA869FCF}" type="datetimeFigureOut">
              <a:rPr lang="ru-RU" smtClean="0"/>
              <a:pPr/>
              <a:t>09.12.2016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03C3C-7B79-44B1-BC7D-6E12D6B8B9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CE6FD-AE1C-4118-A897-088ABA869FCF}" type="datetimeFigureOut">
              <a:rPr lang="ru-RU" smtClean="0"/>
              <a:pPr/>
              <a:t>09.12.2016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03C3C-7B79-44B1-BC7D-6E12D6B8B9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CE6FD-AE1C-4118-A897-088ABA869FCF}" type="datetimeFigureOut">
              <a:rPr lang="ru-RU" smtClean="0"/>
              <a:pPr/>
              <a:t>09.12.2016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03C3C-7B79-44B1-BC7D-6E12D6B8B9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CE6FD-AE1C-4118-A897-088ABA869FCF}" type="datetimeFigureOut">
              <a:rPr lang="ru-RU" smtClean="0"/>
              <a:pPr/>
              <a:t>09.12.2016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03C3C-7B79-44B1-BC7D-6E12D6B8B9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CE6FD-AE1C-4118-A897-088ABA869FCF}" type="datetimeFigureOut">
              <a:rPr lang="ru-RU" smtClean="0"/>
              <a:pPr/>
              <a:t>09.12.2016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03C3C-7B79-44B1-BC7D-6E12D6B8B9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CE6FD-AE1C-4118-A897-088ABA869FCF}" type="datetimeFigureOut">
              <a:rPr lang="ru-RU" smtClean="0"/>
              <a:pPr/>
              <a:t>09.12.2016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03C3C-7B79-44B1-BC7D-6E12D6B8B9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CE6FD-AE1C-4118-A897-088ABA869FCF}" type="datetimeFigureOut">
              <a:rPr lang="ru-RU" smtClean="0"/>
              <a:pPr/>
              <a:t>09.12.2016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03C3C-7B79-44B1-BC7D-6E12D6B8B9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CE6FD-AE1C-4118-A897-088ABA869FCF}" type="datetimeFigureOut">
              <a:rPr lang="ru-RU" smtClean="0"/>
              <a:pPr/>
              <a:t>09.12.2016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03C3C-7B79-44B1-BC7D-6E12D6B8B9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CE6FD-AE1C-4118-A897-088ABA869FCF}" type="datetimeFigureOut">
              <a:rPr lang="ru-RU" smtClean="0"/>
              <a:pPr/>
              <a:t>09.12.2016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03C3C-7B79-44B1-BC7D-6E12D6B8B9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8CE6FD-AE1C-4118-A897-088ABA869FCF}" type="datetimeFigureOut">
              <a:rPr lang="ru-RU" smtClean="0"/>
              <a:pPr/>
              <a:t>09.12.2016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B03C3C-7B79-44B1-BC7D-6E12D6B8B91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2.png"/><Relationship Id="rId5" Type="http://schemas.openxmlformats.org/officeDocument/2006/relationships/image" Target="../media/image51.png"/><Relationship Id="rId4" Type="http://schemas.openxmlformats.org/officeDocument/2006/relationships/image" Target="../media/image5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6.png"/><Relationship Id="rId5" Type="http://schemas.openxmlformats.org/officeDocument/2006/relationships/image" Target="../media/image55.png"/><Relationship Id="rId4" Type="http://schemas.openxmlformats.org/officeDocument/2006/relationships/image" Target="../media/image54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0.bin"/><Relationship Id="rId13" Type="http://schemas.openxmlformats.org/officeDocument/2006/relationships/image" Target="../media/image59.wmf"/><Relationship Id="rId3" Type="http://schemas.openxmlformats.org/officeDocument/2006/relationships/image" Target="../media/image62.png"/><Relationship Id="rId7" Type="http://schemas.openxmlformats.org/officeDocument/2006/relationships/image" Target="../media/image6.png"/><Relationship Id="rId12" Type="http://schemas.openxmlformats.org/officeDocument/2006/relationships/oleObject" Target="../embeddings/oleObject42.bin"/><Relationship Id="rId17" Type="http://schemas.openxmlformats.org/officeDocument/2006/relationships/image" Target="../media/image61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44.bin"/><Relationship Id="rId1" Type="http://schemas.openxmlformats.org/officeDocument/2006/relationships/vmlDrawing" Target="../drawings/vmlDrawing7.vml"/><Relationship Id="rId6" Type="http://schemas.openxmlformats.org/officeDocument/2006/relationships/image" Target="../media/image65.png"/><Relationship Id="rId11" Type="http://schemas.openxmlformats.org/officeDocument/2006/relationships/image" Target="../media/image58.wmf"/><Relationship Id="rId5" Type="http://schemas.openxmlformats.org/officeDocument/2006/relationships/image" Target="../media/image64.png"/><Relationship Id="rId15" Type="http://schemas.openxmlformats.org/officeDocument/2006/relationships/image" Target="../media/image60.wmf"/><Relationship Id="rId10" Type="http://schemas.openxmlformats.org/officeDocument/2006/relationships/oleObject" Target="../embeddings/oleObject41.bin"/><Relationship Id="rId4" Type="http://schemas.openxmlformats.org/officeDocument/2006/relationships/image" Target="../media/image63.png"/><Relationship Id="rId9" Type="http://schemas.openxmlformats.org/officeDocument/2006/relationships/image" Target="../media/image57.wmf"/><Relationship Id="rId14" Type="http://schemas.openxmlformats.org/officeDocument/2006/relationships/oleObject" Target="../embeddings/oleObject43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5.bin"/><Relationship Id="rId3" Type="http://schemas.openxmlformats.org/officeDocument/2006/relationships/image" Target="../media/image66.png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69.png"/><Relationship Id="rId11" Type="http://schemas.openxmlformats.org/officeDocument/2006/relationships/image" Target="../media/image58.wmf"/><Relationship Id="rId5" Type="http://schemas.openxmlformats.org/officeDocument/2006/relationships/image" Target="../media/image68.png"/><Relationship Id="rId10" Type="http://schemas.openxmlformats.org/officeDocument/2006/relationships/oleObject" Target="../embeddings/oleObject46.bin"/><Relationship Id="rId4" Type="http://schemas.openxmlformats.org/officeDocument/2006/relationships/image" Target="../media/image67.png"/><Relationship Id="rId9" Type="http://schemas.openxmlformats.org/officeDocument/2006/relationships/image" Target="../media/image57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image" Target="../media/image6.png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1.bin"/><Relationship Id="rId10" Type="http://schemas.openxmlformats.org/officeDocument/2006/relationships/image" Target="../media/image5.wmf"/><Relationship Id="rId4" Type="http://schemas.openxmlformats.org/officeDocument/2006/relationships/image" Target="../media/image7.png"/><Relationship Id="rId9" Type="http://schemas.openxmlformats.org/officeDocument/2006/relationships/oleObject" Target="../embeddings/oleObject3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image" Target="../media/image6.png"/><Relationship Id="rId7" Type="http://schemas.openxmlformats.org/officeDocument/2006/relationships/image" Target="../media/image9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11" Type="http://schemas.openxmlformats.org/officeDocument/2006/relationships/image" Target="../media/image11.wmf"/><Relationship Id="rId5" Type="http://schemas.openxmlformats.org/officeDocument/2006/relationships/image" Target="../media/image8.wmf"/><Relationship Id="rId10" Type="http://schemas.openxmlformats.org/officeDocument/2006/relationships/oleObject" Target="../embeddings/oleObject7.bin"/><Relationship Id="rId4" Type="http://schemas.openxmlformats.org/officeDocument/2006/relationships/oleObject" Target="../embeddings/oleObject4.bin"/><Relationship Id="rId9" Type="http://schemas.openxmlformats.org/officeDocument/2006/relationships/image" Target="../media/image10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13" Type="http://schemas.openxmlformats.org/officeDocument/2006/relationships/image" Target="../media/image17.wmf"/><Relationship Id="rId18" Type="http://schemas.openxmlformats.org/officeDocument/2006/relationships/oleObject" Target="../embeddings/oleObject15.bin"/><Relationship Id="rId26" Type="http://schemas.openxmlformats.org/officeDocument/2006/relationships/oleObject" Target="../embeddings/oleObject19.bin"/><Relationship Id="rId3" Type="http://schemas.openxmlformats.org/officeDocument/2006/relationships/image" Target="../media/image6.png"/><Relationship Id="rId21" Type="http://schemas.openxmlformats.org/officeDocument/2006/relationships/image" Target="../media/image21.wmf"/><Relationship Id="rId7" Type="http://schemas.openxmlformats.org/officeDocument/2006/relationships/image" Target="../media/image14.wmf"/><Relationship Id="rId12" Type="http://schemas.openxmlformats.org/officeDocument/2006/relationships/oleObject" Target="../embeddings/oleObject12.bin"/><Relationship Id="rId17" Type="http://schemas.openxmlformats.org/officeDocument/2006/relationships/image" Target="../media/image19.wmf"/><Relationship Id="rId25" Type="http://schemas.openxmlformats.org/officeDocument/2006/relationships/image" Target="../media/image23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14.bin"/><Relationship Id="rId20" Type="http://schemas.openxmlformats.org/officeDocument/2006/relationships/oleObject" Target="../embeddings/oleObject16.bin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9.bin"/><Relationship Id="rId11" Type="http://schemas.openxmlformats.org/officeDocument/2006/relationships/image" Target="../media/image16.wmf"/><Relationship Id="rId24" Type="http://schemas.openxmlformats.org/officeDocument/2006/relationships/oleObject" Target="../embeddings/oleObject18.bin"/><Relationship Id="rId5" Type="http://schemas.openxmlformats.org/officeDocument/2006/relationships/image" Target="../media/image13.wmf"/><Relationship Id="rId15" Type="http://schemas.openxmlformats.org/officeDocument/2006/relationships/image" Target="../media/image18.wmf"/><Relationship Id="rId23" Type="http://schemas.openxmlformats.org/officeDocument/2006/relationships/image" Target="../media/image22.wmf"/><Relationship Id="rId10" Type="http://schemas.openxmlformats.org/officeDocument/2006/relationships/oleObject" Target="../embeddings/oleObject11.bin"/><Relationship Id="rId19" Type="http://schemas.openxmlformats.org/officeDocument/2006/relationships/image" Target="../media/image20.wmf"/><Relationship Id="rId4" Type="http://schemas.openxmlformats.org/officeDocument/2006/relationships/oleObject" Target="../embeddings/oleObject8.bin"/><Relationship Id="rId9" Type="http://schemas.openxmlformats.org/officeDocument/2006/relationships/image" Target="../media/image15.wmf"/><Relationship Id="rId14" Type="http://schemas.openxmlformats.org/officeDocument/2006/relationships/oleObject" Target="../embeddings/oleObject13.bin"/><Relationship Id="rId22" Type="http://schemas.openxmlformats.org/officeDocument/2006/relationships/oleObject" Target="../embeddings/oleObject17.bin"/><Relationship Id="rId27" Type="http://schemas.openxmlformats.org/officeDocument/2006/relationships/image" Target="../media/image24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emf"/><Relationship Id="rId3" Type="http://schemas.openxmlformats.org/officeDocument/2006/relationships/image" Target="../media/image6.png"/><Relationship Id="rId7" Type="http://schemas.openxmlformats.org/officeDocument/2006/relationships/oleObject" Target="../embeddings/oleObject2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5.emf"/><Relationship Id="rId5" Type="http://schemas.openxmlformats.org/officeDocument/2006/relationships/oleObject" Target="../embeddings/oleObject20.bin"/><Relationship Id="rId4" Type="http://schemas.openxmlformats.org/officeDocument/2006/relationships/image" Target="../media/image27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13" Type="http://schemas.openxmlformats.org/officeDocument/2006/relationships/image" Target="../media/image32.wmf"/><Relationship Id="rId18" Type="http://schemas.openxmlformats.org/officeDocument/2006/relationships/oleObject" Target="../embeddings/oleObject29.bin"/><Relationship Id="rId26" Type="http://schemas.openxmlformats.org/officeDocument/2006/relationships/oleObject" Target="../embeddings/oleObject33.bin"/><Relationship Id="rId3" Type="http://schemas.openxmlformats.org/officeDocument/2006/relationships/image" Target="../media/image6.png"/><Relationship Id="rId21" Type="http://schemas.openxmlformats.org/officeDocument/2006/relationships/image" Target="../media/image36.wmf"/><Relationship Id="rId7" Type="http://schemas.openxmlformats.org/officeDocument/2006/relationships/image" Target="../media/image29.wmf"/><Relationship Id="rId12" Type="http://schemas.openxmlformats.org/officeDocument/2006/relationships/oleObject" Target="../embeddings/oleObject26.bin"/><Relationship Id="rId17" Type="http://schemas.openxmlformats.org/officeDocument/2006/relationships/image" Target="../media/image34.wmf"/><Relationship Id="rId25" Type="http://schemas.openxmlformats.org/officeDocument/2006/relationships/image" Target="../media/image38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28.bin"/><Relationship Id="rId20" Type="http://schemas.openxmlformats.org/officeDocument/2006/relationships/oleObject" Target="../embeddings/oleObject30.bin"/><Relationship Id="rId29" Type="http://schemas.openxmlformats.org/officeDocument/2006/relationships/image" Target="../media/image40.wmf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3.bin"/><Relationship Id="rId11" Type="http://schemas.openxmlformats.org/officeDocument/2006/relationships/image" Target="../media/image31.wmf"/><Relationship Id="rId24" Type="http://schemas.openxmlformats.org/officeDocument/2006/relationships/oleObject" Target="../embeddings/oleObject32.bin"/><Relationship Id="rId5" Type="http://schemas.openxmlformats.org/officeDocument/2006/relationships/image" Target="../media/image28.wmf"/><Relationship Id="rId15" Type="http://schemas.openxmlformats.org/officeDocument/2006/relationships/image" Target="../media/image33.wmf"/><Relationship Id="rId23" Type="http://schemas.openxmlformats.org/officeDocument/2006/relationships/image" Target="../media/image37.wmf"/><Relationship Id="rId28" Type="http://schemas.openxmlformats.org/officeDocument/2006/relationships/oleObject" Target="../embeddings/oleObject34.bin"/><Relationship Id="rId10" Type="http://schemas.openxmlformats.org/officeDocument/2006/relationships/oleObject" Target="../embeddings/oleObject25.bin"/><Relationship Id="rId19" Type="http://schemas.openxmlformats.org/officeDocument/2006/relationships/image" Target="../media/image35.wmf"/><Relationship Id="rId4" Type="http://schemas.openxmlformats.org/officeDocument/2006/relationships/oleObject" Target="../embeddings/oleObject22.bin"/><Relationship Id="rId9" Type="http://schemas.openxmlformats.org/officeDocument/2006/relationships/image" Target="../media/image30.wmf"/><Relationship Id="rId14" Type="http://schemas.openxmlformats.org/officeDocument/2006/relationships/oleObject" Target="../embeddings/oleObject27.bin"/><Relationship Id="rId22" Type="http://schemas.openxmlformats.org/officeDocument/2006/relationships/oleObject" Target="../embeddings/oleObject31.bin"/><Relationship Id="rId27" Type="http://schemas.openxmlformats.org/officeDocument/2006/relationships/image" Target="../media/image39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7.bin"/><Relationship Id="rId13" Type="http://schemas.openxmlformats.org/officeDocument/2006/relationships/oleObject" Target="../embeddings/oleObject39.bin"/><Relationship Id="rId3" Type="http://schemas.openxmlformats.org/officeDocument/2006/relationships/image" Target="../media/image6.png"/><Relationship Id="rId7" Type="http://schemas.openxmlformats.org/officeDocument/2006/relationships/image" Target="../media/image42.wmf"/><Relationship Id="rId12" Type="http://schemas.openxmlformats.org/officeDocument/2006/relationships/image" Target="../media/image44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36.bin"/><Relationship Id="rId11" Type="http://schemas.openxmlformats.org/officeDocument/2006/relationships/oleObject" Target="../embeddings/oleObject38.bin"/><Relationship Id="rId5" Type="http://schemas.openxmlformats.org/officeDocument/2006/relationships/image" Target="../media/image41.wmf"/><Relationship Id="rId10" Type="http://schemas.openxmlformats.org/officeDocument/2006/relationships/image" Target="../media/image46.png"/><Relationship Id="rId4" Type="http://schemas.openxmlformats.org/officeDocument/2006/relationships/oleObject" Target="../embeddings/oleObject35.bin"/><Relationship Id="rId9" Type="http://schemas.openxmlformats.org/officeDocument/2006/relationships/image" Target="../media/image43.wmf"/><Relationship Id="rId14" Type="http://schemas.openxmlformats.org/officeDocument/2006/relationships/image" Target="../media/image45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\\atlas-old\Департамент_по_коммуникациям\Отдел_управления_брендом\Фирменный стиль\Шаблон презентаций\купол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890" t="14957" r="19446" b="9402"/>
          <a:stretch/>
        </p:blipFill>
        <p:spPr bwMode="auto">
          <a:xfrm>
            <a:off x="251520" y="252000"/>
            <a:ext cx="4320000" cy="63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Текст 3"/>
          <p:cNvSpPr txBox="1">
            <a:spLocks/>
          </p:cNvSpPr>
          <p:nvPr/>
        </p:nvSpPr>
        <p:spPr>
          <a:xfrm>
            <a:off x="4572000" y="4725144"/>
            <a:ext cx="4248472" cy="936104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Font typeface="Arial" pitchFamily="34" charset="0"/>
              <a:buNone/>
              <a:defRPr sz="2000" baseline="0">
                <a:latin typeface="+mj-lt"/>
                <a:ea typeface="Verdana" pitchFamily="34" charset="0"/>
                <a:cs typeface="Verdan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cs typeface="Tahoma" pitchFamily="34" charset="0"/>
              </a:rPr>
              <a:t>  G-curve: Zero Coupon Yield Curve</a:t>
            </a:r>
            <a:b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cs typeface="Tahoma" pitchFamily="34" charset="0"/>
              </a:rPr>
            </a:b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cs typeface="Tahoma" pitchFamily="34" charset="0"/>
              </a:rPr>
              <a:t>  for Government Bonds (OFZ)</a:t>
            </a:r>
          </a:p>
        </p:txBody>
      </p:sp>
      <p:pic>
        <p:nvPicPr>
          <p:cNvPr id="7" name="Picture 3" descr="\\atlas-old\Департамент_по_коммуникациям\Отдел_управления_брендом\Фирменный стиль\Шаблон презентаций\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254313"/>
            <a:ext cx="2448272" cy="582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Текст 3"/>
          <p:cNvSpPr txBox="1">
            <a:spLocks/>
          </p:cNvSpPr>
          <p:nvPr/>
        </p:nvSpPr>
        <p:spPr>
          <a:xfrm>
            <a:off x="4572000" y="5877272"/>
            <a:ext cx="4248472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Font typeface="Arial" pitchFamily="34" charset="0"/>
              <a:buNone/>
              <a:defRPr sz="2000" baseline="0">
                <a:latin typeface="+mj-lt"/>
                <a:ea typeface="Verdana" pitchFamily="34" charset="0"/>
                <a:cs typeface="Verdan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ahoma" pitchFamily="34" charset="0"/>
                <a:cs typeface="Tahoma" pitchFamily="34" charset="0"/>
              </a:rPr>
              <a:t>  2016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7"/>
          <p:cNvSpPr/>
          <p:nvPr/>
        </p:nvSpPr>
        <p:spPr>
          <a:xfrm>
            <a:off x="269875" y="269875"/>
            <a:ext cx="647700" cy="631825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6" name="Picture 2" descr="H:\Moscow Exchange (ex-Micex-RTS) brandbook\MSCW_XCHNG_Master_Logo_Folder\PNG\ENGLISH\MSCW_XCHNG_RGB_EN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0725" y="6191250"/>
            <a:ext cx="1665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" name="Заголовок 1"/>
          <p:cNvSpPr txBox="1">
            <a:spLocks/>
          </p:cNvSpPr>
          <p:nvPr/>
        </p:nvSpPr>
        <p:spPr>
          <a:xfrm>
            <a:off x="1152000" y="576000"/>
            <a:ext cx="7740480" cy="54874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>
              <a:defRPr sz="2600" baseline="0"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cs typeface="Tahoma" pitchFamily="34" charset="0"/>
              </a:rPr>
              <a:t>Some G-curves                                 (1)    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itchFamily="34" charset="0"/>
              <a:cs typeface="Tahoma" pitchFamily="34" charset="0"/>
            </a:endParaRPr>
          </a:p>
        </p:txBody>
      </p:sp>
      <p:pic>
        <p:nvPicPr>
          <p:cNvPr id="33799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1340768"/>
            <a:ext cx="3454165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800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20072" y="1340768"/>
            <a:ext cx="3452416" cy="208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801" name="Picture 9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331640" y="3645024"/>
            <a:ext cx="3477323" cy="2102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802" name="Picture 10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185077" y="3645024"/>
            <a:ext cx="3491379" cy="2110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7"/>
          <p:cNvSpPr/>
          <p:nvPr/>
        </p:nvSpPr>
        <p:spPr>
          <a:xfrm>
            <a:off x="269875" y="269875"/>
            <a:ext cx="647700" cy="631825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6" name="Picture 2" descr="H:\Moscow Exchange (ex-Micex-RTS) brandbook\MSCW_XCHNG_Master_Logo_Folder\PNG\ENGLISH\MSCW_XCHNG_RGB_EN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0725" y="6191250"/>
            <a:ext cx="1665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" name="Заголовок 1"/>
          <p:cNvSpPr txBox="1">
            <a:spLocks/>
          </p:cNvSpPr>
          <p:nvPr/>
        </p:nvSpPr>
        <p:spPr>
          <a:xfrm>
            <a:off x="1152000" y="576000"/>
            <a:ext cx="7740480" cy="54874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>
              <a:defRPr sz="2600" baseline="0"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cs typeface="Tahoma" pitchFamily="34" charset="0"/>
              </a:rPr>
              <a:t>Some G-curves                                 (2)    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itchFamily="34" charset="0"/>
              <a:cs typeface="Tahoma" pitchFamily="34" charset="0"/>
            </a:endParaRPr>
          </a:p>
        </p:txBody>
      </p:sp>
      <p:pic>
        <p:nvPicPr>
          <p:cNvPr id="3481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6056" y="1340768"/>
            <a:ext cx="3454166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31640" y="1340768"/>
            <a:ext cx="3456384" cy="20895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20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331640" y="3643682"/>
            <a:ext cx="3456384" cy="20895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21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076056" y="3645024"/>
            <a:ext cx="3456585" cy="20896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75" name="Picture 1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2066" y="3857628"/>
            <a:ext cx="3732949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6874" name="Picture 1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00166" y="4000504"/>
            <a:ext cx="3571900" cy="1863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6873" name="Picture 9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04048" y="2000242"/>
            <a:ext cx="3816424" cy="2019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687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500167" y="2000240"/>
            <a:ext cx="3571900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7"/>
          <p:cNvSpPr/>
          <p:nvPr/>
        </p:nvSpPr>
        <p:spPr>
          <a:xfrm>
            <a:off x="269875" y="269875"/>
            <a:ext cx="647700" cy="631825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6" name="Picture 2" descr="H:\Moscow Exchange (ex-Micex-RTS) brandbook\MSCW_XCHNG_Master_Logo_Folder\PNG\ENGLISH\MSCW_XCHNG_RGB_ENG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20725" y="6191250"/>
            <a:ext cx="1665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" name="Заголовок 1"/>
          <p:cNvSpPr txBox="1">
            <a:spLocks/>
          </p:cNvSpPr>
          <p:nvPr/>
        </p:nvSpPr>
        <p:spPr>
          <a:xfrm>
            <a:off x="1152000" y="576000"/>
            <a:ext cx="7740480" cy="54874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>
              <a:defRPr sz="2600" baseline="0"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cs typeface="Tahoma" pitchFamily="34" charset="0"/>
              </a:rPr>
              <a:t>Results:            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cs typeface="Tahoma" pitchFamily="34" charset="0"/>
              </a:rPr>
              <a:t>vs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cs typeface="Tahoma" pitchFamily="34" charset="0"/>
              </a:rPr>
              <a:t>               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cs typeface="Tahoma" pitchFamily="34" charset="0"/>
              </a:rPr>
              <a:t>from G-curve    </a:t>
            </a: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itchFamily="34" charset="0"/>
              <a:cs typeface="Tahoma" pitchFamily="34" charset="0"/>
            </a:endParaRPr>
          </a:p>
        </p:txBody>
      </p:sp>
      <p:graphicFrame>
        <p:nvGraphicFramePr>
          <p:cNvPr id="26631" name="Object 7"/>
          <p:cNvGraphicFramePr>
            <a:graphicFrameLocks noChangeAspect="1"/>
          </p:cNvGraphicFramePr>
          <p:nvPr/>
        </p:nvGraphicFramePr>
        <p:xfrm>
          <a:off x="2843808" y="620688"/>
          <a:ext cx="1352150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78" name="Equation" r:id="rId8" imgW="533160" imgH="228600" progId="Equation.3">
                  <p:embed/>
                </p:oleObj>
              </mc:Choice>
              <mc:Fallback>
                <p:oleObj name="Equation" r:id="rId8" imgW="533160" imgH="2286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808" y="620688"/>
                        <a:ext cx="1352150" cy="5760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66FF33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2" name="Object 8"/>
          <p:cNvGraphicFramePr>
            <a:graphicFrameLocks noChangeAspect="1"/>
          </p:cNvGraphicFramePr>
          <p:nvPr/>
        </p:nvGraphicFramePr>
        <p:xfrm>
          <a:off x="5001707" y="620688"/>
          <a:ext cx="1442501" cy="6012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79" name="Equation" r:id="rId10" imgW="545760" imgH="228600" progId="Equation.3">
                  <p:embed/>
                </p:oleObj>
              </mc:Choice>
              <mc:Fallback>
                <p:oleObj name="Equation" r:id="rId10" imgW="545760" imgH="2286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1707" y="620688"/>
                        <a:ext cx="1442501" cy="60121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7C80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6372200" y="4190891"/>
            <a:ext cx="1281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Tahoma" pitchFamily="34" charset="0"/>
                <a:cs typeface="Tahoma" pitchFamily="34" charset="0"/>
              </a:rPr>
              <a:t>SU250</a:t>
            </a:r>
            <a:r>
              <a:rPr lang="ru-RU" sz="1000" dirty="0" smtClean="0">
                <a:latin typeface="Tahoma" pitchFamily="34" charset="0"/>
                <a:cs typeface="Tahoma" pitchFamily="34" charset="0"/>
              </a:rPr>
              <a:t>75</a:t>
            </a:r>
            <a:r>
              <a:rPr lang="en-US" sz="1000" dirty="0" smtClean="0">
                <a:latin typeface="Tahoma" pitchFamily="34" charset="0"/>
                <a:cs typeface="Tahoma" pitchFamily="34" charset="0"/>
              </a:rPr>
              <a:t>RMFS</a:t>
            </a:r>
            <a:r>
              <a:rPr lang="ru-RU" sz="1000" dirty="0" smtClean="0">
                <a:latin typeface="Tahoma" pitchFamily="34" charset="0"/>
                <a:cs typeface="Tahoma" pitchFamily="34" charset="0"/>
              </a:rPr>
              <a:t>1</a:t>
            </a:r>
            <a:endParaRPr lang="ru-RU" sz="10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771799" y="2103489"/>
            <a:ext cx="110310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Tahoma" pitchFamily="34" charset="0"/>
                <a:cs typeface="Tahoma" pitchFamily="34" charset="0"/>
              </a:rPr>
              <a:t>SU2506</a:t>
            </a:r>
            <a:r>
              <a:rPr lang="ru-RU" sz="1000" dirty="0" smtClean="0">
                <a:latin typeface="Tahoma" pitchFamily="34" charset="0"/>
                <a:cs typeface="Tahoma" pitchFamily="34" charset="0"/>
              </a:rPr>
              <a:t>5</a:t>
            </a:r>
            <a:r>
              <a:rPr lang="en-US" sz="1000" dirty="0" smtClean="0">
                <a:latin typeface="Tahoma" pitchFamily="34" charset="0"/>
                <a:cs typeface="Tahoma" pitchFamily="34" charset="0"/>
              </a:rPr>
              <a:t>RMFS</a:t>
            </a:r>
            <a:r>
              <a:rPr lang="ru-RU" sz="1000" dirty="0" smtClean="0">
                <a:latin typeface="Tahoma" pitchFamily="34" charset="0"/>
                <a:cs typeface="Tahoma" pitchFamily="34" charset="0"/>
              </a:rPr>
              <a:t>2</a:t>
            </a:r>
            <a:endParaRPr lang="ru-RU" sz="10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771800" y="4221088"/>
            <a:ext cx="108012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Tahoma" pitchFamily="34" charset="0"/>
                <a:cs typeface="Tahoma" pitchFamily="34" charset="0"/>
              </a:rPr>
              <a:t>SU250</a:t>
            </a:r>
            <a:r>
              <a:rPr lang="ru-RU" sz="1000" dirty="0" smtClean="0">
                <a:latin typeface="Tahoma" pitchFamily="34" charset="0"/>
                <a:cs typeface="Tahoma" pitchFamily="34" charset="0"/>
              </a:rPr>
              <a:t>73</a:t>
            </a:r>
            <a:r>
              <a:rPr lang="en-US" sz="1000" dirty="0" smtClean="0">
                <a:latin typeface="Tahoma" pitchFamily="34" charset="0"/>
                <a:cs typeface="Tahoma" pitchFamily="34" charset="0"/>
              </a:rPr>
              <a:t>RMFS6</a:t>
            </a:r>
            <a:endParaRPr lang="ru-RU" sz="10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372200" y="2132856"/>
            <a:ext cx="108012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Tahoma" pitchFamily="34" charset="0"/>
                <a:cs typeface="Tahoma" pitchFamily="34" charset="0"/>
              </a:rPr>
              <a:t>SU</a:t>
            </a:r>
            <a:r>
              <a:rPr lang="ru-RU" sz="1000" dirty="0" smtClean="0">
                <a:latin typeface="Tahoma" pitchFamily="34" charset="0"/>
                <a:cs typeface="Tahoma" pitchFamily="34" charset="0"/>
              </a:rPr>
              <a:t>25072</a:t>
            </a:r>
            <a:r>
              <a:rPr lang="en-US" sz="1000" dirty="0" smtClean="0">
                <a:latin typeface="Tahoma" pitchFamily="34" charset="0"/>
                <a:cs typeface="Tahoma" pitchFamily="34" charset="0"/>
              </a:rPr>
              <a:t>RMFS</a:t>
            </a:r>
            <a:r>
              <a:rPr lang="ru-RU" sz="1000" dirty="0" smtClean="0">
                <a:latin typeface="Tahoma" pitchFamily="34" charset="0"/>
                <a:cs typeface="Tahoma" pitchFamily="34" charset="0"/>
              </a:rPr>
              <a:t>8</a:t>
            </a:r>
            <a:endParaRPr lang="ru-RU" sz="10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187624" y="1412776"/>
            <a:ext cx="763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               is a good estimate of bond price, especially for less liquid bonds</a:t>
            </a:r>
            <a:endParaRPr lang="ru-RU" dirty="0"/>
          </a:p>
        </p:txBody>
      </p:sp>
      <p:graphicFrame>
        <p:nvGraphicFramePr>
          <p:cNvPr id="26635" name="Object 11"/>
          <p:cNvGraphicFramePr>
            <a:graphicFrameLocks noChangeAspect="1"/>
          </p:cNvGraphicFramePr>
          <p:nvPr/>
        </p:nvGraphicFramePr>
        <p:xfrm>
          <a:off x="1331640" y="1441362"/>
          <a:ext cx="794966" cy="3314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80" name="Equation" r:id="rId12" imgW="545760" imgH="228600" progId="Equation.3">
                  <p:embed/>
                </p:oleObj>
              </mc:Choice>
              <mc:Fallback>
                <p:oleObj name="Equation" r:id="rId12" imgW="545760" imgH="22860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1441362"/>
                        <a:ext cx="794966" cy="33145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7C80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7"/>
          <p:cNvGraphicFramePr>
            <a:graphicFrameLocks noChangeAspect="1"/>
          </p:cNvGraphicFramePr>
          <p:nvPr/>
        </p:nvGraphicFramePr>
        <p:xfrm>
          <a:off x="4067944" y="3284984"/>
          <a:ext cx="546100" cy="230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81" name="Equation" r:id="rId14" imgW="545760" imgH="228600" progId="Equation.3">
                  <p:embed/>
                </p:oleObj>
              </mc:Choice>
              <mc:Fallback>
                <p:oleObj name="Equation" r:id="rId14" imgW="545760" imgH="22860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7944" y="3284984"/>
                        <a:ext cx="546100" cy="230188"/>
                      </a:xfrm>
                      <a:prstGeom prst="rect">
                        <a:avLst/>
                      </a:prstGeom>
                      <a:solidFill>
                        <a:srgbClr val="FF7C80"/>
                      </a:solidFill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8" name="Straight Arrow Connector 17"/>
          <p:cNvCxnSpPr/>
          <p:nvPr/>
        </p:nvCxnSpPr>
        <p:spPr>
          <a:xfrm flipH="1" flipV="1">
            <a:off x="4283968" y="2996952"/>
            <a:ext cx="288032" cy="288032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6872" name="Object 8"/>
          <p:cNvGraphicFramePr>
            <a:graphicFrameLocks noChangeAspect="1"/>
          </p:cNvGraphicFramePr>
          <p:nvPr/>
        </p:nvGraphicFramePr>
        <p:xfrm>
          <a:off x="1979712" y="3284984"/>
          <a:ext cx="533400" cy="230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82" name="Equation" r:id="rId16" imgW="533160" imgH="228600" progId="Equation.3">
                  <p:embed/>
                </p:oleObj>
              </mc:Choice>
              <mc:Fallback>
                <p:oleObj name="Equation" r:id="rId16" imgW="533160" imgH="22860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712" y="3284984"/>
                        <a:ext cx="533400" cy="230188"/>
                      </a:xfrm>
                      <a:prstGeom prst="rect">
                        <a:avLst/>
                      </a:prstGeom>
                      <a:solidFill>
                        <a:srgbClr val="66FF33"/>
                      </a:solidFill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1" name="Straight Arrow Connector 20"/>
          <p:cNvCxnSpPr/>
          <p:nvPr/>
        </p:nvCxnSpPr>
        <p:spPr>
          <a:xfrm flipH="1" flipV="1">
            <a:off x="2411760" y="3068960"/>
            <a:ext cx="72008" cy="216024"/>
          </a:xfrm>
          <a:prstGeom prst="straightConnector1">
            <a:avLst/>
          </a:prstGeom>
          <a:ln>
            <a:solidFill>
              <a:srgbClr val="60A66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63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2066" y="4000504"/>
            <a:ext cx="3929090" cy="2543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5062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00100" y="4071942"/>
            <a:ext cx="4071966" cy="2444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5061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29190" y="1571612"/>
            <a:ext cx="4089438" cy="248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5060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000100" y="1571612"/>
            <a:ext cx="4039496" cy="25050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7"/>
          <p:cNvSpPr/>
          <p:nvPr/>
        </p:nvSpPr>
        <p:spPr>
          <a:xfrm>
            <a:off x="269875" y="269875"/>
            <a:ext cx="647700" cy="631825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6" name="Picture 2" descr="H:\Moscow Exchange (ex-Micex-RTS) brandbook\MSCW_XCHNG_Master_Logo_Folder\PNG\ENGLISH\MSCW_XCHNG_RGB_ENG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20725" y="6191250"/>
            <a:ext cx="1665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" name="Заголовок 1"/>
          <p:cNvSpPr txBox="1">
            <a:spLocks/>
          </p:cNvSpPr>
          <p:nvPr/>
        </p:nvSpPr>
        <p:spPr>
          <a:xfrm>
            <a:off x="1152000" y="576000"/>
            <a:ext cx="7740480" cy="54874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>
              <a:defRPr sz="2600" baseline="0"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cs typeface="Tahoma" pitchFamily="34" charset="0"/>
              </a:rPr>
              <a:t>Results:            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cs typeface="Tahoma" pitchFamily="34" charset="0"/>
              </a:rPr>
              <a:t>vs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cs typeface="Tahoma" pitchFamily="34" charset="0"/>
              </a:rPr>
              <a:t>               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cs typeface="Tahoma" pitchFamily="34" charset="0"/>
              </a:rPr>
              <a:t>from G-curve    </a:t>
            </a: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itchFamily="34" charset="0"/>
              <a:cs typeface="Tahoma" pitchFamily="34" charset="0"/>
            </a:endParaRPr>
          </a:p>
        </p:txBody>
      </p:sp>
      <p:graphicFrame>
        <p:nvGraphicFramePr>
          <p:cNvPr id="26631" name="Object 7"/>
          <p:cNvGraphicFramePr>
            <a:graphicFrameLocks noChangeAspect="1"/>
          </p:cNvGraphicFramePr>
          <p:nvPr/>
        </p:nvGraphicFramePr>
        <p:xfrm>
          <a:off x="2843808" y="620688"/>
          <a:ext cx="1352150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62" name="Equation" r:id="rId8" imgW="533160" imgH="228600" progId="Equation.3">
                  <p:embed/>
                </p:oleObj>
              </mc:Choice>
              <mc:Fallback>
                <p:oleObj name="Equation" r:id="rId8" imgW="533160" imgH="2286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808" y="620688"/>
                        <a:ext cx="1352150" cy="5760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66FF33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2" name="Object 8"/>
          <p:cNvGraphicFramePr>
            <a:graphicFrameLocks noChangeAspect="1"/>
          </p:cNvGraphicFramePr>
          <p:nvPr/>
        </p:nvGraphicFramePr>
        <p:xfrm>
          <a:off x="5001707" y="620688"/>
          <a:ext cx="1442501" cy="6012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63" name="Equation" r:id="rId10" imgW="545760" imgH="228600" progId="Equation.3">
                  <p:embed/>
                </p:oleObj>
              </mc:Choice>
              <mc:Fallback>
                <p:oleObj name="Equation" r:id="rId10" imgW="545760" imgH="2286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1707" y="620688"/>
                        <a:ext cx="1442501" cy="60121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7C80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6429388" y="4357694"/>
            <a:ext cx="1281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Tahoma" pitchFamily="34" charset="0"/>
                <a:cs typeface="Tahoma" pitchFamily="34" charset="0"/>
              </a:rPr>
              <a:t>SU26192RMFS4</a:t>
            </a:r>
            <a:endParaRPr lang="ru-RU" sz="10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143108" y="1928802"/>
            <a:ext cx="12858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Tahoma" pitchFamily="34" charset="0"/>
                <a:cs typeface="Tahoma" pitchFamily="34" charset="0"/>
              </a:rPr>
              <a:t>SU2</a:t>
            </a:r>
            <a:r>
              <a:rPr lang="ru-RU" sz="1000" dirty="0" smtClean="0">
                <a:latin typeface="Tahoma" pitchFamily="34" charset="0"/>
                <a:cs typeface="Tahoma" pitchFamily="34" charset="0"/>
              </a:rPr>
              <a:t>25071</a:t>
            </a:r>
            <a:r>
              <a:rPr lang="en-US" sz="1000" dirty="0" smtClean="0">
                <a:latin typeface="Tahoma" pitchFamily="34" charset="0"/>
                <a:cs typeface="Tahoma" pitchFamily="34" charset="0"/>
              </a:rPr>
              <a:t>RMFS0</a:t>
            </a:r>
            <a:endParaRPr lang="ru-RU" sz="10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786050" y="4357694"/>
            <a:ext cx="108012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Tahoma" pitchFamily="34" charset="0"/>
                <a:cs typeface="Tahoma" pitchFamily="34" charset="0"/>
              </a:rPr>
              <a:t>SU25079RMFS6</a:t>
            </a:r>
            <a:endParaRPr lang="ru-RU" sz="10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857884" y="1928802"/>
            <a:ext cx="108012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Tahoma" pitchFamily="34" charset="0"/>
                <a:cs typeface="Tahoma" pitchFamily="34" charset="0"/>
              </a:rPr>
              <a:t>SU25073RMFS6</a:t>
            </a:r>
            <a:endParaRPr lang="ru-RU" sz="1000" dirty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1152000" y="576000"/>
            <a:ext cx="7740480" cy="54874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>
              <a:defRPr sz="2600" baseline="0"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cs typeface="Tahoma" pitchFamily="34" charset="0"/>
              </a:rPr>
              <a:t>Overview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388000" y="6192000"/>
            <a:ext cx="360000" cy="360000"/>
          </a:xfrm>
          <a:prstGeom prst="rect">
            <a:avLst/>
          </a:prstGeom>
        </p:spPr>
        <p:txBody>
          <a:bodyPr rIns="0" bIns="0"/>
          <a:lstStyle>
            <a:lvl1pPr algn="r">
              <a:defRPr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fld id="{E4E01335-259E-40F9-B4E1-7E4FDCDF6836}" type="slidenum">
              <a:rPr lang="ru-RU" smtClean="0"/>
              <a:pPr/>
              <a:t>2</a:t>
            </a:fld>
            <a:endParaRPr lang="ru-RU"/>
          </a:p>
        </p:txBody>
      </p:sp>
      <p:sp>
        <p:nvSpPr>
          <p:cNvPr id="4" name="Текст 3"/>
          <p:cNvSpPr txBox="1">
            <a:spLocks/>
          </p:cNvSpPr>
          <p:nvPr/>
        </p:nvSpPr>
        <p:spPr>
          <a:xfrm>
            <a:off x="1151999" y="1340768"/>
            <a:ext cx="3492009" cy="1800200"/>
          </a:xfrm>
          <a:prstGeom prst="rect">
            <a:avLst/>
          </a:prstGeom>
          <a:solidFill>
            <a:schemeClr val="accent1">
              <a:lumMod val="20000"/>
              <a:lumOff val="80000"/>
              <a:alpha val="44000"/>
            </a:schemeClr>
          </a:solidFill>
        </p:spPr>
        <p:txBody>
          <a:bodyPr>
            <a:noAutofit/>
          </a:bodyPr>
          <a:lstStyle>
            <a:lvl1pPr marL="0" indent="0">
              <a:lnSpc>
                <a:spcPct val="140000"/>
              </a:lnSpc>
              <a:spcBef>
                <a:spcPts val="0"/>
              </a:spcBef>
              <a:buFont typeface="Arial" pitchFamily="34" charset="0"/>
              <a:buNone/>
              <a:defRPr sz="1600" baseline="0">
                <a:latin typeface="+mj-lt"/>
                <a:ea typeface="Verdana" pitchFamily="34" charset="0"/>
                <a:cs typeface="Verdan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cs typeface="Tahoma" pitchFamily="34" charset="0"/>
              </a:rPr>
              <a:t>G-curve is a function Y(t) such that</a:t>
            </a:r>
            <a:b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cs typeface="Tahoma" pitchFamily="34" charset="0"/>
              </a:rPr>
            </a:br>
            <a:r>
              <a:rPr lang="en-US" sz="1400" dirty="0" smtClean="0">
                <a:latin typeface="Tahoma" pitchFamily="34" charset="0"/>
                <a:cs typeface="Tahoma" pitchFamily="34" charset="0"/>
              </a:rPr>
              <a:t>for some eligible set of OFZ </a:t>
            </a:r>
            <a:br>
              <a:rPr lang="en-US" sz="1400" dirty="0" smtClean="0">
                <a:latin typeface="Tahoma" pitchFamily="34" charset="0"/>
                <a:cs typeface="Tahoma" pitchFamily="34" charset="0"/>
              </a:rPr>
            </a:br>
            <a:r>
              <a:rPr lang="en-US" sz="1400" dirty="0" smtClean="0">
                <a:latin typeface="Tahoma" pitchFamily="34" charset="0"/>
                <a:cs typeface="Tahoma" pitchFamily="34" charset="0"/>
              </a:rPr>
              <a:t>actual 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cs typeface="Tahoma" pitchFamily="34" charset="0"/>
              </a:rPr>
              <a:t>and theoretical prices are as </a:t>
            </a:r>
            <a:r>
              <a:rPr lang="en-US" sz="1400" dirty="0" smtClean="0">
                <a:latin typeface="Tahoma" pitchFamily="34" charset="0"/>
                <a:cs typeface="Tahoma" pitchFamily="34" charset="0"/>
              </a:rPr>
              <a:t>close a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cs typeface="Tahoma" pitchFamily="34" charset="0"/>
              </a:rPr>
              <a:t>s possible :</a:t>
            </a:r>
          </a:p>
          <a:p>
            <a:pPr marL="0" marR="0" lvl="0" indent="0" algn="l" defTabSz="914400" rtl="0" eaLnBrk="1" fontAlgn="auto" latinLnBrk="0" hangingPunct="1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itchFamily="34" charset="0"/>
              <a:cs typeface="Tahoma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itchFamily="34" charset="0"/>
              <a:cs typeface="Tahoma" pitchFamily="34" charset="0"/>
            </a:endParaRPr>
          </a:p>
        </p:txBody>
      </p:sp>
      <p:sp>
        <p:nvSpPr>
          <p:cNvPr id="5" name="Прямоугольник 7"/>
          <p:cNvSpPr/>
          <p:nvPr/>
        </p:nvSpPr>
        <p:spPr>
          <a:xfrm>
            <a:off x="269875" y="269875"/>
            <a:ext cx="647700" cy="631825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6" name="Picture 2" descr="H:\Moscow Exchange (ex-Micex-RTS) brandbook\MSCW_XCHNG_Master_Logo_Folder\PNG\ENGLISH\MSCW_XCHNG_RGB_EN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0725" y="6191250"/>
            <a:ext cx="1665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88024" y="1478880"/>
            <a:ext cx="4205288" cy="274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13"/>
          <p:cNvSpPr>
            <a:spLocks noChangeShapeType="1"/>
          </p:cNvSpPr>
          <p:nvPr/>
        </p:nvSpPr>
        <p:spPr bwMode="auto">
          <a:xfrm flipH="1" flipV="1">
            <a:off x="5292848" y="3858542"/>
            <a:ext cx="1727423" cy="2505"/>
          </a:xfrm>
          <a:prstGeom prst="line">
            <a:avLst/>
          </a:prstGeom>
          <a:noFill/>
          <a:ln w="9525">
            <a:solidFill>
              <a:srgbClr val="336600"/>
            </a:solidFill>
            <a:round/>
            <a:headEnd/>
            <a:tailEnd type="triangle" w="med" len="med"/>
          </a:ln>
        </p:spPr>
        <p:txBody>
          <a:bodyPr wrap="square" lIns="36000" tIns="36000" rIns="18000" bIns="36000" anchor="ctr">
            <a:spAutoFit/>
          </a:bodyPr>
          <a:lstStyle/>
          <a:p>
            <a:endParaRPr lang="ru-RU"/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5548563" y="3633118"/>
            <a:ext cx="1543717" cy="22659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36000" tIns="36000" rIns="18000" bIns="36000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000" dirty="0">
                <a:solidFill>
                  <a:srgbClr val="336600"/>
                </a:solidFill>
              </a:rPr>
              <a:t>G</a:t>
            </a:r>
            <a:r>
              <a:rPr lang="ru-RU" sz="1000" dirty="0" smtClean="0">
                <a:solidFill>
                  <a:srgbClr val="336600"/>
                </a:solidFill>
              </a:rPr>
              <a:t>-</a:t>
            </a:r>
            <a:r>
              <a:rPr lang="en-US" sz="1000" dirty="0" smtClean="0">
                <a:solidFill>
                  <a:srgbClr val="336600"/>
                </a:solidFill>
              </a:rPr>
              <a:t>curve EOD previous day</a:t>
            </a:r>
            <a:endParaRPr lang="ru-RU" sz="1000" dirty="0">
              <a:solidFill>
                <a:srgbClr val="336600"/>
              </a:solidFill>
            </a:endParaRPr>
          </a:p>
        </p:txBody>
      </p:sp>
      <p:sp>
        <p:nvSpPr>
          <p:cNvPr id="11" name="Text Box 15"/>
          <p:cNvSpPr txBox="1">
            <a:spLocks noChangeArrowheads="1"/>
          </p:cNvSpPr>
          <p:nvPr/>
        </p:nvSpPr>
        <p:spPr bwMode="auto">
          <a:xfrm>
            <a:off x="5338494" y="1697955"/>
            <a:ext cx="899310" cy="22659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36000" tIns="36000" rIns="18000" bIns="36000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000" b="1" dirty="0" smtClean="0">
                <a:solidFill>
                  <a:schemeClr val="accent6">
                    <a:lumMod val="50000"/>
                  </a:schemeClr>
                </a:solidFill>
              </a:rPr>
              <a:t>Current G</a:t>
            </a:r>
            <a:r>
              <a:rPr lang="ru-RU" sz="1000" b="1" dirty="0" smtClean="0">
                <a:solidFill>
                  <a:schemeClr val="accent6">
                    <a:lumMod val="50000"/>
                  </a:schemeClr>
                </a:solidFill>
              </a:rPr>
              <a:t>-</a:t>
            </a:r>
            <a:r>
              <a:rPr lang="en-US" sz="1000" b="1" dirty="0" smtClean="0">
                <a:solidFill>
                  <a:schemeClr val="accent6">
                    <a:lumMod val="50000"/>
                  </a:schemeClr>
                </a:solidFill>
              </a:rPr>
              <a:t>curve</a:t>
            </a:r>
            <a:endParaRPr lang="ru-RU" sz="1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2" name="Line 16"/>
          <p:cNvSpPr>
            <a:spLocks noChangeShapeType="1"/>
          </p:cNvSpPr>
          <p:nvPr/>
        </p:nvSpPr>
        <p:spPr bwMode="auto">
          <a:xfrm>
            <a:off x="5292849" y="1913855"/>
            <a:ext cx="1079500" cy="0"/>
          </a:xfrm>
          <a:prstGeom prst="line">
            <a:avLst/>
          </a:prstGeom>
          <a:noFill/>
          <a:ln w="9525">
            <a:solidFill>
              <a:srgbClr val="FF9900"/>
            </a:solidFill>
            <a:round/>
            <a:headEnd/>
            <a:tailEnd/>
          </a:ln>
        </p:spPr>
        <p:txBody>
          <a:bodyPr lIns="36000" tIns="36000" rIns="18000" bIns="36000" anchor="ctr">
            <a:spAutoFit/>
          </a:bodyPr>
          <a:lstStyle/>
          <a:p>
            <a:endParaRPr lang="ru-RU"/>
          </a:p>
        </p:txBody>
      </p:sp>
      <p:sp>
        <p:nvSpPr>
          <p:cNvPr id="13" name="Line 17"/>
          <p:cNvSpPr>
            <a:spLocks noChangeShapeType="1"/>
          </p:cNvSpPr>
          <p:nvPr/>
        </p:nvSpPr>
        <p:spPr bwMode="auto">
          <a:xfrm>
            <a:off x="5292849" y="1913855"/>
            <a:ext cx="287338" cy="1296988"/>
          </a:xfrm>
          <a:prstGeom prst="line">
            <a:avLst/>
          </a:prstGeom>
          <a:noFill/>
          <a:ln w="9525">
            <a:solidFill>
              <a:schemeClr val="accent6">
                <a:lumMod val="50000"/>
              </a:schemeClr>
            </a:solidFill>
            <a:round/>
            <a:headEnd/>
            <a:tailEnd type="triangle" w="med" len="med"/>
          </a:ln>
        </p:spPr>
        <p:txBody>
          <a:bodyPr lIns="36000" tIns="36000" rIns="18000" bIns="36000" anchor="ctr">
            <a:spAutoFit/>
          </a:bodyPr>
          <a:lstStyle/>
          <a:p>
            <a:endParaRPr lang="ru-RU"/>
          </a:p>
        </p:txBody>
      </p:sp>
      <p:sp>
        <p:nvSpPr>
          <p:cNvPr id="14" name="Line 18"/>
          <p:cNvSpPr>
            <a:spLocks noChangeShapeType="1"/>
          </p:cNvSpPr>
          <p:nvPr/>
        </p:nvSpPr>
        <p:spPr bwMode="auto">
          <a:xfrm flipH="1" flipV="1">
            <a:off x="6877174" y="2202780"/>
            <a:ext cx="215900" cy="358775"/>
          </a:xfrm>
          <a:prstGeom prst="line">
            <a:avLst/>
          </a:prstGeom>
          <a:noFill/>
          <a:ln w="9525">
            <a:solidFill>
              <a:srgbClr val="CC3300"/>
            </a:solidFill>
            <a:round/>
            <a:headEnd/>
            <a:tailEnd type="triangle" w="med" len="med"/>
          </a:ln>
        </p:spPr>
        <p:txBody>
          <a:bodyPr lIns="36000" tIns="36000" rIns="18000" bIns="36000" anchor="ctr">
            <a:spAutoFit/>
          </a:bodyPr>
          <a:lstStyle/>
          <a:p>
            <a:endParaRPr lang="ru-RU"/>
          </a:p>
        </p:txBody>
      </p:sp>
      <p:sp>
        <p:nvSpPr>
          <p:cNvPr id="15" name="Line 19"/>
          <p:cNvSpPr>
            <a:spLocks noChangeShapeType="1"/>
          </p:cNvSpPr>
          <p:nvPr/>
        </p:nvSpPr>
        <p:spPr bwMode="auto">
          <a:xfrm flipH="1" flipV="1">
            <a:off x="6659687" y="2129755"/>
            <a:ext cx="433387" cy="431800"/>
          </a:xfrm>
          <a:prstGeom prst="line">
            <a:avLst/>
          </a:prstGeom>
          <a:noFill/>
          <a:ln w="9525">
            <a:solidFill>
              <a:srgbClr val="CC3300"/>
            </a:solidFill>
            <a:round/>
            <a:headEnd/>
            <a:tailEnd type="triangle" w="med" len="med"/>
          </a:ln>
        </p:spPr>
        <p:txBody>
          <a:bodyPr lIns="36000" tIns="36000" rIns="18000" bIns="36000" anchor="ctr">
            <a:spAutoFit/>
          </a:bodyPr>
          <a:lstStyle/>
          <a:p>
            <a:endParaRPr lang="ru-RU"/>
          </a:p>
        </p:txBody>
      </p:sp>
      <p:sp>
        <p:nvSpPr>
          <p:cNvPr id="16" name="Line 20"/>
          <p:cNvSpPr>
            <a:spLocks noChangeShapeType="1"/>
          </p:cNvSpPr>
          <p:nvPr/>
        </p:nvSpPr>
        <p:spPr bwMode="auto">
          <a:xfrm>
            <a:off x="7093074" y="2561555"/>
            <a:ext cx="1296988" cy="0"/>
          </a:xfrm>
          <a:prstGeom prst="line">
            <a:avLst/>
          </a:prstGeom>
          <a:noFill/>
          <a:ln w="9525">
            <a:solidFill>
              <a:srgbClr val="CC3300"/>
            </a:solidFill>
            <a:round/>
            <a:headEnd/>
            <a:tailEnd/>
          </a:ln>
        </p:spPr>
        <p:txBody>
          <a:bodyPr lIns="36000" tIns="36000" rIns="18000" bIns="36000" anchor="ctr">
            <a:spAutoFit/>
          </a:bodyPr>
          <a:lstStyle/>
          <a:p>
            <a:endParaRPr lang="ru-RU"/>
          </a:p>
        </p:txBody>
      </p:sp>
      <p:sp>
        <p:nvSpPr>
          <p:cNvPr id="17" name="Text Box 21"/>
          <p:cNvSpPr txBox="1">
            <a:spLocks noChangeArrowheads="1"/>
          </p:cNvSpPr>
          <p:nvPr/>
        </p:nvSpPr>
        <p:spPr bwMode="auto">
          <a:xfrm>
            <a:off x="7443783" y="2336130"/>
            <a:ext cx="844808" cy="22659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36000" tIns="36000" rIns="18000" bIns="36000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000" dirty="0" smtClean="0">
                <a:solidFill>
                  <a:srgbClr val="CC3300"/>
                </a:solidFill>
              </a:rPr>
              <a:t>YTM of trades</a:t>
            </a:r>
            <a:endParaRPr lang="ru-RU" sz="1000" dirty="0">
              <a:solidFill>
                <a:srgbClr val="CC3300"/>
              </a:solidFill>
            </a:endParaRPr>
          </a:p>
        </p:txBody>
      </p:sp>
      <p:sp>
        <p:nvSpPr>
          <p:cNvPr id="18" name="Line 22"/>
          <p:cNvSpPr>
            <a:spLocks noChangeShapeType="1"/>
          </p:cNvSpPr>
          <p:nvPr/>
        </p:nvSpPr>
        <p:spPr bwMode="auto">
          <a:xfrm flipH="1">
            <a:off x="5580187" y="3066380"/>
            <a:ext cx="1008062" cy="43180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 type="triangle" w="med" len="med"/>
          </a:ln>
        </p:spPr>
        <p:txBody>
          <a:bodyPr lIns="36000" tIns="36000" rIns="18000" bIns="36000" anchor="ctr">
            <a:spAutoFit/>
          </a:bodyPr>
          <a:lstStyle/>
          <a:p>
            <a:endParaRPr lang="ru-RU"/>
          </a:p>
        </p:txBody>
      </p:sp>
      <p:sp>
        <p:nvSpPr>
          <p:cNvPr id="19" name="Line 23"/>
          <p:cNvSpPr>
            <a:spLocks noChangeShapeType="1"/>
          </p:cNvSpPr>
          <p:nvPr/>
        </p:nvSpPr>
        <p:spPr bwMode="auto">
          <a:xfrm flipH="1" flipV="1">
            <a:off x="6443787" y="2202780"/>
            <a:ext cx="144462" cy="86360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 type="triangle" w="med" len="med"/>
          </a:ln>
        </p:spPr>
        <p:txBody>
          <a:bodyPr lIns="36000" tIns="36000" rIns="18000" bIns="36000" anchor="ctr">
            <a:spAutoFit/>
          </a:bodyPr>
          <a:lstStyle/>
          <a:p>
            <a:endParaRPr lang="ru-RU"/>
          </a:p>
        </p:txBody>
      </p:sp>
      <p:sp>
        <p:nvSpPr>
          <p:cNvPr id="20" name="Line 24"/>
          <p:cNvSpPr>
            <a:spLocks noChangeShapeType="1"/>
          </p:cNvSpPr>
          <p:nvPr/>
        </p:nvSpPr>
        <p:spPr bwMode="auto">
          <a:xfrm>
            <a:off x="6588249" y="3066380"/>
            <a:ext cx="1439863" cy="0"/>
          </a:xfrm>
          <a:prstGeom prst="line">
            <a:avLst/>
          </a:prstGeom>
          <a:noFill/>
          <a:ln w="9525">
            <a:solidFill>
              <a:srgbClr val="287850"/>
            </a:solidFill>
            <a:round/>
            <a:headEnd/>
            <a:tailEnd/>
          </a:ln>
        </p:spPr>
        <p:txBody>
          <a:bodyPr lIns="36000" tIns="36000" rIns="18000" bIns="36000" anchor="ctr">
            <a:spAutoFit/>
          </a:bodyPr>
          <a:lstStyle/>
          <a:p>
            <a:endParaRPr lang="ru-RU"/>
          </a:p>
        </p:txBody>
      </p:sp>
      <p:sp>
        <p:nvSpPr>
          <p:cNvPr id="21" name="Text Box 25"/>
          <p:cNvSpPr txBox="1">
            <a:spLocks noChangeArrowheads="1"/>
          </p:cNvSpPr>
          <p:nvPr/>
        </p:nvSpPr>
        <p:spPr bwMode="auto">
          <a:xfrm>
            <a:off x="6502143" y="2798093"/>
            <a:ext cx="1718444" cy="48820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36000" tIns="36000" rIns="18000" bIns="36000">
            <a:spAutoFit/>
          </a:bodyPr>
          <a:lstStyle/>
          <a:p>
            <a:pPr algn="ctr">
              <a:lnSpc>
                <a:spcPct val="13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000" dirty="0" smtClean="0">
                <a:solidFill>
                  <a:srgbClr val="336600"/>
                </a:solidFill>
              </a:rPr>
              <a:t>Theoretical YTM</a:t>
            </a:r>
            <a:endParaRPr lang="ru-RU" sz="1000" dirty="0">
              <a:solidFill>
                <a:srgbClr val="336600"/>
              </a:solidFill>
            </a:endParaRPr>
          </a:p>
          <a:p>
            <a:pPr algn="ctr">
              <a:lnSpc>
                <a:spcPct val="13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sz="1000" dirty="0">
                <a:solidFill>
                  <a:srgbClr val="336600"/>
                </a:solidFill>
              </a:rPr>
              <a:t> </a:t>
            </a:r>
            <a:r>
              <a:rPr lang="en-US" sz="1000" dirty="0" smtClean="0">
                <a:solidFill>
                  <a:srgbClr val="336600"/>
                </a:solidFill>
              </a:rPr>
              <a:t>according to current G-curve</a:t>
            </a:r>
            <a:endParaRPr lang="ru-RU" sz="1000" dirty="0">
              <a:solidFill>
                <a:srgbClr val="336600"/>
              </a:solidFill>
            </a:endParaRPr>
          </a:p>
        </p:txBody>
      </p:sp>
      <p:sp>
        <p:nvSpPr>
          <p:cNvPr id="22" name="Line 26"/>
          <p:cNvSpPr>
            <a:spLocks noChangeShapeType="1"/>
          </p:cNvSpPr>
          <p:nvPr/>
        </p:nvSpPr>
        <p:spPr bwMode="auto">
          <a:xfrm flipH="1">
            <a:off x="7093074" y="2058318"/>
            <a:ext cx="431800" cy="503237"/>
          </a:xfrm>
          <a:prstGeom prst="line">
            <a:avLst/>
          </a:prstGeom>
          <a:noFill/>
          <a:ln w="9525">
            <a:solidFill>
              <a:srgbClr val="CC3300"/>
            </a:solidFill>
            <a:round/>
            <a:headEnd type="triangle" w="med" len="med"/>
            <a:tailEnd/>
          </a:ln>
        </p:spPr>
        <p:txBody>
          <a:bodyPr lIns="36000" tIns="36000" rIns="18000" bIns="36000" anchor="ctr">
            <a:spAutoFit/>
          </a:bodyPr>
          <a:lstStyle/>
          <a:p>
            <a:endParaRPr lang="ru-RU"/>
          </a:p>
        </p:txBody>
      </p:sp>
      <p:sp>
        <p:nvSpPr>
          <p:cNvPr id="23" name="Line 27"/>
          <p:cNvSpPr>
            <a:spLocks noChangeShapeType="1"/>
          </p:cNvSpPr>
          <p:nvPr/>
        </p:nvSpPr>
        <p:spPr bwMode="auto">
          <a:xfrm flipH="1" flipV="1">
            <a:off x="5796087" y="2921918"/>
            <a:ext cx="792162" cy="144462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 type="triangle" w="med" len="med"/>
          </a:ln>
        </p:spPr>
        <p:txBody>
          <a:bodyPr lIns="36000" tIns="36000" rIns="18000" bIns="36000" anchor="ctr">
            <a:spAutoFit/>
          </a:bodyPr>
          <a:lstStyle/>
          <a:p>
            <a:endParaRPr lang="ru-RU"/>
          </a:p>
        </p:txBody>
      </p:sp>
      <p:sp>
        <p:nvSpPr>
          <p:cNvPr id="24" name="Rectangle 28"/>
          <p:cNvSpPr>
            <a:spLocks noChangeArrowheads="1"/>
          </p:cNvSpPr>
          <p:nvPr/>
        </p:nvSpPr>
        <p:spPr bwMode="auto">
          <a:xfrm>
            <a:off x="5058728" y="1340768"/>
            <a:ext cx="737408" cy="28814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36000" tIns="36000" rIns="18000" bIns="36000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400" b="1" dirty="0">
                <a:solidFill>
                  <a:srgbClr val="336600"/>
                </a:solidFill>
                <a:latin typeface="Tahoma" pitchFamily="34" charset="0"/>
                <a:cs typeface="Tahoma" pitchFamily="34" charset="0"/>
              </a:rPr>
              <a:t>Y(t</a:t>
            </a:r>
            <a:r>
              <a:rPr lang="en-US" sz="1400" b="1" dirty="0" smtClean="0">
                <a:solidFill>
                  <a:srgbClr val="336600"/>
                </a:solidFill>
                <a:latin typeface="Tahoma" pitchFamily="34" charset="0"/>
                <a:cs typeface="Tahoma" pitchFamily="34" charset="0"/>
              </a:rPr>
              <a:t>), %</a:t>
            </a:r>
            <a:endParaRPr lang="ru-RU" sz="1400" b="1" dirty="0">
              <a:solidFill>
                <a:srgbClr val="33660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25" name="Rectangle 29"/>
          <p:cNvSpPr>
            <a:spLocks noChangeArrowheads="1"/>
          </p:cNvSpPr>
          <p:nvPr/>
        </p:nvSpPr>
        <p:spPr bwMode="auto">
          <a:xfrm>
            <a:off x="8305133" y="4173839"/>
            <a:ext cx="727789" cy="28814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36000" tIns="36000" rIns="18000" bIns="36000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400" b="1" kern="1200" dirty="0" smtClean="0">
                <a:solidFill>
                  <a:srgbClr val="336600"/>
                </a:solidFill>
                <a:latin typeface="Tahoma" pitchFamily="34" charset="0"/>
                <a:cs typeface="Tahoma" pitchFamily="34" charset="0"/>
              </a:rPr>
              <a:t>t, years</a:t>
            </a:r>
            <a:endParaRPr lang="ru-RU" sz="1400" b="1" kern="1200" dirty="0" smtClean="0">
              <a:solidFill>
                <a:srgbClr val="336600"/>
              </a:solidFill>
              <a:latin typeface="Tahoma" pitchFamily="34" charset="0"/>
              <a:cs typeface="Tahoma" pitchFamily="34" charset="0"/>
            </a:endParaRPr>
          </a:p>
        </p:txBody>
      </p:sp>
      <p:graphicFrame>
        <p:nvGraphicFramePr>
          <p:cNvPr id="26" name="Object 4"/>
          <p:cNvGraphicFramePr>
            <a:graphicFrameLocks noChangeAspect="1"/>
          </p:cNvGraphicFramePr>
          <p:nvPr/>
        </p:nvGraphicFramePr>
        <p:xfrm>
          <a:off x="1716088" y="2683197"/>
          <a:ext cx="2130425" cy="38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5" imgW="1371600" imgH="241200" progId="Equation.3">
                  <p:embed/>
                </p:oleObj>
              </mc:Choice>
              <mc:Fallback>
                <p:oleObj name="Equation" r:id="rId5" imgW="1371600" imgH="2412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6088" y="2683197"/>
                        <a:ext cx="2130425" cy="385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6"/>
          <p:cNvGraphicFramePr>
            <a:graphicFrameLocks noChangeAspect="1"/>
          </p:cNvGraphicFramePr>
          <p:nvPr/>
        </p:nvGraphicFramePr>
        <p:xfrm>
          <a:off x="5276327" y="4509120"/>
          <a:ext cx="3382125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7" imgW="2374560" imgH="457200" progId="Equation.3">
                  <p:embed/>
                </p:oleObj>
              </mc:Choice>
              <mc:Fallback>
                <p:oleObj name="Equation" r:id="rId7" imgW="2374560" imgH="4572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6327" y="4509120"/>
                        <a:ext cx="3382125" cy="64807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6732240" y="1340768"/>
            <a:ext cx="2160240" cy="2769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Tahoma" pitchFamily="34" charset="0"/>
                <a:cs typeface="Tahoma" pitchFamily="34" charset="0"/>
              </a:rPr>
              <a:t>real-time G-curve calculation  </a:t>
            </a:r>
            <a:endParaRPr lang="ru-RU" sz="12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31" name="Текст 3"/>
          <p:cNvSpPr txBox="1">
            <a:spLocks/>
          </p:cNvSpPr>
          <p:nvPr/>
        </p:nvSpPr>
        <p:spPr>
          <a:xfrm>
            <a:off x="1151999" y="3429000"/>
            <a:ext cx="3636025" cy="259228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>
            <a:noAutofit/>
          </a:bodyPr>
          <a:lstStyle>
            <a:lvl1pPr marL="0" indent="0">
              <a:lnSpc>
                <a:spcPct val="140000"/>
              </a:lnSpc>
              <a:spcBef>
                <a:spcPts val="0"/>
              </a:spcBef>
              <a:buFont typeface="Arial" pitchFamily="34" charset="0"/>
              <a:buChar char="•"/>
              <a:defRPr sz="1400" baseline="0">
                <a:latin typeface="+mj-lt"/>
                <a:ea typeface="Verdana" pitchFamily="34" charset="0"/>
                <a:cs typeface="Verdan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>
              <a:lnSpc>
                <a:spcPct val="170000"/>
              </a:lnSpc>
              <a:buNone/>
              <a:defRPr/>
            </a:pPr>
            <a:r>
              <a:rPr lang="en-US" sz="1600" dirty="0" smtClean="0">
                <a:latin typeface="Tahoma" pitchFamily="34" charset="0"/>
                <a:cs typeface="Tahoma" pitchFamily="34" charset="0"/>
              </a:rPr>
              <a:t>The main features of the algorithm:</a:t>
            </a:r>
          </a:p>
          <a:p>
            <a:pPr marL="0" marR="0" lvl="0" indent="0" algn="l" defTabSz="914400" rtl="0" eaLnBrk="1" fontAlgn="auto" latinLnBrk="0" hangingPunct="1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cs typeface="Tahoma" pitchFamily="34" charset="0"/>
              </a:rPr>
              <a:t> liquidity criteria for choosing issues 1:K </a:t>
            </a:r>
          </a:p>
          <a:p>
            <a:pPr marL="0" marR="0" lvl="0" indent="0" algn="l" defTabSz="914400" rtl="0" eaLnBrk="1" fontAlgn="auto" latinLnBrk="0" hangingPunct="1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cs typeface="Tahoma" pitchFamily="34" charset="0"/>
              </a:rPr>
              <a:t> Y(t) in the form of modified Nelson-Siegel</a:t>
            </a:r>
          </a:p>
          <a:p>
            <a:pPr marL="0" marR="0" lvl="0" indent="0" algn="l" defTabSz="914400" rtl="0" eaLnBrk="1" fontAlgn="auto" latinLnBrk="0" hangingPunct="1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cs typeface="Tahoma" pitchFamily="34" charset="0"/>
              </a:rPr>
              <a:t> </a:t>
            </a:r>
            <a:r>
              <a:rPr kumimoji="0" lang="en-US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cs typeface="Tahoma" pitchFamily="34" charset="0"/>
              </a:rPr>
              <a:t>Kalman</a:t>
            </a: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cs typeface="Tahoma" pitchFamily="34" charset="0"/>
              </a:rPr>
              <a:t> Filter to calculate parameters</a:t>
            </a:r>
          </a:p>
          <a:p>
            <a:pPr lvl="0">
              <a:lnSpc>
                <a:spcPct val="170000"/>
              </a:lnSpc>
            </a:pPr>
            <a:r>
              <a:rPr lang="en-US" dirty="0" smtClean="0">
                <a:latin typeface="Tahoma" pitchFamily="34" charset="0"/>
                <a:cs typeface="Tahoma" pitchFamily="34" charset="0"/>
              </a:rPr>
              <a:t> trade prices, bids/offers as input data</a:t>
            </a:r>
          </a:p>
          <a:p>
            <a:pPr lvl="0">
              <a:lnSpc>
                <a:spcPct val="170000"/>
              </a:lnSpc>
            </a:pPr>
            <a:r>
              <a:rPr lang="en-US" dirty="0" smtClean="0">
                <a:latin typeface="Tahoma" pitchFamily="34" charset="0"/>
                <a:cs typeface="Tahoma" pitchFamily="34" charset="0"/>
              </a:rPr>
              <a:t> real-time and EOD curves</a:t>
            </a:r>
          </a:p>
          <a:p>
            <a:pPr lvl="0">
              <a:lnSpc>
                <a:spcPct val="170000"/>
              </a:lnSpc>
            </a:pPr>
            <a:r>
              <a:rPr lang="en-US" dirty="0" smtClean="0">
                <a:latin typeface="Tahoma" pitchFamily="34" charset="0"/>
                <a:cs typeface="Tahoma" pitchFamily="34" charset="0"/>
              </a:rPr>
              <a:t> history of curves since 2003</a:t>
            </a:r>
            <a:br>
              <a:rPr lang="en-US" dirty="0" smtClean="0">
                <a:latin typeface="Tahoma" pitchFamily="34" charset="0"/>
                <a:cs typeface="Tahoma" pitchFamily="34" charset="0"/>
              </a:rPr>
            </a:br>
            <a:r>
              <a:rPr lang="en-US" dirty="0" smtClean="0">
                <a:latin typeface="Tahoma" pitchFamily="34" charset="0"/>
                <a:cs typeface="Tahoma" pitchFamily="34" charset="0"/>
              </a:rPr>
              <a:t>  </a:t>
            </a:r>
            <a:endParaRPr kumimoji="0" lang="en-US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itchFamily="34" charset="0"/>
              <a:cs typeface="Tahoma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itchFamily="34" charset="0"/>
              <a:cs typeface="Tahoma" pitchFamily="34" charset="0"/>
            </a:endParaRPr>
          </a:p>
        </p:txBody>
      </p:sp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5235575" y="5487988"/>
          <a:ext cx="404813" cy="319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9" imgW="253800" imgH="228600" progId="Equation.3">
                  <p:embed/>
                </p:oleObj>
              </mc:Choice>
              <mc:Fallback>
                <p:oleObj name="Equation" r:id="rId9" imgW="253800" imgH="2286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5575" y="5487988"/>
                        <a:ext cx="404813" cy="319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TextBox 32"/>
          <p:cNvSpPr txBox="1"/>
          <p:nvPr/>
        </p:nvSpPr>
        <p:spPr>
          <a:xfrm>
            <a:off x="5652120" y="5446965"/>
            <a:ext cx="288032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Tx/>
              <a:buChar char="-"/>
            </a:pPr>
            <a:r>
              <a:rPr lang="en-US" sz="1200" dirty="0" smtClean="0">
                <a:latin typeface="Tahoma" pitchFamily="34" charset="0"/>
                <a:cs typeface="Tahoma" pitchFamily="34" charset="0"/>
              </a:rPr>
              <a:t> cash flows from the bond </a:t>
            </a:r>
          </a:p>
          <a:p>
            <a:pPr>
              <a:lnSpc>
                <a:spcPct val="150000"/>
              </a:lnSpc>
            </a:pPr>
            <a:r>
              <a:rPr lang="en-US" sz="1200" dirty="0" smtClean="0">
                <a:latin typeface="Tahoma" pitchFamily="34" charset="0"/>
                <a:cs typeface="Tahoma" pitchFamily="34" charset="0"/>
              </a:rPr>
              <a:t>  (coupons, amortizations, redemption)</a:t>
            </a:r>
            <a:endParaRPr lang="ru-RU" sz="12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4788024" y="1340768"/>
            <a:ext cx="216024" cy="5256584"/>
          </a:xfrm>
          <a:prstGeom prst="rect">
            <a:avLst/>
          </a:prstGeom>
          <a:solidFill>
            <a:schemeClr val="tx2">
              <a:lumMod val="20000"/>
              <a:lumOff val="80000"/>
              <a:alpha val="34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7"/>
          <p:cNvSpPr/>
          <p:nvPr/>
        </p:nvSpPr>
        <p:spPr>
          <a:xfrm>
            <a:off x="269875" y="269875"/>
            <a:ext cx="647700" cy="631825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3" name="Picture 2" descr="H:\Moscow Exchange (ex-Micex-RTS) brandbook\MSCW_XCHNG_Master_Logo_Folder\PNG\ENGLISH\MSCW_XCHNG_RGB_EN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0725" y="6191250"/>
            <a:ext cx="1665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Заголовок 1"/>
          <p:cNvSpPr txBox="1">
            <a:spLocks/>
          </p:cNvSpPr>
          <p:nvPr/>
        </p:nvSpPr>
        <p:spPr>
          <a:xfrm>
            <a:off x="1152000" y="576000"/>
            <a:ext cx="7740480" cy="54874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>
              <a:defRPr sz="2600" baseline="0"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itchFamily="34" charset="0"/>
              <a:cs typeface="Tahoma" pitchFamily="34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1304400" y="728400"/>
            <a:ext cx="7740480" cy="54874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>
              <a:defRPr sz="2600" baseline="0"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pPr lvl="0">
              <a:spcBef>
                <a:spcPct val="0"/>
              </a:spcBef>
              <a:defRPr/>
            </a:pPr>
            <a:r>
              <a:rPr lang="en-US" sz="3200" dirty="0" smtClean="0">
                <a:latin typeface="Tahoma" pitchFamily="34" charset="0"/>
                <a:cs typeface="Tahoma" pitchFamily="34" charset="0"/>
              </a:rPr>
              <a:t>Selection Procedure for Eligible Issues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itchFamily="34" charset="0"/>
              <a:cs typeface="Tahoma" pitchFamily="34" charset="0"/>
            </a:endParaRPr>
          </a:p>
        </p:txBody>
      </p:sp>
      <p:sp>
        <p:nvSpPr>
          <p:cNvPr id="6" name="Текст 3"/>
          <p:cNvSpPr txBox="1">
            <a:spLocks/>
          </p:cNvSpPr>
          <p:nvPr/>
        </p:nvSpPr>
        <p:spPr>
          <a:xfrm>
            <a:off x="1331640" y="1484784"/>
            <a:ext cx="7632848" cy="468052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140000"/>
              </a:lnSpc>
              <a:spcBef>
                <a:spcPts val="0"/>
              </a:spcBef>
              <a:buFont typeface="Arial" pitchFamily="34" charset="0"/>
              <a:buChar char="•"/>
              <a:defRPr sz="1400" baseline="0">
                <a:latin typeface="+mj-lt"/>
                <a:ea typeface="Verdana" pitchFamily="34" charset="0"/>
                <a:cs typeface="Verdan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cs typeface="Tahoma" pitchFamily="34" charset="0"/>
              </a:rPr>
              <a:t> the list of OFZ</a:t>
            </a:r>
            <a:r>
              <a:rPr kumimoji="0" lang="en-US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cs typeface="Tahoma" pitchFamily="34" charset="0"/>
              </a:rPr>
              <a:t> issues used to calculate G-curve</a:t>
            </a: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cs typeface="Tahoma" pitchFamily="34" charset="0"/>
              </a:rPr>
              <a:t> is reviewed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 </a:t>
            </a: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cs typeface="Tahoma" pitchFamily="34" charset="0"/>
              </a:rPr>
              <a:t>monthly</a:t>
            </a:r>
            <a:endParaRPr kumimoji="0" lang="en-US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itchFamily="34" charset="0"/>
              <a:cs typeface="Tahoma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dirty="0" smtClean="0">
                <a:latin typeface="Tahoma" pitchFamily="34" charset="0"/>
                <a:cs typeface="Tahoma" pitchFamily="34" charset="0"/>
              </a:rPr>
              <a:t> the procedure starts with segregation of all issues into 3 groups by time to maturity:</a:t>
            </a:r>
          </a:p>
          <a:p>
            <a:pPr lvl="1">
              <a:lnSpc>
                <a:spcPct val="170000"/>
              </a:lnSpc>
              <a:buFont typeface="Arial" pitchFamily="34" charset="0"/>
              <a:buChar char="•"/>
              <a:defRPr/>
            </a:pPr>
            <a:r>
              <a:rPr lang="en-US" dirty="0" smtClean="0">
                <a:latin typeface="Tahoma" pitchFamily="34" charset="0"/>
                <a:cs typeface="Tahoma" pitchFamily="34" charset="0"/>
              </a:rPr>
              <a:t> 3 months ÷ 2 years</a:t>
            </a:r>
          </a:p>
          <a:p>
            <a:pPr lvl="1">
              <a:lnSpc>
                <a:spcPct val="170000"/>
              </a:lnSpc>
              <a:buFont typeface="Arial" pitchFamily="34" charset="0"/>
              <a:buChar char="•"/>
              <a:defRPr/>
            </a:pPr>
            <a:r>
              <a:rPr lang="en-US" dirty="0" smtClean="0">
                <a:latin typeface="Tahoma" pitchFamily="34" charset="0"/>
                <a:cs typeface="Tahoma" pitchFamily="34" charset="0"/>
              </a:rPr>
              <a:t> 2 ÷ 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10 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years</a:t>
            </a:r>
          </a:p>
          <a:p>
            <a:pPr lvl="1">
              <a:lnSpc>
                <a:spcPct val="170000"/>
              </a:lnSpc>
              <a:buFont typeface="Arial" pitchFamily="34" charset="0"/>
              <a:buChar char="•"/>
              <a:defRPr/>
            </a:pPr>
            <a:r>
              <a:rPr lang="en-US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10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+ years </a:t>
            </a:r>
          </a:p>
          <a:p>
            <a:pPr marL="0" marR="0" lvl="0" indent="0" algn="l" defTabSz="914400" rtl="0" eaLnBrk="1" fontAlgn="auto" latinLnBrk="0" hangingPunct="1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cs typeface="Tahoma" pitchFamily="34" charset="0"/>
              </a:rPr>
              <a:t> in each group separately the total number of trades is divided to number of issues in a</a:t>
            </a:r>
            <a:b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cs typeface="Tahoma" pitchFamily="34" charset="0"/>
              </a:rPr>
            </a:b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cs typeface="Tahoma" pitchFamily="34" charset="0"/>
              </a:rPr>
              <a:t>  group to get an average trades number</a:t>
            </a:r>
            <a:r>
              <a:rPr kumimoji="0" lang="en-US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cs typeface="Tahoma" pitchFamily="34" charset="0"/>
              </a:rPr>
              <a:t> per issue       ;</a:t>
            </a:r>
          </a:p>
          <a:p>
            <a:pPr marL="0" marR="0" lvl="0" indent="0" algn="l" defTabSz="914400" rtl="0" eaLnBrk="1" fontAlgn="auto" latinLnBrk="0" hangingPunct="1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dirty="0" smtClean="0">
                <a:latin typeface="Tahoma" pitchFamily="34" charset="0"/>
                <a:cs typeface="Tahoma" pitchFamily="34" charset="0"/>
              </a:rPr>
              <a:t> similarly an average volume per issue       ;</a:t>
            </a:r>
          </a:p>
          <a:p>
            <a:pPr marL="0" marR="0" lvl="0" indent="0" algn="l" defTabSz="914400" rtl="0" eaLnBrk="1" fontAlgn="auto" latinLnBrk="0" hangingPunct="1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itchFamily="34" charset="0"/>
              <a:cs typeface="Tahoma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dirty="0" smtClean="0">
                <a:latin typeface="Tahoma" pitchFamily="34" charset="0"/>
                <a:cs typeface="Tahoma" pitchFamily="34" charset="0"/>
              </a:rPr>
              <a:t> an issue </a:t>
            </a:r>
            <a:r>
              <a:rPr lang="en-US" i="1" dirty="0" smtClean="0">
                <a:latin typeface="Tahoma" pitchFamily="34" charset="0"/>
                <a:cs typeface="Tahoma" pitchFamily="34" charset="0"/>
              </a:rPr>
              <a:t>m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  is included in the list if                                           , where L is a constant</a:t>
            </a:r>
            <a:br>
              <a:rPr lang="en-US" dirty="0" smtClean="0">
                <a:latin typeface="Tahoma" pitchFamily="34" charset="0"/>
                <a:cs typeface="Tahoma" pitchFamily="34" charset="0"/>
              </a:rPr>
            </a:br>
            <a:r>
              <a:rPr lang="en-US" dirty="0" smtClean="0">
                <a:latin typeface="Tahoma" pitchFamily="34" charset="0"/>
                <a:cs typeface="Tahoma" pitchFamily="34" charset="0"/>
              </a:rPr>
              <a:t>  parameter for respective group</a:t>
            </a:r>
          </a:p>
          <a:p>
            <a:pPr marL="0" marR="0" lvl="0" indent="0" algn="l" defTabSz="914400" rtl="0" eaLnBrk="1" fontAlgn="auto" latinLnBrk="0" hangingPunct="1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sz="800" dirty="0" smtClean="0">
              <a:latin typeface="Tahoma" pitchFamily="34" charset="0"/>
              <a:cs typeface="Tahoma" pitchFamily="34" charset="0"/>
            </a:endParaRPr>
          </a:p>
          <a:p>
            <a:pPr lvl="0">
              <a:lnSpc>
                <a:spcPct val="170000"/>
              </a:lnSpc>
              <a:defRPr/>
            </a:pPr>
            <a:r>
              <a:rPr lang="en-US" dirty="0" smtClean="0">
                <a:latin typeface="Tahoma" pitchFamily="34" charset="0"/>
                <a:cs typeface="Tahoma" pitchFamily="34" charset="0"/>
              </a:rPr>
              <a:t> parameters                                    are </a:t>
            </a: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ahoma" pitchFamily="34" charset="0"/>
                <a:cs typeface="Tahoma" pitchFamily="34" charset="0"/>
              </a:rPr>
              <a:t>static 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parameters</a:t>
            </a:r>
          </a:p>
          <a:p>
            <a:pPr lvl="0">
              <a:lnSpc>
                <a:spcPct val="170000"/>
              </a:lnSpc>
              <a:defRPr/>
            </a:pPr>
            <a:r>
              <a:rPr lang="en-US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ahoma" pitchFamily="34" charset="0"/>
                <a:cs typeface="Tahoma" pitchFamily="34" charset="0"/>
              </a:rPr>
              <a:t>static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 parameters  are set and changed by the Expert Committee monitoring G-curve  </a:t>
            </a:r>
            <a:endParaRPr kumimoji="0" lang="en-US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itchFamily="34" charset="0"/>
              <a:cs typeface="Tahoma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itchFamily="34" charset="0"/>
              <a:cs typeface="Tahoma" pitchFamily="34" charset="0"/>
            </a:endParaRPr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0" y="495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1508" name="Object 4"/>
          <p:cNvGraphicFramePr>
            <a:graphicFrameLocks noChangeAspect="1"/>
          </p:cNvGraphicFramePr>
          <p:nvPr/>
        </p:nvGraphicFramePr>
        <p:xfrm>
          <a:off x="4427984" y="4324201"/>
          <a:ext cx="2184400" cy="688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3" name="Equation" r:id="rId4" imgW="1600200" imgH="507960" progId="Equation.3">
                  <p:embed/>
                </p:oleObj>
              </mc:Choice>
              <mc:Fallback>
                <p:oleObj name="Equation" r:id="rId4" imgW="1600200" imgH="50796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984" y="4324201"/>
                        <a:ext cx="2184400" cy="688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0" y="495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1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1511" name="Object 7"/>
          <p:cNvGraphicFramePr>
            <a:graphicFrameLocks noChangeAspect="1"/>
          </p:cNvGraphicFramePr>
          <p:nvPr/>
        </p:nvGraphicFramePr>
        <p:xfrm>
          <a:off x="5493940" y="3573016"/>
          <a:ext cx="230188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4" name="Equation" r:id="rId6" imgW="177569" imgH="202936" progId="Equation.3">
                  <p:embed/>
                </p:oleObj>
              </mc:Choice>
              <mc:Fallback>
                <p:oleObj name="Equation" r:id="rId6" imgW="177569" imgH="202936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3940" y="3573016"/>
                        <a:ext cx="230188" cy="301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3" name="Rectangle 9"/>
          <p:cNvSpPr>
            <a:spLocks noChangeArrowheads="1"/>
          </p:cNvSpPr>
          <p:nvPr/>
        </p:nvSpPr>
        <p:spPr bwMode="auto">
          <a:xfrm>
            <a:off x="0" y="200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1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1514" name="Object 10"/>
          <p:cNvGraphicFramePr>
            <a:graphicFrameLocks noChangeAspect="1"/>
          </p:cNvGraphicFramePr>
          <p:nvPr/>
        </p:nvGraphicFramePr>
        <p:xfrm>
          <a:off x="4572000" y="3933056"/>
          <a:ext cx="227013" cy="325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5" name="Equation" r:id="rId8" imgW="152400" imgH="215900" progId="Equation.3">
                  <p:embed/>
                </p:oleObj>
              </mc:Choice>
              <mc:Fallback>
                <p:oleObj name="Equation" r:id="rId8" imgW="152400" imgH="21590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3933056"/>
                        <a:ext cx="227013" cy="325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6" name="Object 12"/>
          <p:cNvGraphicFramePr>
            <a:graphicFrameLocks noChangeAspect="1"/>
          </p:cNvGraphicFramePr>
          <p:nvPr/>
        </p:nvGraphicFramePr>
        <p:xfrm>
          <a:off x="2555776" y="5445125"/>
          <a:ext cx="1760538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6" name="Equation" r:id="rId10" imgW="1180800" imgH="228600" progId="Equation.3">
                  <p:embed/>
                </p:oleObj>
              </mc:Choice>
              <mc:Fallback>
                <p:oleObj name="Equation" r:id="rId10" imgW="1180800" imgH="22860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776" y="5445125"/>
                        <a:ext cx="1760538" cy="344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1152000" y="576000"/>
            <a:ext cx="7740480" cy="54874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>
              <a:defRPr sz="2600" baseline="0"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pPr>
              <a:spcBef>
                <a:spcPct val="0"/>
              </a:spcBef>
              <a:defRPr/>
            </a:pPr>
            <a:r>
              <a:rPr lang="en-US" sz="3200" dirty="0" smtClean="0">
                <a:latin typeface="Tahoma" pitchFamily="34" charset="0"/>
                <a:cs typeface="Tahoma" pitchFamily="34" charset="0"/>
              </a:rPr>
              <a:t>Pre-Processing of Input Prices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Прямоугольник 7"/>
          <p:cNvSpPr/>
          <p:nvPr/>
        </p:nvSpPr>
        <p:spPr>
          <a:xfrm>
            <a:off x="269875" y="269875"/>
            <a:ext cx="647700" cy="631825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4" name="Picture 2" descr="H:\Moscow Exchange (ex-Micex-RTS) brandbook\MSCW_XCHNG_Master_Logo_Folder\PNG\ENGLISH\MSCW_XCHNG_RGB_EN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0725" y="6191250"/>
            <a:ext cx="1665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58597" y="1700808"/>
            <a:ext cx="4449907" cy="30394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Oval 6"/>
          <p:cNvSpPr/>
          <p:nvPr/>
        </p:nvSpPr>
        <p:spPr>
          <a:xfrm>
            <a:off x="5378630" y="5229200"/>
            <a:ext cx="45719" cy="45719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4706451" y="1412776"/>
            <a:ext cx="873661" cy="28814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36000" tIns="36000" rIns="18000" bIns="36000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1400" b="1" dirty="0" smtClean="0">
                <a:solidFill>
                  <a:srgbClr val="336600"/>
                </a:solidFill>
                <a:latin typeface="Tahoma" pitchFamily="34" charset="0"/>
                <a:cs typeface="Tahoma" pitchFamily="34" charset="0"/>
              </a:rPr>
              <a:t>YTM, bps</a:t>
            </a:r>
            <a:endParaRPr lang="ru-RU" sz="1400" b="1" dirty="0">
              <a:solidFill>
                <a:srgbClr val="33660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9" name="Rectangle 29"/>
          <p:cNvSpPr>
            <a:spLocks noChangeArrowheads="1"/>
          </p:cNvSpPr>
          <p:nvPr/>
        </p:nvSpPr>
        <p:spPr bwMode="auto">
          <a:xfrm>
            <a:off x="8100392" y="4437112"/>
            <a:ext cx="463294" cy="28814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36000" tIns="36000" rIns="18000" bIns="36000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400" b="1" kern="1200" dirty="0" smtClean="0">
                <a:solidFill>
                  <a:srgbClr val="336600"/>
                </a:solidFill>
                <a:latin typeface="Tahoma" pitchFamily="34" charset="0"/>
                <a:cs typeface="Tahoma" pitchFamily="34" charset="0"/>
              </a:rPr>
              <a:t>time</a:t>
            </a:r>
            <a:endParaRPr lang="ru-RU" sz="1400" b="1" kern="1200" dirty="0" smtClean="0">
              <a:solidFill>
                <a:srgbClr val="33660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522646" y="5075892"/>
            <a:ext cx="21019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Tahoma" pitchFamily="34" charset="0"/>
                <a:cs typeface="Tahoma" pitchFamily="34" charset="0"/>
              </a:rPr>
              <a:t>  trades in terms of YTM</a:t>
            </a:r>
            <a:endParaRPr lang="ru-RU" sz="14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5378630" y="5598532"/>
            <a:ext cx="45719" cy="45719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5522646" y="5445224"/>
            <a:ext cx="34100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Tahoma" pitchFamily="34" charset="0"/>
                <a:cs typeface="Tahoma" pitchFamily="34" charset="0"/>
              </a:rPr>
              <a:t>  trades in terms of YTM after smoothing</a:t>
            </a:r>
            <a:endParaRPr lang="ru-RU" sz="14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13" name="Текст 3"/>
          <p:cNvSpPr txBox="1">
            <a:spLocks/>
          </p:cNvSpPr>
          <p:nvPr/>
        </p:nvSpPr>
        <p:spPr>
          <a:xfrm>
            <a:off x="1187624" y="1412776"/>
            <a:ext cx="3564017" cy="5184576"/>
          </a:xfrm>
          <a:prstGeom prst="rect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 marL="0" indent="0">
              <a:lnSpc>
                <a:spcPct val="140000"/>
              </a:lnSpc>
              <a:spcBef>
                <a:spcPts val="0"/>
              </a:spcBef>
              <a:buFont typeface="Arial" pitchFamily="34" charset="0"/>
              <a:buNone/>
              <a:defRPr sz="1600" baseline="0">
                <a:latin typeface="+mj-lt"/>
                <a:ea typeface="Verdana" pitchFamily="34" charset="0"/>
                <a:cs typeface="Verdan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cs typeface="Tahoma" pitchFamily="34" charset="0"/>
              </a:rPr>
              <a:t> trade prices, bids, offers are converted</a:t>
            </a:r>
            <a:b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cs typeface="Tahoma" pitchFamily="34" charset="0"/>
              </a:rPr>
            </a:b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cs typeface="Tahoma" pitchFamily="34" charset="0"/>
              </a:rPr>
              <a:t>  into </a:t>
            </a:r>
            <a:r>
              <a:rPr kumimoji="0" lang="en-US" sz="1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cs typeface="Tahoma" pitchFamily="34" charset="0"/>
              </a:rPr>
              <a:t>yield to maturity </a:t>
            </a:r>
            <a:r>
              <a:rPr kumimoji="0" lang="en-US" sz="14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cs typeface="Tahoma" pitchFamily="34" charset="0"/>
              </a:rPr>
              <a:t>YTM</a:t>
            </a:r>
            <a:endParaRPr kumimoji="0" lang="en-US" sz="14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itchFamily="34" charset="0"/>
              <a:cs typeface="Tahoma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8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itchFamily="34" charset="0"/>
              <a:cs typeface="Tahoma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400" baseline="0" dirty="0" smtClean="0">
                <a:latin typeface="Tahoma" pitchFamily="34" charset="0"/>
                <a:cs typeface="Tahoma" pitchFamily="34" charset="0"/>
              </a:rPr>
              <a:t> for each bond </a:t>
            </a:r>
            <a:r>
              <a:rPr lang="en-US" sz="1400" b="1" baseline="0" dirty="0" err="1" smtClean="0">
                <a:latin typeface="Tahoma" pitchFamily="34" charset="0"/>
                <a:cs typeface="Tahoma" pitchFamily="34" charset="0"/>
              </a:rPr>
              <a:t>bestbid</a:t>
            </a:r>
            <a:r>
              <a:rPr lang="en-US" sz="1400" baseline="0" dirty="0" smtClean="0">
                <a:latin typeface="Tahoma" pitchFamily="34" charset="0"/>
                <a:cs typeface="Tahoma" pitchFamily="34" charset="0"/>
              </a:rPr>
              <a:t> and </a:t>
            </a:r>
            <a:r>
              <a:rPr lang="en-US" sz="1400" b="1" baseline="0" dirty="0" err="1" smtClean="0">
                <a:latin typeface="Tahoma" pitchFamily="34" charset="0"/>
                <a:cs typeface="Tahoma" pitchFamily="34" charset="0"/>
              </a:rPr>
              <a:t>bestoffer</a:t>
            </a:r>
            <a:r>
              <a:rPr lang="en-US" sz="1400" baseline="0" dirty="0" smtClean="0">
                <a:latin typeface="Tahoma" pitchFamily="34" charset="0"/>
                <a:cs typeface="Tahoma" pitchFamily="34" charset="0"/>
              </a:rPr>
              <a:t/>
            </a:r>
            <a:br>
              <a:rPr lang="en-US" sz="1400" baseline="0" dirty="0" smtClean="0">
                <a:latin typeface="Tahoma" pitchFamily="34" charset="0"/>
                <a:cs typeface="Tahoma" pitchFamily="34" charset="0"/>
              </a:rPr>
            </a:br>
            <a:r>
              <a:rPr lang="en-US" sz="1400" baseline="0" dirty="0" smtClean="0">
                <a:latin typeface="Tahoma" pitchFamily="34" charset="0"/>
                <a:cs typeface="Tahoma" pitchFamily="34" charset="0"/>
              </a:rPr>
              <a:t>  are </a:t>
            </a:r>
            <a:r>
              <a:rPr lang="en-US" sz="1400" baseline="0" dirty="0" smtClean="0">
                <a:latin typeface="Tahoma" pitchFamily="34" charset="0"/>
                <a:cs typeface="Tahoma" pitchFamily="34" charset="0"/>
              </a:rPr>
              <a:t>taken</a:t>
            </a:r>
            <a:endParaRPr lang="en-US" sz="1400" dirty="0" smtClean="0">
              <a:latin typeface="Tahoma" pitchFamily="34" charset="0"/>
              <a:cs typeface="Tahoma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1200" dirty="0">
                <a:latin typeface="Tahoma" pitchFamily="34" charset="0"/>
                <a:cs typeface="Tahoma" pitchFamily="34" charset="0"/>
              </a:rPr>
              <a:t>  - </a:t>
            </a:r>
            <a:r>
              <a:rPr lang="en-US" sz="1200" dirty="0" smtClean="0">
                <a:latin typeface="Tahoma" pitchFamily="34" charset="0"/>
                <a:cs typeface="Tahoma" pitchFamily="34" charset="0"/>
              </a:rPr>
              <a:t>short-living orders and</a:t>
            </a:r>
            <a:endParaRPr lang="en-US" sz="1200" dirty="0">
              <a:latin typeface="Tahoma" pitchFamily="34" charset="0"/>
              <a:cs typeface="Tahoma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1400" dirty="0" smtClean="0">
                <a:latin typeface="Tahoma" pitchFamily="34" charset="0"/>
                <a:cs typeface="Tahoma" pitchFamily="34" charset="0"/>
              </a:rPr>
              <a:t>  - </a:t>
            </a:r>
            <a:r>
              <a:rPr lang="en-US" sz="1200" dirty="0" smtClean="0">
                <a:latin typeface="Tahoma" pitchFamily="34" charset="0"/>
                <a:cs typeface="Tahoma" pitchFamily="34" charset="0"/>
              </a:rPr>
              <a:t>orders of small volume</a:t>
            </a:r>
          </a:p>
          <a:p>
            <a:pPr marL="0" marR="0" lvl="0" indent="0" algn="l" defTabSz="914400" rtl="0" eaLnBrk="1" fontAlgn="auto" latinLnBrk="0" hangingPunct="1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1200" dirty="0" smtClean="0">
                <a:latin typeface="Tahoma" pitchFamily="34" charset="0"/>
                <a:cs typeface="Tahoma" pitchFamily="34" charset="0"/>
              </a:rPr>
              <a:t>may </a:t>
            </a:r>
            <a:r>
              <a:rPr lang="en-US" sz="1200" dirty="0" smtClean="0">
                <a:latin typeface="Tahoma" pitchFamily="34" charset="0"/>
                <a:cs typeface="Tahoma" pitchFamily="34" charset="0"/>
              </a:rPr>
              <a:t>be </a:t>
            </a:r>
            <a:r>
              <a:rPr lang="en-US" sz="1200" dirty="0" smtClean="0">
                <a:latin typeface="Tahoma" pitchFamily="34" charset="0"/>
                <a:cs typeface="Tahoma" pitchFamily="34" charset="0"/>
              </a:rPr>
              <a:t>discarded</a:t>
            </a:r>
            <a:endParaRPr lang="en-US" sz="1200" dirty="0" smtClean="0">
              <a:latin typeface="Tahoma" pitchFamily="34" charset="0"/>
              <a:cs typeface="Tahoma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800" dirty="0" smtClean="0">
              <a:latin typeface="Tahoma" pitchFamily="34" charset="0"/>
              <a:cs typeface="Tahoma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400" dirty="0" smtClean="0">
                <a:latin typeface="Tahoma" pitchFamily="34" charset="0"/>
                <a:cs typeface="Tahoma" pitchFamily="34" charset="0"/>
              </a:rPr>
              <a:t> median over </a:t>
            </a:r>
            <a:r>
              <a:rPr lang="en-US" sz="1400" dirty="0" smtClean="0">
                <a:latin typeface="Tahoma" pitchFamily="34" charset="0"/>
                <a:cs typeface="Tahoma" pitchFamily="34" charset="0"/>
              </a:rPr>
              <a:t>some period</a:t>
            </a:r>
            <a:r>
              <a:rPr lang="en-US" sz="1400" dirty="0" smtClean="0">
                <a:latin typeface="Tahoma" pitchFamily="34" charset="0"/>
                <a:cs typeface="Tahoma" pitchFamily="34" charset="0"/>
              </a:rPr>
              <a:t/>
            </a:r>
            <a:br>
              <a:rPr lang="en-US" sz="1400" dirty="0" smtClean="0">
                <a:latin typeface="Tahoma" pitchFamily="34" charset="0"/>
                <a:cs typeface="Tahoma" pitchFamily="34" charset="0"/>
              </a:rPr>
            </a:br>
            <a:r>
              <a:rPr lang="en-US" sz="1400" dirty="0" smtClean="0">
                <a:latin typeface="Tahoma" pitchFamily="34" charset="0"/>
                <a:cs typeface="Tahoma" pitchFamily="34" charset="0"/>
              </a:rPr>
              <a:t>  is calculated separately for   </a:t>
            </a:r>
            <a:r>
              <a:rPr lang="en-US" sz="1400" b="1" dirty="0" smtClean="0">
                <a:latin typeface="Tahoma" pitchFamily="34" charset="0"/>
                <a:cs typeface="Tahoma" pitchFamily="34" charset="0"/>
              </a:rPr>
              <a:t>trade YTM</a:t>
            </a:r>
            <a:r>
              <a:rPr lang="en-US" sz="1400" dirty="0" smtClean="0">
                <a:latin typeface="Tahoma" pitchFamily="34" charset="0"/>
                <a:cs typeface="Tahoma" pitchFamily="34" charset="0"/>
              </a:rPr>
              <a:t>,</a:t>
            </a:r>
            <a:br>
              <a:rPr lang="en-US" sz="1400" dirty="0" smtClean="0">
                <a:latin typeface="Tahoma" pitchFamily="34" charset="0"/>
                <a:cs typeface="Tahoma" pitchFamily="34" charset="0"/>
              </a:rPr>
            </a:br>
            <a:r>
              <a:rPr lang="en-US" sz="1400" dirty="0" smtClean="0">
                <a:latin typeface="Tahoma" pitchFamily="34" charset="0"/>
                <a:cs typeface="Tahoma" pitchFamily="34" charset="0"/>
              </a:rPr>
              <a:t>  </a:t>
            </a:r>
            <a:r>
              <a:rPr lang="en-US" sz="1400" b="1" dirty="0" err="1" smtClean="0">
                <a:latin typeface="Tahoma" pitchFamily="34" charset="0"/>
                <a:cs typeface="Tahoma" pitchFamily="34" charset="0"/>
              </a:rPr>
              <a:t>bestbid</a:t>
            </a:r>
            <a:r>
              <a:rPr lang="en-US" sz="1400" dirty="0" smtClean="0">
                <a:latin typeface="Tahoma" pitchFamily="34" charset="0"/>
                <a:cs typeface="Tahoma" pitchFamily="34" charset="0"/>
              </a:rPr>
              <a:t>,     </a:t>
            </a:r>
            <a:r>
              <a:rPr lang="en-US" sz="1400" b="1" dirty="0" err="1" smtClean="0">
                <a:latin typeface="Tahoma" pitchFamily="34" charset="0"/>
                <a:cs typeface="Tahoma" pitchFamily="34" charset="0"/>
              </a:rPr>
              <a:t>bestoffer</a:t>
            </a:r>
            <a:endParaRPr lang="en-US" sz="1400" b="1" dirty="0" smtClean="0">
              <a:latin typeface="Tahoma" pitchFamily="34" charset="0"/>
              <a:cs typeface="Tahoma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cs typeface="Tahoma" pitchFamily="34" charset="0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cs typeface="Tahoma" pitchFamily="34" charset="0"/>
              </a:rPr>
              <a:t> if resulting  </a:t>
            </a:r>
            <a:r>
              <a:rPr kumimoji="0" lang="en-US" sz="1400" b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cs typeface="Tahoma" pitchFamily="34" charset="0"/>
              </a:rPr>
              <a:t>med_trade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cs typeface="Tahoma" pitchFamily="34" charset="0"/>
              </a:rPr>
              <a:t>  is out of</a:t>
            </a:r>
            <a:b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cs typeface="Tahoma" pitchFamily="34" charset="0"/>
              </a:rPr>
            </a:b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cs typeface="Tahoma" pitchFamily="34" charset="0"/>
              </a:rPr>
              <a:t>  the interval (</a:t>
            </a:r>
            <a:r>
              <a:rPr kumimoji="0" 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cs typeface="Tahoma" pitchFamily="34" charset="0"/>
              </a:rPr>
              <a:t>med_offer</a:t>
            </a:r>
            <a:r>
              <a:rPr lang="en-US" sz="1400" b="1" dirty="0" smtClean="0">
                <a:latin typeface="Tahoma" pitchFamily="34" charset="0"/>
                <a:cs typeface="Tahoma" pitchFamily="34" charset="0"/>
              </a:rPr>
              <a:t>,  </a:t>
            </a:r>
            <a:r>
              <a:rPr lang="en-US" sz="1400" b="1" dirty="0" err="1" smtClean="0">
                <a:latin typeface="Tahoma" pitchFamily="34" charset="0"/>
                <a:cs typeface="Tahoma" pitchFamily="34" charset="0"/>
              </a:rPr>
              <a:t>med_bid</a:t>
            </a:r>
            <a:r>
              <a:rPr lang="en-US" sz="1400" dirty="0" smtClean="0">
                <a:latin typeface="Tahoma" pitchFamily="34" charset="0"/>
                <a:cs typeface="Tahoma" pitchFamily="34" charset="0"/>
              </a:rPr>
              <a:t>)</a:t>
            </a:r>
            <a:br>
              <a:rPr lang="en-US" sz="1400" dirty="0" smtClean="0">
                <a:latin typeface="Tahoma" pitchFamily="34" charset="0"/>
                <a:cs typeface="Tahoma" pitchFamily="34" charset="0"/>
              </a:rPr>
            </a:br>
            <a:r>
              <a:rPr lang="en-US" sz="1400" dirty="0" smtClean="0">
                <a:latin typeface="Tahoma" pitchFamily="34" charset="0"/>
                <a:cs typeface="Tahoma" pitchFamily="34" charset="0"/>
              </a:rPr>
              <a:t>  it is corrected to the closest value</a:t>
            </a:r>
          </a:p>
          <a:p>
            <a:pPr marL="0" marR="0" lvl="0" indent="0" algn="l" defTabSz="914400" rtl="0" eaLnBrk="1" fontAlgn="auto" latinLnBrk="0" hangingPunct="1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cs typeface="Tahoma" pitchFamily="34" charset="0"/>
              </a:rPr>
              <a:t> as result large price fluctuations are</a:t>
            </a:r>
            <a:b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cs typeface="Tahoma" pitchFamily="34" charset="0"/>
              </a:rPr>
            </a:b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cs typeface="Tahoma" pitchFamily="34" charset="0"/>
              </a:rPr>
              <a:t>                                     filtered out</a:t>
            </a:r>
          </a:p>
          <a:p>
            <a:pPr marL="0" marR="0" lvl="0" indent="0" algn="l" defTabSz="914400" rtl="0" eaLnBrk="1" fontAlgn="auto" latinLnBrk="0" hangingPunct="1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itchFamily="34" charset="0"/>
              <a:cs typeface="Tahoma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itchFamily="34" charset="0"/>
              <a:cs typeface="Tahoma" pitchFamily="34" charset="0"/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5378630" y="6001543"/>
            <a:ext cx="144016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5594654" y="5857527"/>
            <a:ext cx="26840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Tahoma" pitchFamily="34" charset="0"/>
                <a:cs typeface="Tahoma" pitchFamily="34" charset="0"/>
              </a:rPr>
              <a:t>bids,     </a:t>
            </a:r>
            <a:r>
              <a:rPr lang="en-US" sz="1200" dirty="0" smtClean="0">
                <a:latin typeface="Tahoma" pitchFamily="34" charset="0"/>
                <a:cs typeface="Tahoma" pitchFamily="34" charset="0"/>
              </a:rPr>
              <a:t>if absent YTM = 10000 bps</a:t>
            </a:r>
            <a:endParaRPr lang="ru-RU" sz="1200" dirty="0">
              <a:latin typeface="Tahoma" pitchFamily="34" charset="0"/>
              <a:cs typeface="Tahoma" pitchFamily="34" charset="0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5378630" y="6309320"/>
            <a:ext cx="144016" cy="0"/>
          </a:xfrm>
          <a:prstGeom prst="line">
            <a:avLst/>
          </a:prstGeom>
          <a:ln w="44450">
            <a:solidFill>
              <a:srgbClr val="EA06C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5594654" y="6165304"/>
            <a:ext cx="20799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Tahoma" pitchFamily="34" charset="0"/>
                <a:cs typeface="Tahoma" pitchFamily="34" charset="0"/>
              </a:rPr>
              <a:t>offers,   </a:t>
            </a:r>
            <a:r>
              <a:rPr lang="en-US" sz="1200" dirty="0" smtClean="0">
                <a:latin typeface="Tahoma" pitchFamily="34" charset="0"/>
                <a:cs typeface="Tahoma" pitchFamily="34" charset="0"/>
              </a:rPr>
              <a:t>if absent YTM = 0</a:t>
            </a:r>
            <a:endParaRPr lang="ru-RU" sz="12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19" name="Oval 18"/>
          <p:cNvSpPr/>
          <p:nvPr/>
        </p:nvSpPr>
        <p:spPr>
          <a:xfrm rot="19927837">
            <a:off x="6713210" y="3427306"/>
            <a:ext cx="1008112" cy="504056"/>
          </a:xfrm>
          <a:prstGeom prst="ellipse">
            <a:avLst/>
          </a:prstGeom>
          <a:solidFill>
            <a:schemeClr val="accent1">
              <a:alpha val="0"/>
            </a:schemeClr>
          </a:solidFill>
          <a:ln>
            <a:solidFill>
              <a:srgbClr val="FFC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724128" y="4005064"/>
            <a:ext cx="929742" cy="27699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Tahoma" pitchFamily="34" charset="0"/>
                <a:cs typeface="Tahoma" pitchFamily="34" charset="0"/>
              </a:rPr>
              <a:t>filtered out</a:t>
            </a:r>
            <a:endParaRPr lang="ru-RU" sz="12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5508104" y="2286502"/>
            <a:ext cx="588722" cy="350410"/>
          </a:xfrm>
          <a:prstGeom prst="ellipse">
            <a:avLst/>
          </a:prstGeom>
          <a:solidFill>
            <a:schemeClr val="accent1">
              <a:alpha val="0"/>
            </a:schemeClr>
          </a:solidFill>
          <a:ln>
            <a:solidFill>
              <a:srgbClr val="FFC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3" name="Straight Arrow Connector 22"/>
          <p:cNvCxnSpPr/>
          <p:nvPr/>
        </p:nvCxnSpPr>
        <p:spPr>
          <a:xfrm flipV="1">
            <a:off x="5724128" y="2636912"/>
            <a:ext cx="0" cy="13681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endCxn id="19" idx="2"/>
          </p:cNvCxnSpPr>
          <p:nvPr/>
        </p:nvCxnSpPr>
        <p:spPr>
          <a:xfrm flipV="1">
            <a:off x="6660232" y="3914959"/>
            <a:ext cx="111441" cy="9010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1152000" y="576000"/>
            <a:ext cx="7740480" cy="54874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>
              <a:defRPr sz="2600" baseline="0"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 smtClean="0">
                <a:latin typeface="Tahoma" pitchFamily="34" charset="0"/>
                <a:cs typeface="Tahoma" pitchFamily="34" charset="0"/>
              </a:rPr>
              <a:t>G-curve Parametric Form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Прямоугольник 7"/>
          <p:cNvSpPr/>
          <p:nvPr/>
        </p:nvSpPr>
        <p:spPr>
          <a:xfrm>
            <a:off x="269875" y="269875"/>
            <a:ext cx="647700" cy="631825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4" name="Picture 2" descr="H:\Moscow Exchange (ex-Micex-RTS) brandbook\MSCW_XCHNG_Master_Logo_Folder\PNG\ENGLISH\MSCW_XCHNG_RGB_EN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0725" y="6191250"/>
            <a:ext cx="1665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8433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4842714"/>
              </p:ext>
            </p:extLst>
          </p:nvPr>
        </p:nvGraphicFramePr>
        <p:xfrm>
          <a:off x="1271588" y="1628775"/>
          <a:ext cx="7010400" cy="763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21" name="Equation" r:id="rId4" imgW="4647960" imgH="507960" progId="Equation.3">
                  <p:embed/>
                </p:oleObj>
              </mc:Choice>
              <mc:Fallback>
                <p:oleObj name="Equation" r:id="rId4" imgW="4647960" imgH="50796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1588" y="1628775"/>
                        <a:ext cx="7010400" cy="763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61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8460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2219314"/>
              </p:ext>
            </p:extLst>
          </p:nvPr>
        </p:nvGraphicFramePr>
        <p:xfrm>
          <a:off x="1677194" y="3288184"/>
          <a:ext cx="590550" cy="32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22" name="Equation" r:id="rId6" imgW="406048" imgH="215713" progId="Equation.3">
                  <p:embed/>
                </p:oleObj>
              </mc:Choice>
              <mc:Fallback>
                <p:oleObj name="Equation" r:id="rId6" imgW="406048" imgH="215713" progId="Equation.3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7194" y="3288184"/>
                        <a:ext cx="590550" cy="322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63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8462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61374"/>
              </p:ext>
            </p:extLst>
          </p:nvPr>
        </p:nvGraphicFramePr>
        <p:xfrm>
          <a:off x="2801424" y="3282587"/>
          <a:ext cx="781050" cy="322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23" name="Equation" r:id="rId8" imgW="533160" imgH="215640" progId="Equation.3">
                  <p:embed/>
                </p:oleObj>
              </mc:Choice>
              <mc:Fallback>
                <p:oleObj name="Equation" r:id="rId8" imgW="533160" imgH="215640" progId="Equation.3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1424" y="3282587"/>
                        <a:ext cx="781050" cy="322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65" name="Rectangle 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67" name="Rectangle 3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69" name="Rectangle 3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71" name="Rectangle 3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73" name="Rectangle 4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75" name="Rectangle 4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77" name="Rectangle 4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79" name="Rectangle 4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81" name="Rectangle 4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83" name="Rectangle 5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60" name="Group 59"/>
          <p:cNvGrpSpPr/>
          <p:nvPr/>
        </p:nvGrpSpPr>
        <p:grpSpPr>
          <a:xfrm>
            <a:off x="1693639" y="3789363"/>
            <a:ext cx="5137374" cy="366712"/>
            <a:chOff x="1621904" y="3475361"/>
            <a:chExt cx="5137374" cy="366712"/>
          </a:xfrm>
        </p:grpSpPr>
        <p:graphicFrame>
          <p:nvGraphicFramePr>
            <p:cNvPr id="18476" name="Object 4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32886650"/>
                </p:ext>
              </p:extLst>
            </p:nvPr>
          </p:nvGraphicFramePr>
          <p:xfrm>
            <a:off x="1621904" y="3475361"/>
            <a:ext cx="646113" cy="3270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524" name="Equation" r:id="rId10" imgW="431640" imgH="215640" progId="Equation.3">
                    <p:embed/>
                  </p:oleObj>
                </mc:Choice>
                <mc:Fallback>
                  <p:oleObj name="Equation" r:id="rId10" imgW="431640" imgH="215640" progId="Equation.3">
                    <p:embed/>
                    <p:pic>
                      <p:nvPicPr>
                        <p:cNvPr id="0" name="Picture 4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21904" y="3475361"/>
                          <a:ext cx="646113" cy="32702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8478" name="Object 4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334972178"/>
                </p:ext>
              </p:extLst>
            </p:nvPr>
          </p:nvGraphicFramePr>
          <p:xfrm>
            <a:off x="2780507" y="3494411"/>
            <a:ext cx="855662" cy="3476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525" name="Equation" r:id="rId12" imgW="571320" imgH="228600" progId="Equation.3">
                    <p:embed/>
                  </p:oleObj>
                </mc:Choice>
                <mc:Fallback>
                  <p:oleObj name="Equation" r:id="rId12" imgW="571320" imgH="228600" progId="Equation.3">
                    <p:embed/>
                    <p:pic>
                      <p:nvPicPr>
                        <p:cNvPr id="0" name="Picture 4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80507" y="3494411"/>
                          <a:ext cx="855662" cy="3476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8482" name="Object 5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06807331"/>
                </p:ext>
              </p:extLst>
            </p:nvPr>
          </p:nvGraphicFramePr>
          <p:xfrm>
            <a:off x="5886153" y="3475361"/>
            <a:ext cx="873125" cy="3127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526" name="Equation" r:id="rId14" imgW="583920" imgH="203040" progId="Equation.3">
                    <p:embed/>
                  </p:oleObj>
                </mc:Choice>
                <mc:Fallback>
                  <p:oleObj name="Equation" r:id="rId14" imgW="583920" imgH="203040" progId="Equation.3">
                    <p:embed/>
                    <p:pic>
                      <p:nvPicPr>
                        <p:cNvPr id="0" name="Picture 5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886153" y="3475361"/>
                          <a:ext cx="873125" cy="31273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8485" name="Rectangle 5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8484" name="Object 52"/>
          <p:cNvGraphicFramePr>
            <a:graphicFrameLocks noChangeAspect="1"/>
          </p:cNvGraphicFramePr>
          <p:nvPr/>
        </p:nvGraphicFramePr>
        <p:xfrm>
          <a:off x="1444625" y="4437063"/>
          <a:ext cx="2897188" cy="687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27" name="Equation" r:id="rId16" imgW="1942920" imgH="457200" progId="Equation.3">
                  <p:embed/>
                </p:oleObj>
              </mc:Choice>
              <mc:Fallback>
                <p:oleObj name="Equation" r:id="rId16" imgW="1942920" imgH="457200" progId="Equation.3">
                  <p:embed/>
                  <p:pic>
                    <p:nvPicPr>
                      <p:cNvPr id="0" name="Picture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4625" y="4437063"/>
                        <a:ext cx="2897188" cy="687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87" name="Rectangle 5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8486" name="Object 54"/>
          <p:cNvGraphicFramePr>
            <a:graphicFrameLocks noChangeAspect="1"/>
          </p:cNvGraphicFramePr>
          <p:nvPr/>
        </p:nvGraphicFramePr>
        <p:xfrm>
          <a:off x="5000625" y="4437063"/>
          <a:ext cx="3713163" cy="1004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28" name="Equation" r:id="rId18" imgW="2489040" imgH="672840" progId="Equation.3">
                  <p:embed/>
                </p:oleObj>
              </mc:Choice>
              <mc:Fallback>
                <p:oleObj name="Equation" r:id="rId18" imgW="2489040" imgH="672840" progId="Equation.3">
                  <p:embed/>
                  <p:pic>
                    <p:nvPicPr>
                      <p:cNvPr id="0" name="Picture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0625" y="4437063"/>
                        <a:ext cx="3713163" cy="1004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2" name="Left Brace 61"/>
          <p:cNvSpPr/>
          <p:nvPr/>
        </p:nvSpPr>
        <p:spPr>
          <a:xfrm rot="16200000">
            <a:off x="3923928" y="332656"/>
            <a:ext cx="144016" cy="4176464"/>
          </a:xfrm>
          <a:prstGeom prst="lef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Left Brace 62"/>
          <p:cNvSpPr/>
          <p:nvPr/>
        </p:nvSpPr>
        <p:spPr>
          <a:xfrm rot="16200000">
            <a:off x="7200291" y="1448780"/>
            <a:ext cx="144017" cy="1944216"/>
          </a:xfrm>
          <a:prstGeom prst="lef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TextBox 63"/>
          <p:cNvSpPr txBox="1"/>
          <p:nvPr/>
        </p:nvSpPr>
        <p:spPr>
          <a:xfrm>
            <a:off x="3347864" y="2564904"/>
            <a:ext cx="1253869" cy="3077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Tahoma" pitchFamily="34" charset="0"/>
                <a:cs typeface="Tahoma" pitchFamily="34" charset="0"/>
              </a:rPr>
              <a:t>Nelson-Siegel</a:t>
            </a:r>
            <a:endParaRPr lang="ru-RU" sz="14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6300192" y="2564904"/>
            <a:ext cx="2520280" cy="3077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Tahoma" pitchFamily="34" charset="0"/>
                <a:cs typeface="Tahoma" pitchFamily="34" charset="0"/>
              </a:rPr>
              <a:t>additional terms for better fit</a:t>
            </a:r>
            <a:endParaRPr lang="ru-RU" sz="14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1259632" y="3140968"/>
            <a:ext cx="7632848" cy="1008112"/>
          </a:xfrm>
          <a:prstGeom prst="rect">
            <a:avLst/>
          </a:prstGeom>
          <a:solidFill>
            <a:schemeClr val="tx2">
              <a:lumMod val="40000"/>
              <a:lumOff val="60000"/>
              <a:alpha val="1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489" name="Rectangle 5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8488" name="Object 56"/>
          <p:cNvGraphicFramePr>
            <a:graphicFrameLocks noChangeAspect="1"/>
          </p:cNvGraphicFramePr>
          <p:nvPr/>
        </p:nvGraphicFramePr>
        <p:xfrm>
          <a:off x="1331640" y="5589240"/>
          <a:ext cx="2465388" cy="341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29" name="Equation" r:id="rId20" imgW="1663700" imgH="228600" progId="Equation.3">
                  <p:embed/>
                </p:oleObj>
              </mc:Choice>
              <mc:Fallback>
                <p:oleObj name="Equation" r:id="rId20" imgW="1663700" imgH="228600" progId="Equation.3">
                  <p:embed/>
                  <p:pic>
                    <p:nvPicPr>
                      <p:cNvPr id="0" name="Picture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5589240"/>
                        <a:ext cx="2465388" cy="341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" name="TextBox 69"/>
          <p:cNvSpPr txBox="1"/>
          <p:nvPr/>
        </p:nvSpPr>
        <p:spPr>
          <a:xfrm>
            <a:off x="7092280" y="3789040"/>
            <a:ext cx="1728358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latin typeface="Tahoma" pitchFamily="34" charset="0"/>
                <a:cs typeface="Tahoma" pitchFamily="34" charset="0"/>
              </a:rPr>
              <a:t>fixed parameters</a:t>
            </a:r>
            <a:endParaRPr lang="ru-RU" sz="1400" b="1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3851920" y="5589240"/>
            <a:ext cx="45319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Tahoma" pitchFamily="34" charset="0"/>
                <a:cs typeface="Tahoma" pitchFamily="34" charset="0"/>
              </a:rPr>
              <a:t>- </a:t>
            </a:r>
            <a:r>
              <a:rPr lang="en-US" sz="1400" dirty="0" smtClean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dynamic parameters   </a:t>
            </a:r>
            <a:r>
              <a:rPr lang="en-US" sz="1400" dirty="0" smtClean="0">
                <a:latin typeface="Tahoma" pitchFamily="34" charset="0"/>
                <a:cs typeface="Tahoma" pitchFamily="34" charset="0"/>
              </a:rPr>
              <a:t>to be defined from input prices</a:t>
            </a:r>
            <a:endParaRPr lang="ru-RU" sz="14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1259632" y="5517232"/>
            <a:ext cx="7344816" cy="504056"/>
          </a:xfrm>
          <a:prstGeom prst="rect">
            <a:avLst/>
          </a:prstGeom>
          <a:solidFill>
            <a:schemeClr val="accent1">
              <a:alpha val="11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TextBox 45"/>
          <p:cNvSpPr txBox="1"/>
          <p:nvPr/>
        </p:nvSpPr>
        <p:spPr>
          <a:xfrm>
            <a:off x="6746484" y="6237312"/>
            <a:ext cx="1502334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Tahoma" pitchFamily="34" charset="0"/>
                <a:cs typeface="Tahoma" pitchFamily="34" charset="0"/>
              </a:rPr>
              <a:t>G(t), Y(t) in bps</a:t>
            </a:r>
            <a:endParaRPr lang="ru-RU" sz="14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5" name="Rectangle 7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7451939"/>
              </p:ext>
            </p:extLst>
          </p:nvPr>
        </p:nvGraphicFramePr>
        <p:xfrm>
          <a:off x="3998155" y="3250368"/>
          <a:ext cx="1468167" cy="3811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0" name="Equation" r:id="rId22" imgW="990170" imgH="253890" progId="Equation.3">
                  <p:embed/>
                </p:oleObj>
              </mc:Choice>
              <mc:Fallback>
                <p:oleObj name="Equation" r:id="rId22" imgW="990170" imgH="253890" progId="Equation.3">
                  <p:embed/>
                  <p:pic>
                    <p:nvPicPr>
                      <p:cNvPr id="0" name="Object 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8155" y="3250368"/>
                        <a:ext cx="1468167" cy="38115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5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005489"/>
              </p:ext>
            </p:extLst>
          </p:nvPr>
        </p:nvGraphicFramePr>
        <p:xfrm>
          <a:off x="5935663" y="3284538"/>
          <a:ext cx="911225" cy="31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1" name="Equation" r:id="rId24" imgW="609480" imgH="203040" progId="Equation.3">
                  <p:embed/>
                </p:oleObj>
              </mc:Choice>
              <mc:Fallback>
                <p:oleObj name="Equation" r:id="rId24" imgW="609480" imgH="203040" progId="Equation.3">
                  <p:embed/>
                  <p:pic>
                    <p:nvPicPr>
                      <p:cNvPr id="18482" name="Object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35663" y="3284538"/>
                        <a:ext cx="911225" cy="3127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76"/>
          <p:cNvSpPr>
            <a:spLocks noChangeArrowheads="1"/>
          </p:cNvSpPr>
          <p:nvPr/>
        </p:nvSpPr>
        <p:spPr bwMode="auto">
          <a:xfrm>
            <a:off x="4321175" y="3819417"/>
            <a:ext cx="13589000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5414240"/>
              </p:ext>
            </p:extLst>
          </p:nvPr>
        </p:nvGraphicFramePr>
        <p:xfrm>
          <a:off x="4321175" y="3819418"/>
          <a:ext cx="679450" cy="2689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2" name="Equation" r:id="rId26" imgW="457002" imgH="177723" progId="Equation.3">
                  <p:embed/>
                </p:oleObj>
              </mc:Choice>
              <mc:Fallback>
                <p:oleObj name="Equation" r:id="rId26" imgW="457002" imgH="177723" progId="Equation.3">
                  <p:embed/>
                  <p:pic>
                    <p:nvPicPr>
                      <p:cNvPr id="0" name="Object 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1175" y="3819418"/>
                        <a:ext cx="679450" cy="26894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7"/>
          <p:cNvSpPr/>
          <p:nvPr/>
        </p:nvSpPr>
        <p:spPr>
          <a:xfrm>
            <a:off x="269875" y="269875"/>
            <a:ext cx="647700" cy="631825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3" name="Picture 2" descr="H:\Moscow Exchange (ex-Micex-RTS) brandbook\MSCW_XCHNG_Master_Logo_Folder\PNG\ENGLISH\MSCW_XCHNG_RGB_EN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0725" y="6191250"/>
            <a:ext cx="1665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Заголовок 1"/>
          <p:cNvSpPr txBox="1">
            <a:spLocks/>
          </p:cNvSpPr>
          <p:nvPr/>
        </p:nvSpPr>
        <p:spPr>
          <a:xfrm>
            <a:off x="1152000" y="576000"/>
            <a:ext cx="7740480" cy="54874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>
              <a:defRPr sz="2600" baseline="0"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itchFamily="34" charset="0"/>
              <a:cs typeface="Tahoma" pitchFamily="34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1304400" y="728400"/>
            <a:ext cx="7740480" cy="54874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>
              <a:defRPr sz="2600" baseline="0"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noProof="0" dirty="0" err="1" smtClean="0">
                <a:latin typeface="Tahoma" pitchFamily="34" charset="0"/>
                <a:cs typeface="Tahoma" pitchFamily="34" charset="0"/>
              </a:rPr>
              <a:t>Kalman</a:t>
            </a:r>
            <a:r>
              <a:rPr lang="en-US" sz="3200" noProof="0" dirty="0" smtClean="0">
                <a:latin typeface="Tahoma" pitchFamily="34" charset="0"/>
                <a:cs typeface="Tahoma" pitchFamily="34" charset="0"/>
              </a:rPr>
              <a:t> Filter – Trades                       (1)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itchFamily="34" charset="0"/>
              <a:cs typeface="Tahoma" pitchFamily="34" charset="0"/>
            </a:endParaRPr>
          </a:p>
        </p:txBody>
      </p:sp>
      <p:sp>
        <p:nvSpPr>
          <p:cNvPr id="28" name="Text Box 36"/>
          <p:cNvSpPr txBox="1">
            <a:spLocks noChangeArrowheads="1"/>
          </p:cNvSpPr>
          <p:nvPr/>
        </p:nvSpPr>
        <p:spPr bwMode="auto">
          <a:xfrm>
            <a:off x="6257713" y="3933056"/>
            <a:ext cx="220271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G-curve before correction</a:t>
            </a:r>
            <a:endParaRPr lang="ru-RU" sz="1400" dirty="0">
              <a:solidFill>
                <a:schemeClr val="tx2">
                  <a:lumMod val="75000"/>
                </a:schemeClr>
              </a:solidFill>
              <a:latin typeface="Tahoma" pitchFamily="34" charset="0"/>
              <a:cs typeface="Tahoma" pitchFamily="34" charset="0"/>
            </a:endParaRPr>
          </a:p>
        </p:txBody>
      </p:sp>
      <p:cxnSp>
        <p:nvCxnSpPr>
          <p:cNvPr id="36" name="Straight Connector 35"/>
          <p:cNvCxnSpPr/>
          <p:nvPr/>
        </p:nvCxnSpPr>
        <p:spPr>
          <a:xfrm>
            <a:off x="5753657" y="4077072"/>
            <a:ext cx="36004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 Box 36"/>
          <p:cNvSpPr txBox="1">
            <a:spLocks noChangeArrowheads="1"/>
          </p:cNvSpPr>
          <p:nvPr/>
        </p:nvSpPr>
        <p:spPr bwMode="auto">
          <a:xfrm>
            <a:off x="6257713" y="4273351"/>
            <a:ext cx="2067489" cy="307777"/>
          </a:xfrm>
          <a:prstGeom prst="rect">
            <a:avLst/>
          </a:prstGeom>
          <a:solidFill>
            <a:schemeClr val="accent5">
              <a:lumMod val="50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400" dirty="0" smtClean="0">
                <a:solidFill>
                  <a:srgbClr val="7EEBF6"/>
                </a:solidFill>
                <a:latin typeface="Tahoma" pitchFamily="34" charset="0"/>
                <a:cs typeface="Tahoma" pitchFamily="34" charset="0"/>
              </a:rPr>
              <a:t>G-curve after correction</a:t>
            </a:r>
            <a:endParaRPr lang="ru-RU" sz="1400" dirty="0">
              <a:solidFill>
                <a:srgbClr val="7EEBF6"/>
              </a:solidFill>
              <a:latin typeface="Tahoma" pitchFamily="34" charset="0"/>
              <a:cs typeface="Tahoma" pitchFamily="34" charset="0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>
            <a:off x="5753657" y="4417367"/>
            <a:ext cx="360040" cy="0"/>
          </a:xfrm>
          <a:prstGeom prst="line">
            <a:avLst/>
          </a:prstGeom>
          <a:ln w="38100">
            <a:solidFill>
              <a:srgbClr val="7EEBF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8" name="Group 47"/>
          <p:cNvGrpSpPr/>
          <p:nvPr/>
        </p:nvGrpSpPr>
        <p:grpSpPr>
          <a:xfrm>
            <a:off x="5364088" y="1628800"/>
            <a:ext cx="3636094" cy="2160240"/>
            <a:chOff x="4788024" y="1628800"/>
            <a:chExt cx="4212158" cy="2448272"/>
          </a:xfrm>
        </p:grpSpPr>
        <p:pic>
          <p:nvPicPr>
            <p:cNvPr id="7" name="Picture 1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788024" y="1628800"/>
              <a:ext cx="4212158" cy="2448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Line 17"/>
            <p:cNvSpPr>
              <a:spLocks noChangeShapeType="1"/>
            </p:cNvSpPr>
            <p:nvPr/>
          </p:nvSpPr>
          <p:spPr bwMode="auto">
            <a:xfrm flipV="1">
              <a:off x="6504486" y="2703296"/>
              <a:ext cx="0" cy="416986"/>
            </a:xfrm>
            <a:prstGeom prst="line">
              <a:avLst/>
            </a:prstGeom>
            <a:noFill/>
            <a:ln w="38100">
              <a:solidFill>
                <a:srgbClr val="FF505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" name="Line 19"/>
            <p:cNvSpPr>
              <a:spLocks noChangeShapeType="1"/>
            </p:cNvSpPr>
            <p:nvPr/>
          </p:nvSpPr>
          <p:spPr bwMode="auto">
            <a:xfrm>
              <a:off x="6504486" y="2907962"/>
              <a:ext cx="77691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" name="Line 20"/>
            <p:cNvSpPr>
              <a:spLocks noChangeShapeType="1"/>
            </p:cNvSpPr>
            <p:nvPr/>
          </p:nvSpPr>
          <p:spPr bwMode="auto">
            <a:xfrm>
              <a:off x="7281399" y="2191631"/>
              <a:ext cx="0" cy="716331"/>
            </a:xfrm>
            <a:prstGeom prst="line">
              <a:avLst/>
            </a:prstGeom>
            <a:noFill/>
            <a:ln w="28575">
              <a:solidFill>
                <a:srgbClr val="FF5050"/>
              </a:solidFill>
              <a:round/>
              <a:headEnd type="arrow" w="med" len="med"/>
              <a:tailEnd type="arrow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" name="Line 22"/>
            <p:cNvSpPr>
              <a:spLocks noChangeShapeType="1"/>
            </p:cNvSpPr>
            <p:nvPr/>
          </p:nvSpPr>
          <p:spPr bwMode="auto">
            <a:xfrm>
              <a:off x="6452692" y="2703296"/>
              <a:ext cx="97852" cy="0"/>
            </a:xfrm>
            <a:prstGeom prst="line">
              <a:avLst/>
            </a:prstGeom>
            <a:noFill/>
            <a:ln w="25400">
              <a:solidFill>
                <a:srgbClr val="FF505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" name="Line 23"/>
            <p:cNvSpPr>
              <a:spLocks noChangeShapeType="1"/>
            </p:cNvSpPr>
            <p:nvPr/>
          </p:nvSpPr>
          <p:spPr bwMode="auto">
            <a:xfrm>
              <a:off x="6452692" y="3112628"/>
              <a:ext cx="97852" cy="0"/>
            </a:xfrm>
            <a:prstGeom prst="line">
              <a:avLst/>
            </a:prstGeom>
            <a:noFill/>
            <a:ln w="25400">
              <a:solidFill>
                <a:srgbClr val="FF505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" name="Line 24"/>
            <p:cNvSpPr>
              <a:spLocks noChangeShapeType="1"/>
            </p:cNvSpPr>
            <p:nvPr/>
          </p:nvSpPr>
          <p:spPr bwMode="auto">
            <a:xfrm flipH="1" flipV="1">
              <a:off x="6556279" y="3112628"/>
              <a:ext cx="880501" cy="409331"/>
            </a:xfrm>
            <a:prstGeom prst="line">
              <a:avLst/>
            </a:prstGeom>
            <a:noFill/>
            <a:ln w="9525">
              <a:solidFill>
                <a:schemeClr val="accent2">
                  <a:lumMod val="75000"/>
                </a:schemeClr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" name="Line 25"/>
            <p:cNvSpPr>
              <a:spLocks noChangeShapeType="1"/>
            </p:cNvSpPr>
            <p:nvPr/>
          </p:nvSpPr>
          <p:spPr bwMode="auto">
            <a:xfrm>
              <a:off x="6504486" y="2191631"/>
              <a:ext cx="77691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" name="Line 27"/>
            <p:cNvSpPr>
              <a:spLocks noChangeShapeType="1"/>
            </p:cNvSpPr>
            <p:nvPr/>
          </p:nvSpPr>
          <p:spPr bwMode="auto">
            <a:xfrm>
              <a:off x="7436782" y="3521960"/>
              <a:ext cx="932296" cy="0"/>
            </a:xfrm>
            <a:prstGeom prst="line">
              <a:avLst/>
            </a:prstGeom>
            <a:noFill/>
            <a:ln w="9525">
              <a:solidFill>
                <a:schemeClr val="bg2">
                  <a:lumMod val="2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" name="Text Box 28"/>
            <p:cNvSpPr txBox="1">
              <a:spLocks noChangeArrowheads="1"/>
            </p:cNvSpPr>
            <p:nvPr/>
          </p:nvSpPr>
          <p:spPr bwMode="auto">
            <a:xfrm>
              <a:off x="7464434" y="2348880"/>
              <a:ext cx="1160733" cy="383695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 dirty="0" smtClean="0">
                  <a:latin typeface="Tahoma" pitchFamily="34" charset="0"/>
                  <a:cs typeface="Tahoma" pitchFamily="34" charset="0"/>
                </a:rPr>
                <a:t>residual</a:t>
              </a:r>
              <a:endParaRPr lang="ru-RU" sz="1600" dirty="0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22" name="Line 30"/>
            <p:cNvSpPr>
              <a:spLocks noChangeShapeType="1"/>
            </p:cNvSpPr>
            <p:nvPr/>
          </p:nvSpPr>
          <p:spPr bwMode="auto">
            <a:xfrm>
              <a:off x="6504486" y="2038132"/>
              <a:ext cx="0" cy="306999"/>
            </a:xfrm>
            <a:prstGeom prst="line">
              <a:avLst/>
            </a:prstGeom>
            <a:noFill/>
            <a:ln w="38100">
              <a:solidFill>
                <a:schemeClr val="tx2">
                  <a:lumMod val="60000"/>
                  <a:lumOff val="4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" name="Line 32"/>
            <p:cNvSpPr>
              <a:spLocks noChangeShapeType="1"/>
            </p:cNvSpPr>
            <p:nvPr/>
          </p:nvSpPr>
          <p:spPr bwMode="auto">
            <a:xfrm>
              <a:off x="6452692" y="2038132"/>
              <a:ext cx="103588" cy="0"/>
            </a:xfrm>
            <a:prstGeom prst="line">
              <a:avLst/>
            </a:prstGeom>
            <a:noFill/>
            <a:ln w="25400">
              <a:solidFill>
                <a:srgbClr val="364DF4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" name="Line 39"/>
            <p:cNvSpPr>
              <a:spLocks noChangeShapeType="1"/>
            </p:cNvSpPr>
            <p:nvPr/>
          </p:nvSpPr>
          <p:spPr bwMode="auto">
            <a:xfrm flipH="1" flipV="1">
              <a:off x="6084168" y="1916831"/>
              <a:ext cx="368524" cy="274799"/>
            </a:xfrm>
            <a:prstGeom prst="line">
              <a:avLst/>
            </a:prstGeom>
            <a:noFill/>
            <a:ln w="15875">
              <a:solidFill>
                <a:srgbClr val="364DF4"/>
              </a:solidFill>
              <a:round/>
              <a:headEnd type="arrow" w="med" len="med"/>
              <a:tailEnd/>
            </a:ln>
          </p:spPr>
          <p:txBody>
            <a:bodyPr/>
            <a:lstStyle/>
            <a:p>
              <a:endParaRPr lang="ru-RU"/>
            </a:p>
          </p:txBody>
        </p:sp>
        <p:graphicFrame>
          <p:nvGraphicFramePr>
            <p:cNvPr id="33" name="Object 41"/>
            <p:cNvGraphicFramePr>
              <a:graphicFrameLocks noChangeAspect="1"/>
            </p:cNvGraphicFramePr>
            <p:nvPr/>
          </p:nvGraphicFramePr>
          <p:xfrm>
            <a:off x="5292080" y="1916832"/>
            <a:ext cx="823987" cy="3600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485" name="Equation" r:id="rId5" imgW="558720" imgH="241200" progId="Equation.3">
                    <p:embed/>
                  </p:oleObj>
                </mc:Choice>
                <mc:Fallback>
                  <p:oleObj name="Equation" r:id="rId5" imgW="558720" imgH="241200" progId="Equation.3">
                    <p:embed/>
                    <p:pic>
                      <p:nvPicPr>
                        <p:cNvPr id="0" name="Object 4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92080" y="1916832"/>
                          <a:ext cx="823987" cy="360040"/>
                        </a:xfrm>
                        <a:prstGeom prst="rect">
                          <a:avLst/>
                        </a:prstGeom>
                        <a:solidFill>
                          <a:srgbClr val="3333FF"/>
                        </a:solidFill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4" name="Object 42"/>
            <p:cNvGraphicFramePr>
              <a:graphicFrameLocks noChangeAspect="1"/>
            </p:cNvGraphicFramePr>
            <p:nvPr/>
          </p:nvGraphicFramePr>
          <p:xfrm>
            <a:off x="5364088" y="3212976"/>
            <a:ext cx="1193856" cy="34669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486" name="Equation" r:id="rId7" imgW="761760" imgH="241200" progId="Equation.3">
                    <p:embed/>
                  </p:oleObj>
                </mc:Choice>
                <mc:Fallback>
                  <p:oleObj name="Equation" r:id="rId7" imgW="761760" imgH="241200" progId="Equation.3">
                    <p:embed/>
                    <p:pic>
                      <p:nvPicPr>
                        <p:cNvPr id="0" name="Object 4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364088" y="3212976"/>
                          <a:ext cx="1193856" cy="346697"/>
                        </a:xfrm>
                        <a:prstGeom prst="rect">
                          <a:avLst/>
                        </a:prstGeom>
                        <a:solidFill>
                          <a:srgbClr val="FF5050"/>
                        </a:solidFill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0" name="Line 32"/>
            <p:cNvSpPr>
              <a:spLocks noChangeShapeType="1"/>
            </p:cNvSpPr>
            <p:nvPr/>
          </p:nvSpPr>
          <p:spPr bwMode="auto">
            <a:xfrm>
              <a:off x="6452692" y="2345131"/>
              <a:ext cx="103588" cy="0"/>
            </a:xfrm>
            <a:prstGeom prst="line">
              <a:avLst/>
            </a:prstGeom>
            <a:noFill/>
            <a:ln w="25400">
              <a:solidFill>
                <a:srgbClr val="364DF4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" name="Oval 26"/>
            <p:cNvSpPr>
              <a:spLocks noChangeArrowheads="1"/>
            </p:cNvSpPr>
            <p:nvPr/>
          </p:nvSpPr>
          <p:spPr bwMode="auto">
            <a:xfrm>
              <a:off x="6452692" y="2140465"/>
              <a:ext cx="103588" cy="102332"/>
            </a:xfrm>
            <a:prstGeom prst="ellipse">
              <a:avLst/>
            </a:prstGeom>
            <a:solidFill>
              <a:srgbClr val="364DF4"/>
            </a:solidFill>
            <a:ln w="9525">
              <a:solidFill>
                <a:srgbClr val="01020B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" name="Oval 18"/>
            <p:cNvSpPr>
              <a:spLocks noChangeArrowheads="1"/>
            </p:cNvSpPr>
            <p:nvPr/>
          </p:nvSpPr>
          <p:spPr bwMode="auto">
            <a:xfrm>
              <a:off x="6452692" y="2856796"/>
              <a:ext cx="103588" cy="102333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" name="Text Box 28"/>
            <p:cNvSpPr txBox="1">
              <a:spLocks noChangeArrowheads="1"/>
            </p:cNvSpPr>
            <p:nvPr/>
          </p:nvSpPr>
          <p:spPr bwMode="auto">
            <a:xfrm>
              <a:off x="7452320" y="3214961"/>
              <a:ext cx="1172848" cy="383695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 dirty="0" smtClean="0">
                  <a:latin typeface="Tahoma" pitchFamily="34" charset="0"/>
                  <a:cs typeface="Tahoma" pitchFamily="34" charset="0"/>
                </a:rPr>
                <a:t>accuracy</a:t>
              </a:r>
              <a:endParaRPr lang="ru-RU" sz="1600" dirty="0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42" name="Line 24"/>
            <p:cNvSpPr>
              <a:spLocks noChangeShapeType="1"/>
            </p:cNvSpPr>
            <p:nvPr/>
          </p:nvSpPr>
          <p:spPr bwMode="auto">
            <a:xfrm flipH="1" flipV="1">
              <a:off x="6556279" y="2345131"/>
              <a:ext cx="880502" cy="1176829"/>
            </a:xfrm>
            <a:prstGeom prst="line">
              <a:avLst/>
            </a:prstGeom>
            <a:noFill/>
            <a:ln w="9525">
              <a:solidFill>
                <a:schemeClr val="accent2">
                  <a:lumMod val="75000"/>
                </a:schemeClr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3" name="Text Box 36"/>
          <p:cNvSpPr txBox="1">
            <a:spLocks noChangeArrowheads="1"/>
          </p:cNvSpPr>
          <p:nvPr/>
        </p:nvSpPr>
        <p:spPr bwMode="auto">
          <a:xfrm>
            <a:off x="971600" y="1628800"/>
            <a:ext cx="4392488" cy="4062651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ct val="0"/>
              </a:spcBef>
              <a:buClrTx/>
              <a:buSzTx/>
              <a:buFont typeface="Arial" pitchFamily="34" charset="0"/>
              <a:buChar char="•"/>
            </a:pP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 each trade is considered as new “observation”</a:t>
            </a:r>
          </a:p>
          <a:p>
            <a:pPr>
              <a:lnSpc>
                <a:spcPct val="150000"/>
              </a:lnSpc>
              <a:spcBef>
                <a:spcPct val="0"/>
              </a:spcBef>
              <a:buClrTx/>
              <a:buSzTx/>
              <a:buFont typeface="Arial" pitchFamily="34" charset="0"/>
              <a:buChar char="•"/>
            </a:pPr>
            <a:endParaRPr lang="en-US" sz="800" dirty="0" smtClean="0">
              <a:solidFill>
                <a:schemeClr val="tx2">
                  <a:lumMod val="75000"/>
                </a:schemeClr>
              </a:solidFill>
              <a:latin typeface="Tahoma" pitchFamily="34" charset="0"/>
              <a:cs typeface="Tahoma" pitchFamily="34" charset="0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ClrTx/>
              <a:buSzTx/>
              <a:buFont typeface="Arial" pitchFamily="34" charset="0"/>
              <a:buChar char="•"/>
            </a:pP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 the vector of </a:t>
            </a:r>
            <a:r>
              <a:rPr lang="en-US" sz="1400" dirty="0" smtClean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dynamic parameters   </a:t>
            </a:r>
            <a:r>
              <a:rPr lang="en-US" sz="1400" b="1" dirty="0" smtClean="0">
                <a:solidFill>
                  <a:schemeClr val="tx2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x</a:t>
            </a: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1400" b="1" dirty="0" smtClean="0">
                <a:solidFill>
                  <a:schemeClr val="tx2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is </a:t>
            </a:r>
            <a:b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</a:b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  updated after each trade</a:t>
            </a:r>
          </a:p>
          <a:p>
            <a:pPr>
              <a:lnSpc>
                <a:spcPct val="150000"/>
              </a:lnSpc>
              <a:spcBef>
                <a:spcPct val="0"/>
              </a:spcBef>
              <a:buClrTx/>
              <a:buSzTx/>
              <a:buFont typeface="Arial" pitchFamily="34" charset="0"/>
              <a:buChar char="•"/>
            </a:pPr>
            <a:endParaRPr lang="en-US" sz="800" dirty="0" smtClean="0">
              <a:solidFill>
                <a:schemeClr val="tx2">
                  <a:lumMod val="75000"/>
                </a:schemeClr>
              </a:solidFill>
              <a:latin typeface="Tahoma" pitchFamily="34" charset="0"/>
              <a:cs typeface="Tahoma" pitchFamily="34" charset="0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ClrTx/>
              <a:buSzTx/>
              <a:buFont typeface="Arial" pitchFamily="34" charset="0"/>
              <a:buChar char="•"/>
            </a:pP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 as result the curve is shifted to diminish the </a:t>
            </a:r>
            <a:b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</a:b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  residual (“the innovation”)</a:t>
            </a:r>
          </a:p>
          <a:p>
            <a:pPr>
              <a:lnSpc>
                <a:spcPct val="150000"/>
              </a:lnSpc>
              <a:spcBef>
                <a:spcPct val="0"/>
              </a:spcBef>
              <a:buClrTx/>
              <a:buSzTx/>
              <a:buFont typeface="Arial" pitchFamily="34" charset="0"/>
              <a:buChar char="•"/>
            </a:pPr>
            <a:endParaRPr lang="en-US" sz="800" dirty="0" smtClean="0">
              <a:solidFill>
                <a:schemeClr val="tx2">
                  <a:lumMod val="75000"/>
                </a:schemeClr>
              </a:solidFill>
              <a:latin typeface="Tahoma" pitchFamily="34" charset="0"/>
              <a:cs typeface="Tahoma" pitchFamily="34" charset="0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ClrTx/>
              <a:buSzTx/>
              <a:buFont typeface="Arial" pitchFamily="34" charset="0"/>
              <a:buChar char="•"/>
            </a:pP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 accuracies (volatilities, covariance) of both </a:t>
            </a:r>
            <a:r>
              <a:rPr lang="en-US" sz="1400" b="1" dirty="0" smtClean="0">
                <a:solidFill>
                  <a:schemeClr val="tx2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x</a:t>
            </a:r>
            <a:br>
              <a:rPr lang="en-US" sz="1400" b="1" dirty="0" smtClean="0">
                <a:solidFill>
                  <a:schemeClr val="tx2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</a:br>
            <a:r>
              <a:rPr lang="en-US" sz="1400" b="1" dirty="0" smtClean="0">
                <a:solidFill>
                  <a:schemeClr val="tx2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 and the observation are taken into account to </a:t>
            </a:r>
            <a:b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</a:b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  determine an optimal change of </a:t>
            </a:r>
            <a:r>
              <a:rPr lang="en-US" sz="1400" b="1" dirty="0" smtClean="0">
                <a:solidFill>
                  <a:schemeClr val="tx2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x</a:t>
            </a:r>
          </a:p>
          <a:p>
            <a:pPr>
              <a:lnSpc>
                <a:spcPct val="150000"/>
              </a:lnSpc>
              <a:spcBef>
                <a:spcPct val="0"/>
              </a:spcBef>
              <a:buClrTx/>
              <a:buSzTx/>
              <a:buFont typeface="Arial" pitchFamily="34" charset="0"/>
              <a:buChar char="•"/>
            </a:pPr>
            <a:endParaRPr lang="en-US" sz="800" dirty="0" smtClean="0">
              <a:solidFill>
                <a:schemeClr val="tx2">
                  <a:lumMod val="75000"/>
                </a:schemeClr>
              </a:solidFill>
              <a:latin typeface="Tahoma" pitchFamily="34" charset="0"/>
              <a:cs typeface="Tahoma" pitchFamily="34" charset="0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ClrTx/>
              <a:buSzTx/>
              <a:buFont typeface="Arial" pitchFamily="34" charset="0"/>
              <a:buChar char="•"/>
            </a:pP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 this method ensures smooth transformations of</a:t>
            </a:r>
            <a:b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</a:b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  the curve trade-by-trade</a:t>
            </a:r>
          </a:p>
        </p:txBody>
      </p:sp>
      <p:sp>
        <p:nvSpPr>
          <p:cNvPr id="49" name="Rectangle 48"/>
          <p:cNvSpPr/>
          <p:nvPr/>
        </p:nvSpPr>
        <p:spPr>
          <a:xfrm>
            <a:off x="5292080" y="4725144"/>
            <a:ext cx="3744416" cy="175432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An alternative method is to accumulate trades during some period of time and then try to fit the curve “at once”. In a not very liquid market this method has some disadvantages:</a:t>
            </a:r>
          </a:p>
          <a:p>
            <a:pPr>
              <a:buFont typeface="Arial" pitchFamily="34" charset="0"/>
              <a:buChar char="•"/>
            </a:pP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 the accumulation period should be long enough</a:t>
            </a:r>
            <a:b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</a:b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  to guarantee sufficient number of observations</a:t>
            </a:r>
            <a:b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</a:b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  for various maturities</a:t>
            </a:r>
          </a:p>
          <a:p>
            <a:pPr>
              <a:buFont typeface="Arial" pitchFamily="34" charset="0"/>
              <a:buChar char="•"/>
            </a:pP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 the curve can have significant jerks from one</a:t>
            </a:r>
            <a:b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</a:b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  calculation to another</a:t>
            </a:r>
            <a:endParaRPr lang="ru-RU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7"/>
          <p:cNvSpPr/>
          <p:nvPr/>
        </p:nvSpPr>
        <p:spPr>
          <a:xfrm>
            <a:off x="269875" y="269875"/>
            <a:ext cx="647700" cy="631825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3" name="Picture 2" descr="H:\Moscow Exchange (ex-Micex-RTS) brandbook\MSCW_XCHNG_Master_Logo_Folder\PNG\ENGLISH\MSCW_XCHNG_RGB_EN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0725" y="6191250"/>
            <a:ext cx="1665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Заголовок 1"/>
          <p:cNvSpPr txBox="1">
            <a:spLocks/>
          </p:cNvSpPr>
          <p:nvPr/>
        </p:nvSpPr>
        <p:spPr>
          <a:xfrm>
            <a:off x="1152000" y="576000"/>
            <a:ext cx="7740480" cy="54874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>
              <a:defRPr sz="2600" baseline="0"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itchFamily="34" charset="0"/>
              <a:cs typeface="Tahoma" pitchFamily="34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1304400" y="728400"/>
            <a:ext cx="7740480" cy="54874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>
              <a:defRPr sz="2600" baseline="0"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noProof="0" dirty="0" err="1" smtClean="0">
                <a:latin typeface="Tahoma" pitchFamily="34" charset="0"/>
                <a:cs typeface="Tahoma" pitchFamily="34" charset="0"/>
              </a:rPr>
              <a:t>Kalman</a:t>
            </a:r>
            <a:r>
              <a:rPr lang="en-US" sz="3200" noProof="0" dirty="0" smtClean="0">
                <a:latin typeface="Tahoma" pitchFamily="34" charset="0"/>
                <a:cs typeface="Tahoma" pitchFamily="34" charset="0"/>
              </a:rPr>
              <a:t> Filter – Trades                       (2)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itchFamily="34" charset="0"/>
              <a:cs typeface="Tahoma" pitchFamily="34" charset="0"/>
            </a:endParaRPr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2532" name="Object 4"/>
          <p:cNvGraphicFramePr>
            <a:graphicFrameLocks noChangeAspect="1"/>
          </p:cNvGraphicFramePr>
          <p:nvPr/>
        </p:nvGraphicFramePr>
        <p:xfrm>
          <a:off x="1907704" y="4785172"/>
          <a:ext cx="530225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2" name="Equation" r:id="rId4" imgW="4076640" imgH="939600" progId="Equation.3">
                  <p:embed/>
                </p:oleObj>
              </mc:Choice>
              <mc:Fallback>
                <p:oleObj name="Equation" r:id="rId4" imgW="4076640" imgH="9396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4785172"/>
                        <a:ext cx="5302250" cy="1219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2534" name="Object 6"/>
          <p:cNvGraphicFramePr>
            <a:graphicFrameLocks noChangeAspect="1"/>
          </p:cNvGraphicFramePr>
          <p:nvPr/>
        </p:nvGraphicFramePr>
        <p:xfrm>
          <a:off x="7558088" y="5085209"/>
          <a:ext cx="1023937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3" name="Equation" r:id="rId6" imgW="774360" imgH="444240" progId="Equation.3">
                  <p:embed/>
                </p:oleObj>
              </mc:Choice>
              <mc:Fallback>
                <p:oleObj name="Equation" r:id="rId6" imgW="774360" imgH="44424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8088" y="5085209"/>
                        <a:ext cx="1023937" cy="576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7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2536" name="Object 8"/>
          <p:cNvGraphicFramePr>
            <a:graphicFrameLocks noChangeAspect="1"/>
          </p:cNvGraphicFramePr>
          <p:nvPr/>
        </p:nvGraphicFramePr>
        <p:xfrm>
          <a:off x="6084168" y="2060848"/>
          <a:ext cx="2894012" cy="67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4" name="Equation" r:id="rId8" imgW="2197100" imgH="520700" progId="Equation.3">
                  <p:embed/>
                </p:oleObj>
              </mc:Choice>
              <mc:Fallback>
                <p:oleObj name="Equation" r:id="rId8" imgW="2197100" imgH="52070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4168" y="2060848"/>
                        <a:ext cx="2894012" cy="676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2" name="Object 14"/>
          <p:cNvGraphicFramePr>
            <a:graphicFrameLocks noChangeAspect="1"/>
          </p:cNvGraphicFramePr>
          <p:nvPr/>
        </p:nvGraphicFramePr>
        <p:xfrm>
          <a:off x="4395591" y="6093272"/>
          <a:ext cx="500063" cy="31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5" name="Equation" r:id="rId10" imgW="393529" imgH="241195" progId="Equation.3">
                  <p:embed/>
                </p:oleObj>
              </mc:Choice>
              <mc:Fallback>
                <p:oleObj name="Equation" r:id="rId10" imgW="393529" imgH="241195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5591" y="6093272"/>
                        <a:ext cx="500063" cy="3127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43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1260078" tIns="152352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6" name="Text Box 36"/>
          <p:cNvSpPr txBox="1">
            <a:spLocks noChangeArrowheads="1"/>
          </p:cNvSpPr>
          <p:nvPr/>
        </p:nvSpPr>
        <p:spPr bwMode="auto">
          <a:xfrm>
            <a:off x="1331640" y="1412776"/>
            <a:ext cx="7560840" cy="332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To avoid instability, the </a:t>
            </a:r>
            <a:r>
              <a:rPr lang="en-US" sz="1400" dirty="0" err="1" smtClean="0">
                <a:solidFill>
                  <a:schemeClr val="tx2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Kalman</a:t>
            </a: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 Filter is simplified: the covariance matrix of </a:t>
            </a:r>
            <a:r>
              <a:rPr lang="en-US" sz="1400" b="1" dirty="0" smtClean="0">
                <a:solidFill>
                  <a:schemeClr val="tx2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x</a:t>
            </a: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1400" dirty="0" smtClean="0">
                <a:latin typeface="Tahoma" pitchFamily="34" charset="0"/>
                <a:cs typeface="Tahoma" pitchFamily="34" charset="0"/>
              </a:rPr>
              <a:t>is</a:t>
            </a: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1400" dirty="0" smtClean="0">
                <a:solidFill>
                  <a:srgbClr val="364DF4"/>
                </a:solidFill>
                <a:latin typeface="Tahoma" pitchFamily="34" charset="0"/>
                <a:cs typeface="Tahoma" pitchFamily="34" charset="0"/>
              </a:rPr>
              <a:t>static</a:t>
            </a: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. </a:t>
            </a:r>
          </a:p>
          <a:p>
            <a:pPr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Extremely large residuals are truncated to prevent jumps of the curve.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sz="1400" dirty="0" smtClean="0">
              <a:solidFill>
                <a:schemeClr val="tx2">
                  <a:lumMod val="75000"/>
                </a:schemeClr>
              </a:solidFill>
              <a:latin typeface="Tahoma" pitchFamily="34" charset="0"/>
              <a:cs typeface="Tahoma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The noise in observations is characterized by the variance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sz="1400" dirty="0" smtClean="0">
              <a:solidFill>
                <a:schemeClr val="tx2">
                  <a:lumMod val="75000"/>
                </a:schemeClr>
              </a:solidFill>
              <a:latin typeface="Tahoma" pitchFamily="34" charset="0"/>
              <a:cs typeface="Tahoma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where           is variance of k-</a:t>
            </a:r>
            <a:r>
              <a:rPr lang="en-US" sz="1400" dirty="0" err="1" smtClean="0">
                <a:solidFill>
                  <a:schemeClr val="tx2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th</a:t>
            </a: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 issue’s YTM fluctuations;                    - </a:t>
            </a:r>
            <a:r>
              <a:rPr lang="en-US" sz="1400" dirty="0" smtClean="0">
                <a:solidFill>
                  <a:srgbClr val="364DF4"/>
                </a:solidFill>
                <a:latin typeface="Tahoma" pitchFamily="34" charset="0"/>
                <a:cs typeface="Tahoma" pitchFamily="34" charset="0"/>
              </a:rPr>
              <a:t>static</a:t>
            </a: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1400" dirty="0" smtClean="0">
                <a:latin typeface="Tahoma" pitchFamily="34" charset="0"/>
                <a:cs typeface="Tahoma" pitchFamily="34" charset="0"/>
              </a:rPr>
              <a:t>parameters.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sz="1400" dirty="0" smtClean="0">
              <a:latin typeface="Tahoma" pitchFamily="34" charset="0"/>
              <a:cs typeface="Tahoma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400" b="1" dirty="0" smtClean="0">
                <a:latin typeface="Tahoma" pitchFamily="34" charset="0"/>
                <a:cs typeface="Tahoma" pitchFamily="34" charset="0"/>
              </a:rPr>
              <a:t>Algorithm: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sz="1400" dirty="0" smtClean="0">
              <a:solidFill>
                <a:schemeClr val="tx2">
                  <a:lumMod val="75000"/>
                </a:schemeClr>
              </a:solidFill>
              <a:latin typeface="Tahoma" pitchFamily="34" charset="0"/>
              <a:cs typeface="Tahoma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If             is current vector of </a:t>
            </a:r>
            <a:r>
              <a:rPr lang="en-US" sz="1400" dirty="0" smtClean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dynamic </a:t>
            </a:r>
            <a:r>
              <a:rPr lang="en-US" sz="1400" dirty="0" smtClean="0">
                <a:latin typeface="Tahoma" pitchFamily="34" charset="0"/>
                <a:cs typeface="Tahoma" pitchFamily="34" charset="0"/>
              </a:rPr>
              <a:t>parameters,                        </a:t>
            </a: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- new observation,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sz="1400" dirty="0" smtClean="0">
              <a:solidFill>
                <a:schemeClr val="tx2">
                  <a:lumMod val="75000"/>
                </a:schemeClr>
              </a:solidFill>
              <a:latin typeface="Tahoma" pitchFamily="34" charset="0"/>
              <a:cs typeface="Tahoma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                                               - residual,        - sensitivities  of                        to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sz="1400" dirty="0" smtClean="0">
              <a:solidFill>
                <a:schemeClr val="tx2">
                  <a:lumMod val="75000"/>
                </a:schemeClr>
              </a:solidFill>
              <a:latin typeface="Tahoma" pitchFamily="34" charset="0"/>
              <a:cs typeface="Tahoma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Then next vector of </a:t>
            </a:r>
            <a:r>
              <a:rPr lang="en-US" sz="1400" dirty="0" smtClean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dynamic </a:t>
            </a:r>
            <a:r>
              <a:rPr lang="en-US" sz="1400" dirty="0" smtClean="0">
                <a:latin typeface="Tahoma" pitchFamily="34" charset="0"/>
                <a:cs typeface="Tahoma" pitchFamily="34" charset="0"/>
              </a:rPr>
              <a:t>parameters is </a:t>
            </a: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calculated </a:t>
            </a:r>
            <a:r>
              <a:rPr lang="en-US" sz="1400" b="1" dirty="0" smtClean="0">
                <a:solidFill>
                  <a:schemeClr val="tx2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recurrently</a:t>
            </a: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:</a:t>
            </a:r>
            <a:endParaRPr lang="ru-RU" sz="1400" dirty="0">
              <a:solidFill>
                <a:schemeClr val="tx2">
                  <a:lumMod val="75000"/>
                </a:schemeClr>
              </a:solidFill>
              <a:latin typeface="Tahoma" pitchFamily="34" charset="0"/>
              <a:cs typeface="Tahoma" pitchFamily="34" charset="0"/>
            </a:endParaRPr>
          </a:p>
        </p:txBody>
      </p:sp>
      <p:graphicFrame>
        <p:nvGraphicFramePr>
          <p:cNvPr id="22549" name="Object 21"/>
          <p:cNvGraphicFramePr>
            <a:graphicFrameLocks noChangeAspect="1"/>
          </p:cNvGraphicFramePr>
          <p:nvPr/>
        </p:nvGraphicFramePr>
        <p:xfrm>
          <a:off x="2051050" y="2643188"/>
          <a:ext cx="334963" cy="328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6" name="Equation" r:id="rId12" imgW="203040" imgH="203040" progId="Equation.3">
                  <p:embed/>
                </p:oleObj>
              </mc:Choice>
              <mc:Fallback>
                <p:oleObj name="Equation" r:id="rId12" imgW="203040" imgH="203040" progId="Equation.3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2643188"/>
                        <a:ext cx="334963" cy="328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50" name="Object 22"/>
          <p:cNvGraphicFramePr>
            <a:graphicFrameLocks noChangeAspect="1"/>
          </p:cNvGraphicFramePr>
          <p:nvPr/>
        </p:nvGraphicFramePr>
        <p:xfrm>
          <a:off x="6052344" y="2677865"/>
          <a:ext cx="823912" cy="319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7" name="Equation" r:id="rId14" imgW="545760" imgH="215640" progId="Equation.3">
                  <p:embed/>
                </p:oleObj>
              </mc:Choice>
              <mc:Fallback>
                <p:oleObj name="Equation" r:id="rId14" imgW="545760" imgH="215640" progId="Equation.3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52344" y="2677865"/>
                        <a:ext cx="823912" cy="319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52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2551" name="Object 23"/>
          <p:cNvGraphicFramePr>
            <a:graphicFrameLocks noChangeAspect="1"/>
          </p:cNvGraphicFramePr>
          <p:nvPr/>
        </p:nvGraphicFramePr>
        <p:xfrm>
          <a:off x="1444625" y="3981946"/>
          <a:ext cx="2466975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8" name="Equation" r:id="rId16" imgW="1879560" imgH="241200" progId="Equation.3">
                  <p:embed/>
                </p:oleObj>
              </mc:Choice>
              <mc:Fallback>
                <p:oleObj name="Equation" r:id="rId16" imgW="1879560" imgH="241200" progId="Equation.3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4625" y="3981946"/>
                        <a:ext cx="2466975" cy="311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53" name="Object 25"/>
          <p:cNvGraphicFramePr>
            <a:graphicFrameLocks noChangeAspect="1"/>
          </p:cNvGraphicFramePr>
          <p:nvPr/>
        </p:nvGraphicFramePr>
        <p:xfrm>
          <a:off x="1741141" y="3521323"/>
          <a:ext cx="382587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9" name="Equation" r:id="rId18" imgW="253800" imgH="228600" progId="Equation.3">
                  <p:embed/>
                </p:oleObj>
              </mc:Choice>
              <mc:Fallback>
                <p:oleObj name="Equation" r:id="rId18" imgW="253800" imgH="228600" progId="Equation.3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1141" y="3521323"/>
                        <a:ext cx="382587" cy="339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54" name="Object 26"/>
          <p:cNvGraphicFramePr>
            <a:graphicFrameLocks noChangeAspect="1"/>
          </p:cNvGraphicFramePr>
          <p:nvPr/>
        </p:nvGraphicFramePr>
        <p:xfrm>
          <a:off x="5660107" y="3546723"/>
          <a:ext cx="1000125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0" name="Equation" r:id="rId20" imgW="761760" imgH="241200" progId="Equation.3">
                  <p:embed/>
                </p:oleObj>
              </mc:Choice>
              <mc:Fallback>
                <p:oleObj name="Equation" r:id="rId20" imgW="761760" imgH="241200" progId="Equation.3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0107" y="3546723"/>
                        <a:ext cx="1000125" cy="314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55" name="Object 27"/>
          <p:cNvGraphicFramePr>
            <a:graphicFrameLocks noChangeAspect="1"/>
          </p:cNvGraphicFramePr>
          <p:nvPr/>
        </p:nvGraphicFramePr>
        <p:xfrm>
          <a:off x="4932040" y="3934321"/>
          <a:ext cx="247650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1" name="Equation" r:id="rId22" imgW="164880" imgH="241200" progId="Equation.3">
                  <p:embed/>
                </p:oleObj>
              </mc:Choice>
              <mc:Fallback>
                <p:oleObj name="Equation" r:id="rId22" imgW="164880" imgH="241200" progId="Equation.3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2040" y="3934321"/>
                        <a:ext cx="247650" cy="358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56" name="Object 28"/>
          <p:cNvGraphicFramePr>
            <a:graphicFrameLocks noChangeAspect="1"/>
          </p:cNvGraphicFramePr>
          <p:nvPr/>
        </p:nvGraphicFramePr>
        <p:xfrm>
          <a:off x="6768231" y="3996234"/>
          <a:ext cx="900113" cy="296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2" name="Equation" r:id="rId24" imgW="685800" imgH="228600" progId="Equation.3">
                  <p:embed/>
                </p:oleObj>
              </mc:Choice>
              <mc:Fallback>
                <p:oleObj name="Equation" r:id="rId24" imgW="685800" imgH="228600" progId="Equation.3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68231" y="3996234"/>
                        <a:ext cx="900113" cy="2968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57" name="Object 29"/>
          <p:cNvGraphicFramePr>
            <a:graphicFrameLocks noChangeAspect="1"/>
          </p:cNvGraphicFramePr>
          <p:nvPr/>
        </p:nvGraphicFramePr>
        <p:xfrm>
          <a:off x="8251577" y="3933056"/>
          <a:ext cx="496887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3" name="Equation" r:id="rId26" imgW="330120" imgH="241200" progId="Equation.3">
                  <p:embed/>
                </p:oleObj>
              </mc:Choice>
              <mc:Fallback>
                <p:oleObj name="Equation" r:id="rId26" imgW="330120" imgH="241200" progId="Equation.3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51577" y="3933056"/>
                        <a:ext cx="496887" cy="358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" name="Text Box 36"/>
          <p:cNvSpPr txBox="1">
            <a:spLocks noChangeArrowheads="1"/>
          </p:cNvSpPr>
          <p:nvPr/>
        </p:nvSpPr>
        <p:spPr bwMode="auto">
          <a:xfrm>
            <a:off x="5072969" y="6073551"/>
            <a:ext cx="163993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for   j=1, 2, 3, 4,  </a:t>
            </a:r>
            <a:endParaRPr lang="ru-RU" sz="1400" dirty="0">
              <a:solidFill>
                <a:schemeClr val="tx2">
                  <a:lumMod val="75000"/>
                </a:schemeClr>
              </a:solidFill>
              <a:latin typeface="Tahoma" pitchFamily="34" charset="0"/>
              <a:cs typeface="Tahoma" pitchFamily="34" charset="0"/>
            </a:endParaRPr>
          </a:p>
        </p:txBody>
      </p:sp>
      <p:graphicFrame>
        <p:nvGraphicFramePr>
          <p:cNvPr id="58" name="Object 14"/>
          <p:cNvGraphicFramePr>
            <a:graphicFrameLocks noChangeAspect="1"/>
          </p:cNvGraphicFramePr>
          <p:nvPr/>
        </p:nvGraphicFramePr>
        <p:xfrm>
          <a:off x="6684540" y="6092825"/>
          <a:ext cx="839788" cy="312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4" name="Equation" r:id="rId28" imgW="660240" imgH="241200" progId="Equation.3">
                  <p:embed/>
                </p:oleObj>
              </mc:Choice>
              <mc:Fallback>
                <p:oleObj name="Equation" r:id="rId28" imgW="660240" imgH="241200" progId="Equation.3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4540" y="6092825"/>
                        <a:ext cx="839788" cy="312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" name="Text Box 36"/>
          <p:cNvSpPr txBox="1">
            <a:spLocks noChangeArrowheads="1"/>
          </p:cNvSpPr>
          <p:nvPr/>
        </p:nvSpPr>
        <p:spPr bwMode="auto">
          <a:xfrm>
            <a:off x="7563720" y="6073551"/>
            <a:ext cx="140076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for   j=5,…., 13</a:t>
            </a:r>
            <a:endParaRPr lang="ru-RU" sz="1400" dirty="0">
              <a:solidFill>
                <a:schemeClr val="tx2">
                  <a:lumMod val="75000"/>
                </a:schemeClr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7"/>
          <p:cNvSpPr/>
          <p:nvPr/>
        </p:nvSpPr>
        <p:spPr>
          <a:xfrm>
            <a:off x="269875" y="269875"/>
            <a:ext cx="647700" cy="631825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6" name="Picture 2" descr="H:\Moscow Exchange (ex-Micex-RTS) brandbook\MSCW_XCHNG_Master_Logo_Folder\PNG\ENGLISH\MSCW_XCHNG_RGB_EN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0725" y="6191250"/>
            <a:ext cx="1665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" name="Заголовок 1"/>
          <p:cNvSpPr txBox="1">
            <a:spLocks/>
          </p:cNvSpPr>
          <p:nvPr/>
        </p:nvSpPr>
        <p:spPr>
          <a:xfrm>
            <a:off x="1152000" y="576000"/>
            <a:ext cx="7740480" cy="54874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>
              <a:defRPr sz="2600" baseline="0"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cs typeface="Tahoma" pitchFamily="34" charset="0"/>
              </a:rPr>
              <a:t>Kalman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cs typeface="Tahoma" pitchFamily="34" charset="0"/>
              </a:rPr>
              <a:t> Filter - Bids/Offers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itchFamily="34" charset="0"/>
              <a:cs typeface="Tahoma" pitchFamily="34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259632" y="1412776"/>
            <a:ext cx="770485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400" dirty="0" smtClean="0">
                <a:latin typeface="Tahoma" pitchFamily="34" charset="0"/>
                <a:cs typeface="Tahoma" pitchFamily="34" charset="0"/>
              </a:rPr>
              <a:t>G-curve </a:t>
            </a:r>
            <a:r>
              <a:rPr lang="en-US" sz="1400" dirty="0" smtClean="0">
                <a:latin typeface="Tahoma" pitchFamily="34" charset="0"/>
                <a:cs typeface="Tahoma" pitchFamily="34" charset="0"/>
              </a:rPr>
              <a:t>is checked against bid/ask borders:</a:t>
            </a:r>
          </a:p>
          <a:p>
            <a:pPr>
              <a:lnSpc>
                <a:spcPct val="150000"/>
              </a:lnSpc>
            </a:pPr>
            <a:endParaRPr lang="en-US" sz="800" dirty="0" smtClean="0">
              <a:latin typeface="Tahoma" pitchFamily="34" charset="0"/>
              <a:cs typeface="Tahoma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n-US" sz="1400" dirty="0" smtClean="0">
                <a:latin typeface="Tahoma" pitchFamily="34" charset="0"/>
                <a:cs typeface="Tahoma" pitchFamily="34" charset="0"/>
              </a:rPr>
              <a:t>             </a:t>
            </a:r>
            <a:r>
              <a:rPr lang="en-US" sz="1400" dirty="0" smtClean="0">
                <a:latin typeface="Tahoma" pitchFamily="34" charset="0"/>
                <a:cs typeface="Tahoma" pitchFamily="34" charset="0"/>
              </a:rPr>
              <a:t>            </a:t>
            </a:r>
            <a:r>
              <a:rPr lang="en-US" sz="1400" dirty="0" err="1" smtClean="0">
                <a:latin typeface="Tahoma" pitchFamily="34" charset="0"/>
                <a:cs typeface="Tahoma" pitchFamily="34" charset="0"/>
              </a:rPr>
              <a:t>bestoffer</a:t>
            </a:r>
            <a:r>
              <a:rPr lang="en-US" sz="1400" dirty="0" smtClean="0">
                <a:latin typeface="Tahoma" pitchFamily="34" charset="0"/>
                <a:cs typeface="Tahoma" pitchFamily="34" charset="0"/>
              </a:rPr>
              <a:t>                             </a:t>
            </a:r>
            <a:r>
              <a:rPr lang="en-US" sz="1400" dirty="0" err="1" smtClean="0">
                <a:latin typeface="Tahoma" pitchFamily="34" charset="0"/>
                <a:cs typeface="Tahoma" pitchFamily="34" charset="0"/>
              </a:rPr>
              <a:t>bestbid</a:t>
            </a:r>
            <a:r>
              <a:rPr lang="en-US" sz="1400" dirty="0" smtClean="0">
                <a:latin typeface="Tahoma" pitchFamily="34" charset="0"/>
                <a:cs typeface="Tahoma" pitchFamily="34" charset="0"/>
              </a:rPr>
              <a:t>              </a:t>
            </a:r>
            <a:r>
              <a:rPr lang="en-US" sz="1400" dirty="0" smtClean="0">
                <a:latin typeface="Tahoma" pitchFamily="34" charset="0"/>
                <a:cs typeface="Tahoma" pitchFamily="34" charset="0"/>
              </a:rPr>
              <a:t>for all issues</a:t>
            </a:r>
          </a:p>
          <a:p>
            <a:pPr algn="just">
              <a:lnSpc>
                <a:spcPct val="150000"/>
              </a:lnSpc>
            </a:pPr>
            <a:endParaRPr lang="en-US" sz="800" dirty="0" smtClean="0">
              <a:solidFill>
                <a:schemeClr val="tx2">
                  <a:lumMod val="60000"/>
                  <a:lumOff val="40000"/>
                </a:schemeClr>
              </a:solidFill>
              <a:latin typeface="Tahoma" pitchFamily="34" charset="0"/>
              <a:cs typeface="Tahoma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n-US" sz="1400" dirty="0" smtClean="0">
                <a:latin typeface="Tahoma" pitchFamily="34" charset="0"/>
                <a:cs typeface="Tahoma" pitchFamily="34" charset="0"/>
              </a:rPr>
              <a:t>Among outliers (if any) one is picked up.  A “technical trade” is imitated with</a:t>
            </a:r>
          </a:p>
          <a:p>
            <a:pPr algn="just">
              <a:lnSpc>
                <a:spcPct val="150000"/>
              </a:lnSpc>
            </a:pPr>
            <a:endParaRPr lang="en-US" sz="800" dirty="0" smtClean="0">
              <a:latin typeface="Tahoma" pitchFamily="34" charset="0"/>
              <a:cs typeface="Tahoma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n-US" sz="1400" dirty="0" smtClean="0">
                <a:latin typeface="Tahoma" pitchFamily="34" charset="0"/>
                <a:cs typeface="Tahoma" pitchFamily="34" charset="0"/>
              </a:rPr>
              <a:t>                                                          or</a:t>
            </a:r>
          </a:p>
          <a:p>
            <a:pPr>
              <a:lnSpc>
                <a:spcPct val="150000"/>
              </a:lnSpc>
            </a:pPr>
            <a:endParaRPr lang="en-US" sz="1400" dirty="0" smtClean="0">
              <a:latin typeface="Tahoma" pitchFamily="34" charset="0"/>
              <a:cs typeface="Tahoma" pitchFamily="34" charset="0"/>
            </a:endParaRPr>
          </a:p>
          <a:p>
            <a:pPr>
              <a:lnSpc>
                <a:spcPct val="150000"/>
              </a:lnSpc>
            </a:pPr>
            <a:endParaRPr lang="ru-RU" sz="1400" dirty="0" smtClean="0">
              <a:latin typeface="Tahoma" pitchFamily="34" charset="0"/>
              <a:cs typeface="Tahoma" pitchFamily="34" charset="0"/>
            </a:endParaRPr>
          </a:p>
        </p:txBody>
      </p:sp>
      <p:graphicFrame>
        <p:nvGraphicFramePr>
          <p:cNvPr id="24578" name="Object 2"/>
          <p:cNvGraphicFramePr>
            <a:graphicFrameLocks noChangeAspect="1"/>
          </p:cNvGraphicFramePr>
          <p:nvPr/>
        </p:nvGraphicFramePr>
        <p:xfrm>
          <a:off x="3563888" y="1989494"/>
          <a:ext cx="1343874" cy="3593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6" name="Equation" r:id="rId4" imgW="850680" imgH="228600" progId="Equation.3">
                  <p:embed/>
                </p:oleObj>
              </mc:Choice>
              <mc:Fallback>
                <p:oleObj name="Equation" r:id="rId4" imgW="850680" imgH="2286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888" y="1989494"/>
                        <a:ext cx="1343874" cy="35938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7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27890"/>
              </p:ext>
            </p:extLst>
          </p:nvPr>
        </p:nvGraphicFramePr>
        <p:xfrm>
          <a:off x="1208088" y="2997200"/>
          <a:ext cx="3054350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7" name="Equation" r:id="rId6" imgW="1917360" imgH="203040" progId="Equation.3">
                  <p:embed/>
                </p:oleObj>
              </mc:Choice>
              <mc:Fallback>
                <p:oleObj name="Equation" r:id="rId6" imgW="1917360" imgH="2030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8088" y="2997200"/>
                        <a:ext cx="3054350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5879850"/>
              </p:ext>
            </p:extLst>
          </p:nvPr>
        </p:nvGraphicFramePr>
        <p:xfrm>
          <a:off x="5253038" y="2997200"/>
          <a:ext cx="2889250" cy="32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8" name="Equation" r:id="rId8" imgW="1815840" imgH="203040" progId="Equation.3">
                  <p:embed/>
                </p:oleObj>
              </mc:Choice>
              <mc:Fallback>
                <p:oleObj name="Equation" r:id="rId8" imgW="1815840" imgH="2030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3038" y="2997200"/>
                        <a:ext cx="2889250" cy="322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TextBox 40"/>
          <p:cNvSpPr txBox="1"/>
          <p:nvPr/>
        </p:nvSpPr>
        <p:spPr>
          <a:xfrm>
            <a:off x="1187624" y="3429000"/>
            <a:ext cx="2520280" cy="106182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400" dirty="0" smtClean="0">
                <a:latin typeface="Tahoma" pitchFamily="34" charset="0"/>
                <a:cs typeface="Tahoma" pitchFamily="34" charset="0"/>
              </a:rPr>
              <a:t>This “trade” is processed</a:t>
            </a:r>
            <a:br>
              <a:rPr lang="en-US" sz="1400" dirty="0" smtClean="0">
                <a:latin typeface="Tahoma" pitchFamily="34" charset="0"/>
                <a:cs typeface="Tahoma" pitchFamily="34" charset="0"/>
              </a:rPr>
            </a:br>
            <a:r>
              <a:rPr lang="en-US" sz="1400" dirty="0" smtClean="0">
                <a:latin typeface="Tahoma" pitchFamily="34" charset="0"/>
                <a:cs typeface="Tahoma" pitchFamily="34" charset="0"/>
              </a:rPr>
              <a:t> in the same way as any ordinary “normal” trade</a:t>
            </a:r>
            <a:endParaRPr lang="ru-RU" sz="1400" dirty="0">
              <a:latin typeface="Tahoma" pitchFamily="34" charset="0"/>
              <a:cs typeface="Tahoma" pitchFamily="34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4355976" y="3779813"/>
            <a:ext cx="4680520" cy="2808312"/>
            <a:chOff x="3877102" y="3717032"/>
            <a:chExt cx="5231402" cy="3024336"/>
          </a:xfrm>
        </p:grpSpPr>
        <p:pic>
          <p:nvPicPr>
            <p:cNvPr id="24581" name="Picture 5"/>
            <p:cNvPicPr>
              <a:picLocks noChangeAspect="1"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3877102" y="3717032"/>
              <a:ext cx="5231402" cy="3024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" name="TextBox 10"/>
            <p:cNvSpPr txBox="1"/>
            <p:nvPr/>
          </p:nvSpPr>
          <p:spPr>
            <a:xfrm>
              <a:off x="6397382" y="5157192"/>
              <a:ext cx="737831" cy="307777"/>
            </a:xfrm>
            <a:prstGeom prst="rect">
              <a:avLst/>
            </a:prstGeom>
            <a:solidFill>
              <a:srgbClr val="FB998F"/>
            </a:solidFill>
            <a:ln>
              <a:solidFill>
                <a:srgbClr val="9D3723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outliers</a:t>
              </a:r>
              <a:endParaRPr lang="ru-RU" sz="1400" dirty="0"/>
            </a:p>
          </p:txBody>
        </p:sp>
        <p:cxnSp>
          <p:nvCxnSpPr>
            <p:cNvPr id="13" name="Straight Arrow Connector 12"/>
            <p:cNvCxnSpPr/>
            <p:nvPr/>
          </p:nvCxnSpPr>
          <p:spPr>
            <a:xfrm flipH="1" flipV="1">
              <a:off x="5677302" y="4653136"/>
              <a:ext cx="720080" cy="504056"/>
            </a:xfrm>
            <a:prstGeom prst="straightConnector1">
              <a:avLst/>
            </a:prstGeom>
            <a:ln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 flipH="1" flipV="1">
              <a:off x="4669190" y="4653136"/>
              <a:ext cx="1728192" cy="504056"/>
            </a:xfrm>
            <a:prstGeom prst="straightConnector1">
              <a:avLst/>
            </a:prstGeom>
            <a:ln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Box 16"/>
            <p:cNvSpPr txBox="1"/>
            <p:nvPr/>
          </p:nvSpPr>
          <p:spPr>
            <a:xfrm>
              <a:off x="6109350" y="3913311"/>
              <a:ext cx="1944216" cy="307777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                inside bid/offer</a:t>
              </a:r>
              <a:endParaRPr lang="ru-RU" sz="1400" dirty="0"/>
            </a:p>
          </p:txBody>
        </p:sp>
        <p:cxnSp>
          <p:nvCxnSpPr>
            <p:cNvPr id="19" name="Straight Arrow Connector 18"/>
            <p:cNvCxnSpPr/>
            <p:nvPr/>
          </p:nvCxnSpPr>
          <p:spPr>
            <a:xfrm>
              <a:off x="8053566" y="4221088"/>
              <a:ext cx="288032" cy="360040"/>
            </a:xfrm>
            <a:prstGeom prst="straightConnector1">
              <a:avLst/>
            </a:prstGeom>
            <a:ln>
              <a:solidFill>
                <a:schemeClr val="accent3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/>
            <p:nvPr/>
          </p:nvCxnSpPr>
          <p:spPr>
            <a:xfrm>
              <a:off x="6109350" y="4221088"/>
              <a:ext cx="0" cy="360040"/>
            </a:xfrm>
            <a:prstGeom prst="straightConnector1">
              <a:avLst/>
            </a:prstGeom>
            <a:ln>
              <a:solidFill>
                <a:schemeClr val="accent3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/>
            <p:nvPr/>
          </p:nvCxnSpPr>
          <p:spPr>
            <a:xfrm flipH="1">
              <a:off x="5317262" y="4221088"/>
              <a:ext cx="792088" cy="288032"/>
            </a:xfrm>
            <a:prstGeom prst="straightConnector1">
              <a:avLst/>
            </a:prstGeom>
            <a:ln>
              <a:solidFill>
                <a:schemeClr val="accent3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/>
            <p:nvPr/>
          </p:nvCxnSpPr>
          <p:spPr>
            <a:xfrm flipH="1">
              <a:off x="4813206" y="4221088"/>
              <a:ext cx="1296144" cy="288032"/>
            </a:xfrm>
            <a:prstGeom prst="straightConnector1">
              <a:avLst/>
            </a:prstGeom>
            <a:ln>
              <a:solidFill>
                <a:schemeClr val="accent3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24582" name="Object 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083998983"/>
                </p:ext>
              </p:extLst>
            </p:nvPr>
          </p:nvGraphicFramePr>
          <p:xfrm>
            <a:off x="6109350" y="3933056"/>
            <a:ext cx="714950" cy="29802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4599" name="Equation" r:id="rId11" imgW="545760" imgH="228600" progId="Equation.3">
                    <p:embed/>
                  </p:oleObj>
                </mc:Choice>
                <mc:Fallback>
                  <p:oleObj name="Equation" r:id="rId11" imgW="545760" imgH="228600" progId="Equation.3">
                    <p:embed/>
                    <p:pic>
                      <p:nvPicPr>
                        <p:cNvPr id="0" name="Picture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109350" y="3933056"/>
                          <a:ext cx="714950" cy="29802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54" name="TextBox 53"/>
          <p:cNvSpPr txBox="1"/>
          <p:nvPr/>
        </p:nvSpPr>
        <p:spPr>
          <a:xfrm>
            <a:off x="1187623" y="4881934"/>
            <a:ext cx="2744597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en-US" sz="1200" dirty="0">
                <a:latin typeface="Tahoma" pitchFamily="34" charset="0"/>
                <a:cs typeface="Tahoma" pitchFamily="34" charset="0"/>
              </a:rPr>
              <a:t>weights </a:t>
            </a:r>
            <a:r>
              <a:rPr lang="en-US" sz="1200" dirty="0" smtClean="0">
                <a:latin typeface="Tahoma" pitchFamily="34" charset="0"/>
                <a:cs typeface="Tahoma" pitchFamily="34" charset="0"/>
              </a:rPr>
              <a:t>are assigned to issues according to the liquidity factors</a:t>
            </a:r>
            <a:endParaRPr lang="en-US" sz="1200" dirty="0">
              <a:latin typeface="Tahoma" pitchFamily="34" charset="0"/>
              <a:cs typeface="Tahoma" pitchFamily="34" charset="0"/>
            </a:endParaRP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en-US" sz="1200" dirty="0" smtClean="0">
                <a:latin typeface="Tahoma" pitchFamily="34" charset="0"/>
                <a:cs typeface="Tahoma" pitchFamily="34" charset="0"/>
              </a:rPr>
              <a:t>the </a:t>
            </a:r>
            <a:r>
              <a:rPr lang="en-US" sz="1200" dirty="0" smtClean="0">
                <a:latin typeface="Tahoma" pitchFamily="34" charset="0"/>
                <a:cs typeface="Tahoma" pitchFamily="34" charset="0"/>
              </a:rPr>
              <a:t>picked up </a:t>
            </a:r>
            <a:r>
              <a:rPr lang="en-US" sz="1200" dirty="0" smtClean="0">
                <a:latin typeface="Tahoma" pitchFamily="34" charset="0"/>
                <a:cs typeface="Tahoma" pitchFamily="34" charset="0"/>
              </a:rPr>
              <a:t>issue:</a:t>
            </a:r>
          </a:p>
          <a:p>
            <a:pPr>
              <a:lnSpc>
                <a:spcPct val="150000"/>
              </a:lnSpc>
            </a:pPr>
            <a:r>
              <a:rPr lang="en-US" sz="1200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1200" dirty="0" smtClean="0">
                <a:latin typeface="Tahoma" pitchFamily="34" charset="0"/>
                <a:cs typeface="Tahoma" pitchFamily="34" charset="0"/>
              </a:rPr>
              <a:t>   max (</a:t>
            </a:r>
            <a:r>
              <a:rPr lang="en-US" sz="1200" dirty="0" smtClean="0">
                <a:latin typeface="Tahoma" pitchFamily="34" charset="0"/>
                <a:cs typeface="Tahoma" pitchFamily="34" charset="0"/>
              </a:rPr>
              <a:t>outlying distance * weight)</a:t>
            </a:r>
          </a:p>
        </p:txBody>
      </p:sp>
      <p:graphicFrame>
        <p:nvGraphicFramePr>
          <p:cNvPr id="2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4687314"/>
              </p:ext>
            </p:extLst>
          </p:nvPr>
        </p:nvGraphicFramePr>
        <p:xfrm>
          <a:off x="3718124" y="5207669"/>
          <a:ext cx="277812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00" name="Equation" r:id="rId13" imgW="203040" imgH="228600" progId="Equation.3">
                  <p:embed/>
                </p:oleObj>
              </mc:Choice>
              <mc:Fallback>
                <p:oleObj name="Equation" r:id="rId13" imgW="203040" imgH="228600" progId="Equation.3">
                  <p:embed/>
                  <p:pic>
                    <p:nvPicPr>
                      <p:cNvPr id="2150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8124" y="5207669"/>
                        <a:ext cx="277812" cy="309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7"/>
          <p:cNvSpPr/>
          <p:nvPr/>
        </p:nvSpPr>
        <p:spPr>
          <a:xfrm>
            <a:off x="269875" y="269875"/>
            <a:ext cx="647700" cy="631825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6" name="Picture 2" descr="H:\Moscow Exchange (ex-Micex-RTS) brandbook\MSCW_XCHNG_Master_Logo_Folder\PNG\ENGLISH\MSCW_XCHNG_RGB_EN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0725" y="6191250"/>
            <a:ext cx="1665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" name="Заголовок 1"/>
          <p:cNvSpPr txBox="1">
            <a:spLocks/>
          </p:cNvSpPr>
          <p:nvPr/>
        </p:nvSpPr>
        <p:spPr>
          <a:xfrm>
            <a:off x="1152000" y="576000"/>
            <a:ext cx="7740480" cy="54874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>
              <a:defRPr sz="2600" baseline="0"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cs typeface="Tahoma" pitchFamily="34" charset="0"/>
              </a:rPr>
              <a:t>Process of Filtering                                     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itchFamily="34" charset="0"/>
              <a:cs typeface="Tahoma" pitchFamily="34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1043608" y="1556792"/>
            <a:ext cx="777686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1985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601" y="1340768"/>
            <a:ext cx="7992888" cy="4780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98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71600" y="1234746"/>
            <a:ext cx="7992888" cy="106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5580112" y="4653136"/>
            <a:ext cx="12361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corrections</a:t>
            </a:r>
            <a:endParaRPr lang="ru-RU" dirty="0"/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5292080" y="5013176"/>
            <a:ext cx="360040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652120" y="5013176"/>
            <a:ext cx="10801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9915</TotalTime>
  <Words>562</Words>
  <Application>Microsoft Office PowerPoint</Application>
  <PresentationFormat>On-screen Show (4:3)</PresentationFormat>
  <Paragraphs>123</Paragraphs>
  <Slides>13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Tahoma</vt:lpstr>
      <vt:lpstr>Verdana</vt:lpstr>
      <vt:lpstr>Office Theme</vt:lpstr>
      <vt:lpstr>Equation</vt:lpstr>
      <vt:lpstr>Microsoft Equation 3.0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Bala</dc:creator>
  <cp:lastModifiedBy>Балабушкин Александр Николаевич</cp:lastModifiedBy>
  <cp:revision>61</cp:revision>
  <dcterms:created xsi:type="dcterms:W3CDTF">2013-08-09T10:10:55Z</dcterms:created>
  <dcterms:modified xsi:type="dcterms:W3CDTF">2016-12-09T15:11:32Z</dcterms:modified>
</cp:coreProperties>
</file>