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57" r:id="rId3"/>
    <p:sldId id="268" r:id="rId4"/>
    <p:sldId id="261" r:id="rId5"/>
    <p:sldId id="259" r:id="rId6"/>
    <p:sldId id="260" r:id="rId7"/>
    <p:sldId id="266" r:id="rId8"/>
    <p:sldId id="264" r:id="rId9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9"/>
    <a:srgbClr val="FE9C9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6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71024-9204-494D-A29B-AA3B47D17788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A43A-9AB2-4B3B-A098-A37188C6E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4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1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8" y="2134800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5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759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5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9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sz="2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0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8"/>
            <a:ext cx="8604250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6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38EA-7CDB-4DEF-B157-0A4E08B1F2C4}" type="datetime1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3" r:id="rId7"/>
    <p:sldLayoutId id="2147483675" r:id="rId8"/>
    <p:sldLayoutId id="2147483674" r:id="rId9"/>
    <p:sldLayoutId id="2147483676" r:id="rId10"/>
    <p:sldLayoutId id="2147483677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52528" cy="648072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4509120"/>
            <a:ext cx="4104456" cy="152677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Сегрегированные счета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на Срочном рынке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154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16000" cy="648072"/>
          </a:xfrm>
        </p:spPr>
        <p:txBody>
          <a:bodyPr/>
          <a:lstStyle/>
          <a:p>
            <a:r>
              <a:rPr lang="ru-RU" b="1" dirty="0" smtClean="0"/>
              <a:t>Что такое </a:t>
            </a:r>
            <a:r>
              <a:rPr lang="ru-RU" b="1" dirty="0" smtClean="0"/>
              <a:t>сегр</a:t>
            </a:r>
            <a:r>
              <a:rPr lang="ru-RU" b="1" dirty="0" smtClean="0"/>
              <a:t>егация </a:t>
            </a:r>
            <a:r>
              <a:rPr lang="ru-RU" b="1" dirty="0" smtClean="0"/>
              <a:t>на </a:t>
            </a:r>
            <a:r>
              <a:rPr lang="ru-RU" b="1" dirty="0" smtClean="0"/>
              <a:t>Срочном рынке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2</a:t>
            </a:fld>
            <a:endParaRPr lang="ru-RU"/>
          </a:p>
        </p:txBody>
      </p:sp>
      <p:sp>
        <p:nvSpPr>
          <p:cNvPr id="5" name="Content Placeholder 8"/>
          <p:cNvSpPr>
            <a:spLocks/>
          </p:cNvSpPr>
          <p:nvPr/>
        </p:nvSpPr>
        <p:spPr bwMode="auto">
          <a:xfrm>
            <a:off x="1210682" y="1124744"/>
            <a:ext cx="735731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32000" indent="-4320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НКЦ открывает для клиента </a:t>
            </a:r>
            <a:r>
              <a:rPr lang="ru-RU" altLang="ru-RU" sz="1800" dirty="0" smtClean="0"/>
              <a:t>или группы клиентов </a:t>
            </a:r>
            <a:r>
              <a:rPr lang="ru-RU" altLang="ru-RU" sz="1800" dirty="0" smtClean="0"/>
              <a:t>раздел </a:t>
            </a:r>
            <a:r>
              <a:rPr lang="ru-RU" altLang="ru-RU" sz="1800" dirty="0"/>
              <a:t>или </a:t>
            </a:r>
            <a:r>
              <a:rPr lang="ru-RU" altLang="ru-RU" sz="1800" dirty="0" smtClean="0"/>
              <a:t>группу </a:t>
            </a:r>
            <a:r>
              <a:rPr lang="ru-RU" altLang="ru-RU" sz="1800" dirty="0"/>
              <a:t>разделов клиринговых регистров с особым </a:t>
            </a:r>
            <a:r>
              <a:rPr lang="ru-RU" altLang="ru-RU" sz="1800" dirty="0" smtClean="0"/>
              <a:t>статусом – Обособленную </a:t>
            </a:r>
            <a:r>
              <a:rPr lang="ru-RU" altLang="ru-RU" sz="1800" dirty="0" smtClean="0"/>
              <a:t>брокерскую фирму </a:t>
            </a:r>
            <a:r>
              <a:rPr lang="ru-RU" altLang="ru-RU" sz="1800" dirty="0" smtClean="0"/>
              <a:t>(ОБФ</a:t>
            </a:r>
            <a:r>
              <a:rPr lang="ru-RU" altLang="ru-RU" sz="1800" dirty="0" smtClean="0"/>
              <a:t>). </a:t>
            </a:r>
          </a:p>
          <a:p>
            <a:pPr marL="432000" indent="-4320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ОБФ </a:t>
            </a:r>
            <a:r>
              <a:rPr lang="ru-RU" altLang="ru-RU" sz="1800" dirty="0" smtClean="0"/>
              <a:t>открывается на отдельном Расчетном коде.</a:t>
            </a:r>
          </a:p>
          <a:p>
            <a:pPr marL="432000" indent="-4320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Гарантийное обеспечение (ГО) по позициям ОБФ считается отдельно от ГО по позициям других клиентов или самого брокера.</a:t>
            </a:r>
          </a:p>
          <a:p>
            <a:pPr marL="432000" indent="-4320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А</a:t>
            </a:r>
            <a:r>
              <a:rPr lang="ru-RU" sz="1800" dirty="0" smtClean="0"/>
              <a:t>ктивы </a:t>
            </a:r>
            <a:r>
              <a:rPr lang="ru-RU" sz="1800" dirty="0"/>
              <a:t>ОБФ не могут быть использованы </a:t>
            </a:r>
            <a:r>
              <a:rPr lang="ru-RU" sz="1800" dirty="0" smtClean="0"/>
              <a:t>для погашения задолженности брокера или его клиентов и не попадают в конкурсную массу при банкротстве брокера.</a:t>
            </a:r>
          </a:p>
          <a:p>
            <a:pPr marL="432000" indent="-4320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Активы </a:t>
            </a:r>
            <a:r>
              <a:rPr lang="ru-RU" sz="1800" dirty="0"/>
              <a:t>ОБФ могут быть выведены только на счета, закрепленные за разделами </a:t>
            </a:r>
            <a:r>
              <a:rPr lang="ru-RU" sz="1800" dirty="0" smtClean="0"/>
              <a:t>ОБФ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432000" indent="-43200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Позиции и ГО ОБФ могут быть переведены к другому брокеру.</a:t>
            </a:r>
            <a:endParaRPr lang="ru-RU" sz="1800" dirty="0"/>
          </a:p>
          <a:p>
            <a:pPr>
              <a:buFont typeface="+mj-lt"/>
              <a:buAutoNum type="arabicParenR"/>
            </a:pPr>
            <a:endParaRPr lang="ru-RU" altLang="ru-RU" sz="1800" dirty="0" smtClean="0"/>
          </a:p>
          <a:p>
            <a:pPr>
              <a:buFont typeface="+mj-lt"/>
              <a:buAutoNum type="arabicParenR"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42855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268" y="332656"/>
            <a:ext cx="7416000" cy="548744"/>
          </a:xfrm>
        </p:spPr>
        <p:txBody>
          <a:bodyPr/>
          <a:lstStyle/>
          <a:p>
            <a:r>
              <a:rPr lang="ru-RU" b="1" dirty="0" smtClean="0"/>
              <a:t>Для кого этот сервис?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3</a:t>
            </a:fld>
            <a:endParaRPr lang="ru-RU"/>
          </a:p>
        </p:txBody>
      </p:sp>
      <p:sp>
        <p:nvSpPr>
          <p:cNvPr id="5" name="Content Placeholder 8"/>
          <p:cNvSpPr>
            <a:spLocks/>
          </p:cNvSpPr>
          <p:nvPr/>
        </p:nvSpPr>
        <p:spPr bwMode="auto">
          <a:xfrm>
            <a:off x="1187624" y="1268413"/>
            <a:ext cx="741682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ru-RU" alt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4625" y="1052736"/>
            <a:ext cx="7632848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r>
              <a:rPr lang="ru-RU" dirty="0" smtClean="0"/>
              <a:t>Сервис «Сегрегированные счета» позволяет выйти на российский срочный рынок клиентам, чувствительным к кредитному риску на российского брокера:</a:t>
            </a:r>
          </a:p>
          <a:p>
            <a:pPr marL="285750" indent="-285750" algn="just" defTabSz="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клиенты-нерезиденты </a:t>
            </a:r>
            <a:r>
              <a:rPr lang="ru-RU" dirty="0" smtClean="0"/>
              <a:t>(иностранные брокеры, фонды);</a:t>
            </a:r>
            <a:endParaRPr lang="ru-RU" dirty="0"/>
          </a:p>
          <a:p>
            <a:pPr marL="285750" indent="-285750" algn="just" defTabSz="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крупные клиенты-резиденты (</a:t>
            </a:r>
            <a:r>
              <a:rPr lang="ru-RU" dirty="0" err="1" smtClean="0"/>
              <a:t>субброкера</a:t>
            </a:r>
            <a:r>
              <a:rPr lang="ru-RU" dirty="0" smtClean="0"/>
              <a:t>, нефинансовые </a:t>
            </a:r>
            <a:r>
              <a:rPr lang="ru-RU" dirty="0" smtClean="0"/>
              <a:t>компании).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4625" y="3236931"/>
            <a:ext cx="763284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buClr>
                <a:srgbClr val="7B9AA9"/>
              </a:buClr>
              <a:defRPr/>
            </a:pPr>
            <a:r>
              <a:rPr lang="ru-RU" dirty="0" smtClean="0">
                <a:solidFill>
                  <a:schemeClr val="tx1"/>
                </a:solidFill>
              </a:rPr>
              <a:t>Для российских брокеров сервис дает возможность </a:t>
            </a:r>
            <a:r>
              <a:rPr lang="ru-RU" dirty="0">
                <a:solidFill>
                  <a:schemeClr val="tx1"/>
                </a:solidFill>
              </a:rPr>
              <a:t>привлечь новых крупных клиентов и расширить </a:t>
            </a:r>
            <a:r>
              <a:rPr lang="ru-RU" dirty="0" smtClean="0">
                <a:solidFill>
                  <a:schemeClr val="tx1"/>
                </a:solidFill>
              </a:rPr>
              <a:t>линейку </a:t>
            </a:r>
            <a:r>
              <a:rPr lang="ru-RU" dirty="0" smtClean="0">
                <a:solidFill>
                  <a:schemeClr val="tx1"/>
                </a:solidFill>
              </a:rPr>
              <a:t>высокотехнологичных </a:t>
            </a:r>
            <a:r>
              <a:rPr lang="ru-RU" dirty="0">
                <a:solidFill>
                  <a:schemeClr val="tx1"/>
                </a:solidFill>
              </a:rPr>
              <a:t>услуг.</a:t>
            </a:r>
          </a:p>
        </p:txBody>
      </p:sp>
    </p:spTree>
    <p:extLst>
      <p:ext uri="{BB962C8B-B14F-4D97-AF65-F5344CB8AC3E}">
        <p14:creationId xmlns:p14="http://schemas.microsoft.com/office/powerpoint/2010/main" val="22193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7609"/>
            <a:ext cx="7416000" cy="571111"/>
          </a:xfrm>
        </p:spPr>
        <p:txBody>
          <a:bodyPr/>
          <a:lstStyle/>
          <a:p>
            <a:r>
              <a:rPr lang="ru-RU" b="1" dirty="0" smtClean="0"/>
              <a:t>Защита активов клиента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052736"/>
            <a:ext cx="74888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r>
              <a:rPr lang="ru-RU" dirty="0"/>
              <a:t>Брокер предоставляет клиенту доступ к торгам и клирингу, а операции с активами клиента проводит Доверенный владелец счетов (ДВС):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/>
              <a:t>сам клиент или третье лицо, которому клиент доверяет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/>
              <a:t>юридическое лицо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/>
              <a:t>резидент или нерезидент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/>
              <a:t>проходит </a:t>
            </a:r>
            <a:r>
              <a:rPr lang="ru-RU" dirty="0" smtClean="0"/>
              <a:t>процедуру </a:t>
            </a:r>
            <a:r>
              <a:rPr lang="en-US" dirty="0" smtClean="0"/>
              <a:t>KYC </a:t>
            </a:r>
            <a:r>
              <a:rPr lang="ru-RU" dirty="0"/>
              <a:t>и заключает договор с НКЦ</a:t>
            </a:r>
          </a:p>
        </p:txBody>
      </p:sp>
    </p:spTree>
    <p:extLst>
      <p:ext uri="{BB962C8B-B14F-4D97-AF65-F5344CB8AC3E}">
        <p14:creationId xmlns:p14="http://schemas.microsoft.com/office/powerpoint/2010/main" val="6262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268" y="332656"/>
            <a:ext cx="7416000" cy="548744"/>
          </a:xfrm>
        </p:spPr>
        <p:txBody>
          <a:bodyPr/>
          <a:lstStyle/>
          <a:p>
            <a:r>
              <a:rPr lang="ru-RU" b="1" dirty="0" smtClean="0"/>
              <a:t>Функционал ДВС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5</a:t>
            </a:fld>
            <a:endParaRPr lang="ru-RU"/>
          </a:p>
        </p:txBody>
      </p:sp>
      <p:sp>
        <p:nvSpPr>
          <p:cNvPr id="5" name="Content Placeholder 8"/>
          <p:cNvSpPr>
            <a:spLocks/>
          </p:cNvSpPr>
          <p:nvPr/>
        </p:nvSpPr>
        <p:spPr bwMode="auto">
          <a:xfrm>
            <a:off x="1187624" y="1268413"/>
            <a:ext cx="741682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ru-RU" alt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7268" y="1052736"/>
            <a:ext cx="7632848" cy="26468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</a:rPr>
              <a:t>регистрирует ОБФ (совместно с брокером); 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</a:rPr>
              <a:t>привязывает к ОБФ свои банковские счета для вывода свободных средств;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</a:rPr>
              <a:t>депонирует и выводит средства;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</a:rPr>
              <a:t>при необходимости инициирует перевод позиций и ГО ОБФ;</a:t>
            </a:r>
          </a:p>
          <a:p>
            <a:pPr marL="285750" indent="-28575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</a:rPr>
              <a:t>НКЦ возвращает свободные средства ГО ОБФ именно ДВС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 не брокеру.</a:t>
            </a:r>
          </a:p>
        </p:txBody>
      </p:sp>
    </p:spTree>
    <p:extLst>
      <p:ext uri="{BB962C8B-B14F-4D97-AF65-F5344CB8AC3E}">
        <p14:creationId xmlns:p14="http://schemas.microsoft.com/office/powerpoint/2010/main" val="18603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577" y="260648"/>
            <a:ext cx="7416000" cy="720427"/>
          </a:xfrm>
        </p:spPr>
        <p:txBody>
          <a:bodyPr/>
          <a:lstStyle/>
          <a:p>
            <a:r>
              <a:rPr lang="ru-RU" b="1" dirty="0" smtClean="0"/>
              <a:t>Риск-менеджмент и торговые операции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6</a:t>
            </a:fld>
            <a:endParaRPr lang="ru-RU"/>
          </a:p>
        </p:txBody>
      </p:sp>
      <p:sp>
        <p:nvSpPr>
          <p:cNvPr id="6" name="Content Placeholder 8"/>
          <p:cNvSpPr>
            <a:spLocks/>
          </p:cNvSpPr>
          <p:nvPr/>
        </p:nvSpPr>
        <p:spPr bwMode="auto">
          <a:xfrm>
            <a:off x="1187624" y="981075"/>
            <a:ext cx="712928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ru-RU" alt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5774" y="1012051"/>
            <a:ext cx="7377461" cy="53737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2000" indent="-432000" algn="just" defTabSz="4572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ГО по позициям ОБФ рассчитывается отдельно, </a:t>
            </a:r>
            <a:r>
              <a:rPr lang="ru-RU" dirty="0" smtClean="0">
                <a:latin typeface="Arial" pitchFamily="34" charset="0"/>
              </a:rPr>
              <a:t>то есть </a:t>
            </a:r>
            <a:r>
              <a:rPr lang="ru-RU" dirty="0">
                <a:latin typeface="Arial" pitchFamily="34" charset="0"/>
              </a:rPr>
              <a:t>риски ОБФ не </a:t>
            </a:r>
            <a:r>
              <a:rPr lang="ru-RU" dirty="0" err="1">
                <a:latin typeface="Arial" pitchFamily="34" charset="0"/>
              </a:rPr>
              <a:t>неттируются</a:t>
            </a:r>
            <a:r>
              <a:rPr lang="ru-RU" dirty="0">
                <a:latin typeface="Arial" pitchFamily="34" charset="0"/>
              </a:rPr>
              <a:t> с рисками </a:t>
            </a:r>
            <a:r>
              <a:rPr lang="ru-RU" dirty="0" smtClean="0">
                <a:latin typeface="Arial" pitchFamily="34" charset="0"/>
              </a:rPr>
              <a:t>брокера и его прочих клиентов</a:t>
            </a:r>
            <a:r>
              <a:rPr lang="en-US" dirty="0">
                <a:latin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</a:rPr>
              <a:t> </a:t>
            </a:r>
          </a:p>
          <a:p>
            <a:pPr lvl="1" algn="just" defTabSz="457200">
              <a:spcBef>
                <a:spcPts val="1200"/>
              </a:spcBef>
              <a:buClr>
                <a:srgbClr val="C00000"/>
              </a:buClr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Если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у ОБФ есть свободные средства, она может использовать их для открытия позиций или вывода активов даже в том случае, когда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по другим Расчетным кодам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брокера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(собственным или клиентским) выставлен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margin call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или запрет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на заключение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сделок.</a:t>
            </a:r>
          </a:p>
          <a:p>
            <a:pPr marL="432000" lvl="0" indent="-432000" algn="just" defTabSz="4572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Брокер может ограничить торговые операции ОБФ и произвести принудительное закрытие её позиций в соответствии со своим Брокерским регламентом, не дожидаясь от НКЦ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получения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margin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call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по Расчетному коду ОБФ. </a:t>
            </a:r>
          </a:p>
          <a:p>
            <a:pPr marL="432000" lvl="1" algn="just" defTabSz="457200">
              <a:spcBef>
                <a:spcPts val="1200"/>
              </a:spcBef>
              <a:buClr>
                <a:srgbClr val="C00000"/>
              </a:buClr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(например, если в ходе торгов на Срочном рынке произошло расширение лимитов, которое привело к увеличению ГО и большому минусу по свободным средствам ОБФ).</a:t>
            </a:r>
          </a:p>
          <a:p>
            <a:pPr marL="285750" lvl="0" indent="-285750" algn="just" defTabSz="4572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304925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576" y="260648"/>
            <a:ext cx="7813912" cy="720427"/>
          </a:xfrm>
        </p:spPr>
        <p:txBody>
          <a:bodyPr/>
          <a:lstStyle/>
          <a:p>
            <a:r>
              <a:rPr lang="ru-RU" b="1" dirty="0" smtClean="0"/>
              <a:t>Риск-менеджмент и торговые операции (2)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7</a:t>
            </a:fld>
            <a:endParaRPr lang="ru-RU"/>
          </a:p>
        </p:txBody>
      </p:sp>
      <p:sp>
        <p:nvSpPr>
          <p:cNvPr id="6" name="Content Placeholder 8"/>
          <p:cNvSpPr>
            <a:spLocks/>
          </p:cNvSpPr>
          <p:nvPr/>
        </p:nvSpPr>
        <p:spPr bwMode="auto">
          <a:xfrm>
            <a:off x="1187624" y="981075"/>
            <a:ext cx="712928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609600" indent="-6096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defTabSz="4572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ru-RU" alt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0576" y="836712"/>
            <a:ext cx="7669896" cy="45166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750" dirty="0" smtClean="0">
                <a:latin typeface="Arial" pitchFamily="34" charset="0"/>
              </a:rPr>
              <a:t>НКЦ </a:t>
            </a:r>
            <a:r>
              <a:rPr lang="ru-RU" sz="1750" dirty="0" smtClean="0">
                <a:latin typeface="Arial" pitchFamily="34" charset="0"/>
              </a:rPr>
              <a:t>инициирует ограничение торговых операций </a:t>
            </a:r>
            <a:r>
              <a:rPr lang="ru-RU" sz="1750" dirty="0" smtClean="0">
                <a:latin typeface="Arial" pitchFamily="34" charset="0"/>
              </a:rPr>
              <a:t>ОБФ и  принудительно закрывает её позиции в следующих случаях:</a:t>
            </a:r>
            <a:endParaRPr lang="ru-RU" sz="1750" dirty="0">
              <a:latin typeface="Arial" pitchFamily="34" charset="0"/>
            </a:endParaRPr>
          </a:p>
          <a:p>
            <a:pPr marL="742950" lvl="1" indent="-285750" algn="just" defTabSz="457200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1750" dirty="0" smtClean="0">
                <a:latin typeface="Arial" pitchFamily="34" charset="0"/>
              </a:rPr>
              <a:t>ОБФ не погасила вовремя </a:t>
            </a:r>
            <a:r>
              <a:rPr lang="en-US" sz="1750" dirty="0" smtClean="0">
                <a:latin typeface="Arial" pitchFamily="34" charset="0"/>
              </a:rPr>
              <a:t>margin call </a:t>
            </a:r>
            <a:r>
              <a:rPr lang="ru-RU" sz="1750" dirty="0" smtClean="0">
                <a:latin typeface="Arial" pitchFamily="34" charset="0"/>
              </a:rPr>
              <a:t>по своему Расчетному коду.</a:t>
            </a:r>
            <a:endParaRPr lang="ru-RU" sz="1750" dirty="0">
              <a:latin typeface="Arial" pitchFamily="34" charset="0"/>
            </a:endParaRPr>
          </a:p>
          <a:p>
            <a:pPr marL="742950" lvl="1" indent="-285750" algn="just" defTabSz="457200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1750" dirty="0">
                <a:latin typeface="Arial" pitchFamily="34" charset="0"/>
              </a:rPr>
              <a:t>П</a:t>
            </a:r>
            <a:r>
              <a:rPr lang="ru-RU" sz="1750" dirty="0" smtClean="0">
                <a:latin typeface="Arial" pitchFamily="34" charset="0"/>
              </a:rPr>
              <a:t>о другим Расчетным кодам брокера возникла </a:t>
            </a:r>
            <a:r>
              <a:rPr lang="ru-RU" sz="1750" dirty="0">
                <a:latin typeface="Arial" pitchFamily="34" charset="0"/>
              </a:rPr>
              <a:t>задолженность, которая привела к </a:t>
            </a:r>
            <a:r>
              <a:rPr lang="ru-RU" sz="1750" dirty="0" smtClean="0">
                <a:latin typeface="Arial" pitchFamily="34" charset="0"/>
              </a:rPr>
              <a:t>использованию взноса брокера в Гарантийный фонд, брокер не восполнил взнос в течение 2 Расчетных периодов, и ДВС </a:t>
            </a:r>
            <a:r>
              <a:rPr lang="ru-RU" sz="1750" dirty="0" smtClean="0">
                <a:latin typeface="Arial" pitchFamily="34" charset="0"/>
              </a:rPr>
              <a:t>за это время не перевел позиции </a:t>
            </a:r>
            <a:r>
              <a:rPr lang="ru-RU" sz="1750" dirty="0" smtClean="0">
                <a:latin typeface="Arial" pitchFamily="34" charset="0"/>
              </a:rPr>
              <a:t>ОБФ к другому брокеру. </a:t>
            </a:r>
          </a:p>
          <a:p>
            <a:pPr marL="742950" lvl="1" indent="-285750" algn="just" defTabSz="457200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1750" dirty="0" smtClean="0">
                <a:latin typeface="Arial" pitchFamily="34" charset="0"/>
              </a:rPr>
              <a:t>У  брокера </a:t>
            </a:r>
            <a:r>
              <a:rPr lang="ru-RU" sz="1750" dirty="0">
                <a:latin typeface="Arial" pitchFamily="34" charset="0"/>
              </a:rPr>
              <a:t>отозвана банковская лицензия или принято судебное решение о его </a:t>
            </a:r>
            <a:r>
              <a:rPr lang="ru-RU" sz="1750" dirty="0" smtClean="0">
                <a:latin typeface="Arial" pitchFamily="34" charset="0"/>
              </a:rPr>
              <a:t>банкротстве, и ДВС </a:t>
            </a:r>
            <a:r>
              <a:rPr lang="ru-RU" sz="1750" dirty="0" smtClean="0">
                <a:latin typeface="Arial" pitchFamily="34" charset="0"/>
              </a:rPr>
              <a:t>не </a:t>
            </a:r>
            <a:r>
              <a:rPr lang="ru-RU" sz="1750" dirty="0">
                <a:latin typeface="Arial" pitchFamily="34" charset="0"/>
              </a:rPr>
              <a:t>перевел позиции ОБФ </a:t>
            </a:r>
            <a:r>
              <a:rPr lang="ru-RU" sz="1750" dirty="0" smtClean="0">
                <a:latin typeface="Arial" pitchFamily="34" charset="0"/>
              </a:rPr>
              <a:t>к </a:t>
            </a:r>
            <a:r>
              <a:rPr lang="ru-RU" sz="1750" dirty="0">
                <a:latin typeface="Arial" pitchFamily="34" charset="0"/>
              </a:rPr>
              <a:t>другому </a:t>
            </a:r>
            <a:r>
              <a:rPr lang="ru-RU" sz="1750" dirty="0" smtClean="0">
                <a:latin typeface="Arial" pitchFamily="34" charset="0"/>
              </a:rPr>
              <a:t>брокеру в течение 2 дней после этого события. </a:t>
            </a:r>
          </a:p>
          <a:p>
            <a:pPr defTabSz="457200">
              <a:spcBef>
                <a:spcPts val="1800"/>
              </a:spcBef>
              <a:buClr>
                <a:schemeClr val="tx1"/>
              </a:buClr>
              <a:defRPr/>
            </a:pPr>
            <a:r>
              <a:rPr lang="ru-RU" sz="1750" dirty="0" smtClean="0">
                <a:solidFill>
                  <a:srgbClr val="C00000"/>
                </a:solidFill>
                <a:latin typeface="Arial" pitchFamily="34" charset="0"/>
              </a:rPr>
              <a:t>У ДВС всегда сохраняется право на вывод свободных средств ГО ОБФ.</a:t>
            </a:r>
            <a:endParaRPr lang="ru-RU" sz="175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304925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20000"/>
              </a:spcBef>
              <a:buClr>
                <a:srgbClr val="7B9AA9"/>
              </a:buClr>
              <a:defRPr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504056"/>
          </a:xfrm>
        </p:spPr>
        <p:txBody>
          <a:bodyPr/>
          <a:lstStyle/>
          <a:p>
            <a:r>
              <a:rPr lang="ru-RU" b="1" dirty="0" smtClean="0"/>
              <a:t>Управление ликвидностью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00858"/>
              </p:ext>
            </p:extLst>
          </p:nvPr>
        </p:nvGraphicFramePr>
        <p:xfrm>
          <a:off x="1123481" y="1124744"/>
          <a:ext cx="7624518" cy="30243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1506"/>
                <a:gridCol w="2541506"/>
                <a:gridCol w="2541506"/>
              </a:tblGrid>
              <a:tr h="6640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Депонирование</a:t>
                      </a:r>
                      <a:r>
                        <a:rPr lang="ru-RU" sz="1600" baseline="0" dirty="0" smtClean="0"/>
                        <a:t> денег</a:t>
                      </a:r>
                      <a:endParaRPr lang="ru-R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Вывод денег</a:t>
                      </a:r>
                      <a:endParaRPr lang="ru-R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Перевод денег</a:t>
                      </a:r>
                      <a:endParaRPr lang="ru-RU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2360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Любое лицо может прислать деньги на разделы ОБФ.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Вывод денег возможен только на закрепленные банковские </a:t>
                      </a: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счета </a:t>
                      </a:r>
                      <a:r>
                        <a:rPr kumimoji="0" lang="ru-RU" sz="16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ДВС на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основании поручения ДВС или поручения брокера (если ДВС разрешил брокеру подавать такие поручения).</a:t>
                      </a:r>
                      <a:endParaRPr lang="ru-RU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Перевод денег с других Расчетных</a:t>
                      </a:r>
                      <a:r>
                        <a:rPr lang="ru-RU" sz="1600" baseline="0" dirty="0" smtClean="0"/>
                        <a:t> кодов брокера на Расчетный код ОБФ разрешен. 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aseline="0" dirty="0" smtClean="0"/>
                        <a:t>Перевод денег с Расчетного кода ОБФ на другие Расчетные коды запрещен.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0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 лист_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тит лист_RU</Template>
  <TotalTime>7204</TotalTime>
  <Words>575</Words>
  <Application>Microsoft Office PowerPoint</Application>
  <PresentationFormat>Экран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Tahoma</vt:lpstr>
      <vt:lpstr>Verdana</vt:lpstr>
      <vt:lpstr>Wingdings</vt:lpstr>
      <vt:lpstr>тит лист_RU</vt:lpstr>
      <vt:lpstr>Презентация PowerPoint</vt:lpstr>
      <vt:lpstr>Что такое сегрегация на Срочном рынке</vt:lpstr>
      <vt:lpstr>Для кого этот сервис?</vt:lpstr>
      <vt:lpstr>Защита активов клиента</vt:lpstr>
      <vt:lpstr>Функционал ДВС </vt:lpstr>
      <vt:lpstr>Риск-менеджмент и торговые операции</vt:lpstr>
      <vt:lpstr>Риск-менеджмент и торговые операции (2)</vt:lpstr>
      <vt:lpstr>Управление ликвидностью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Евстратова Ульяна Александровна</dc:creator>
  <cp:lastModifiedBy>Людиновскова Светлана</cp:lastModifiedBy>
  <cp:revision>55</cp:revision>
  <cp:lastPrinted>2014-01-09T07:22:09Z</cp:lastPrinted>
  <dcterms:created xsi:type="dcterms:W3CDTF">2014-01-09T06:49:47Z</dcterms:created>
  <dcterms:modified xsi:type="dcterms:W3CDTF">2016-08-25T14:23:46Z</dcterms:modified>
</cp:coreProperties>
</file>