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  <p:sldMasterId id="2147483676" r:id="rId4"/>
    <p:sldMasterId id="2147483684" r:id="rId5"/>
    <p:sldMasterId id="2147483727" r:id="rId6"/>
  </p:sldMasterIdLst>
  <p:notesMasterIdLst>
    <p:notesMasterId r:id="rId19"/>
  </p:notesMasterIdLst>
  <p:handoutMasterIdLst>
    <p:handoutMasterId r:id="rId20"/>
  </p:handoutMasterIdLst>
  <p:sldIdLst>
    <p:sldId id="256" r:id="rId7"/>
    <p:sldId id="273" r:id="rId8"/>
    <p:sldId id="283" r:id="rId9"/>
    <p:sldId id="280" r:id="rId10"/>
    <p:sldId id="302" r:id="rId11"/>
    <p:sldId id="286" r:id="rId12"/>
    <p:sldId id="298" r:id="rId13"/>
    <p:sldId id="292" r:id="rId14"/>
    <p:sldId id="299" r:id="rId15"/>
    <p:sldId id="301" r:id="rId16"/>
    <p:sldId id="300" r:id="rId17"/>
    <p:sldId id="261" r:id="rId18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геева Валерия Юрьевна" initials="АВЮ" lastIdx="0" clrIdx="0">
    <p:extLst>
      <p:ext uri="{19B8F6BF-5375-455C-9EA6-DF929625EA0E}">
        <p15:presenceInfo xmlns:p15="http://schemas.microsoft.com/office/powerpoint/2012/main" userId="S-1-5-21-340576085-3929279038-2991976684-758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4D4D"/>
    <a:srgbClr val="3E96DB"/>
    <a:srgbClr val="8586C6"/>
    <a:srgbClr val="AB5253"/>
    <a:srgbClr val="C0E399"/>
    <a:srgbClr val="DDF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0" autoAdjust="0"/>
    <p:restoredTop sz="94822" autoAdjust="0"/>
  </p:normalViewPr>
  <p:slideViewPr>
    <p:cSldViewPr>
      <p:cViewPr varScale="1">
        <p:scale>
          <a:sx n="110" d="100"/>
          <a:sy n="110" d="100"/>
        </p:scale>
        <p:origin x="6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100" b="1" i="0" u="none" strike="noStrike" kern="1200" cap="none" spc="20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pPr>
            <a:r>
              <a:rPr lang="ru-RU" sz="1100" b="1" i="0" u="none" strike="noStrike" kern="1200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Динамика соблюдения принципов Кодекса ПАО КС1 в 2015 – 2017 </a:t>
            </a:r>
            <a:r>
              <a:rPr lang="ru-RU" sz="1100" b="1" i="0" u="none" strike="noStrike" kern="1200" baseline="0" dirty="0" err="1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г.г</a:t>
            </a:r>
            <a:r>
              <a:rPr lang="ru-RU" sz="1100" b="1" i="0" u="none" strike="noStrike" kern="1200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. (%)</a:t>
            </a:r>
          </a:p>
        </c:rich>
      </c:tx>
      <c:layout>
        <c:manualLayout>
          <c:xMode val="edge"/>
          <c:yMode val="edge"/>
          <c:x val="0.1243746635662118"/>
          <c:y val="1.915213785769835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100" b="1" i="0" u="none" strike="noStrike" kern="1200" cap="none" spc="20" baseline="0">
              <a:solidFill>
                <a:schemeClr val="accent6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7833741194280132E-2"/>
          <c:y val="0.22029190730220186"/>
          <c:w val="0.90385206512308247"/>
          <c:h val="0.57670687249439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AB5253"/>
            </a:solidFill>
            <a:ln w="9525" cap="flat" cmpd="sng" algn="ctr">
              <a:solidFill>
                <a:schemeClr val="bg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Полностью соблюдается</c:v>
                </c:pt>
                <c:pt idx="1">
                  <c:v>Частично соблюдается</c:v>
                </c:pt>
                <c:pt idx="2">
                  <c:v>Не соблюдается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</c:v>
                </c:pt>
                <c:pt idx="1">
                  <c:v>25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8586C6"/>
            </a:solidFill>
            <a:ln w="9525" cap="flat" cmpd="sng" algn="ctr">
              <a:solidFill>
                <a:schemeClr val="bg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Полностью соблюдается</c:v>
                </c:pt>
                <c:pt idx="1">
                  <c:v>Частично соблюдается</c:v>
                </c:pt>
                <c:pt idx="2">
                  <c:v>Не соблюдается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75</c:v>
                </c:pt>
                <c:pt idx="1">
                  <c:v>19</c:v>
                </c:pt>
                <c:pt idx="2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3E96DB"/>
            </a:solidFill>
            <a:ln w="9525" cap="flat" cmpd="sng" algn="ctr">
              <a:solidFill>
                <a:schemeClr val="bg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Полностью соблюдается</c:v>
                </c:pt>
                <c:pt idx="1">
                  <c:v>Частично соблюдается</c:v>
                </c:pt>
                <c:pt idx="2">
                  <c:v>Не соблюдается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78</c:v>
                </c:pt>
                <c:pt idx="1">
                  <c:v>17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64290456"/>
        <c:axId val="464290848"/>
      </c:barChart>
      <c:catAx>
        <c:axId val="464290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290848"/>
        <c:crosses val="autoZero"/>
        <c:auto val="1"/>
        <c:lblAlgn val="ctr"/>
        <c:lblOffset val="100"/>
        <c:noMultiLvlLbl val="0"/>
      </c:catAx>
      <c:valAx>
        <c:axId val="46429084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2904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118065433854911E-2"/>
          <c:y val="6.939090208172706E-2"/>
          <c:w val="0.92836828320100151"/>
          <c:h val="0.64089829459969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КС1</c:v>
                </c:pt>
              </c:strCache>
            </c:strRef>
          </c:tx>
          <c:spPr>
            <a:solidFill>
              <a:srgbClr val="3E96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 соответствии с данными годовых отчетов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КС2</c:v>
                </c:pt>
              </c:strCache>
            </c:strRef>
          </c:tx>
          <c:spPr>
            <a:solidFill>
              <a:srgbClr val="A14D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 соответствии с данными годовых отчетов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7277688"/>
        <c:axId val="467278080"/>
      </c:barChart>
      <c:catAx>
        <c:axId val="467277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7278080"/>
        <c:crosses val="autoZero"/>
        <c:auto val="1"/>
        <c:lblAlgn val="ctr"/>
        <c:lblOffset val="100"/>
        <c:noMultiLvlLbl val="0"/>
      </c:catAx>
      <c:valAx>
        <c:axId val="467278080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72776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377680954106672"/>
          <c:y val="0.89451873801904735"/>
          <c:w val="0.30290663196389156"/>
          <c:h val="0.10548126198095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100" b="1" i="0" u="none" strike="noStrike" kern="1200" cap="none" spc="20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pPr>
            <a:r>
              <a:rPr lang="ru-RU" sz="1100" b="1" i="0" u="none" strike="noStrike" kern="1200" cap="none" spc="20" baseline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Динамика соблюдения принципов Кодекса </a:t>
            </a:r>
          </a:p>
          <a:p>
            <a:pPr algn="ctr" rtl="0">
              <a:defRPr lang="ru-RU" sz="1100" b="1" cap="none" spc="2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pPr>
            <a:r>
              <a:rPr lang="ru-RU" sz="1100" b="1" i="0" u="none" strike="noStrike" kern="1200" cap="none" spc="20" baseline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ПАО КС2 в 2015 – 2017 г.г. (%)</a:t>
            </a:r>
          </a:p>
        </c:rich>
      </c:tx>
      <c:layout>
        <c:manualLayout>
          <c:xMode val="edge"/>
          <c:yMode val="edge"/>
          <c:x val="0.14659531144089979"/>
          <c:y val="2.25328498853662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100" b="1" i="0" u="none" strike="noStrike" kern="1200" cap="none" spc="20" baseline="0">
              <a:solidFill>
                <a:schemeClr val="accent6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0567358236430618E-2"/>
          <c:y val="0.22256303645265718"/>
          <c:w val="0.90345690306012794"/>
          <c:h val="0.57332636298415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A14D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Полностью соблюдается</c:v>
                </c:pt>
                <c:pt idx="1">
                  <c:v>Частично соблюдается</c:v>
                </c:pt>
                <c:pt idx="2">
                  <c:v>Не соблюдается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</c:v>
                </c:pt>
                <c:pt idx="1">
                  <c:v>29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8586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Полностью соблюдается</c:v>
                </c:pt>
                <c:pt idx="1">
                  <c:v>Частично соблюдается</c:v>
                </c:pt>
                <c:pt idx="2">
                  <c:v>Не соблюдается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58</c:v>
                </c:pt>
                <c:pt idx="1">
                  <c:v>27</c:v>
                </c:pt>
                <c:pt idx="2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3E96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Полностью соблюдается</c:v>
                </c:pt>
                <c:pt idx="1">
                  <c:v>Частично соблюдается</c:v>
                </c:pt>
                <c:pt idx="2">
                  <c:v>Не соблюдается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60</c:v>
                </c:pt>
                <c:pt idx="1">
                  <c:v>27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4291632"/>
        <c:axId val="464292024"/>
      </c:barChart>
      <c:catAx>
        <c:axId val="464291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292024"/>
        <c:crosses val="autoZero"/>
        <c:auto val="1"/>
        <c:lblAlgn val="ctr"/>
        <c:lblOffset val="100"/>
        <c:noMultiLvlLbl val="0"/>
      </c:catAx>
      <c:valAx>
        <c:axId val="464292024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2916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4720956930711E-2"/>
          <c:y val="3.7336251137787817E-2"/>
          <c:w val="0.90593637743954381"/>
          <c:h val="0.73586243828658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A14D4D"/>
            </a:solidFill>
            <a:ln w="9525" cap="flat" cmpd="sng" algn="ctr">
              <a:solidFill>
                <a:schemeClr val="bg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&gt; 75%</c:v>
                </c:pt>
                <c:pt idx="1">
                  <c:v>50 - 75%</c:v>
                </c:pt>
                <c:pt idx="2">
                  <c:v>&lt; 50%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43</c:v>
                </c:pt>
                <c:pt idx="2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8586C6"/>
            </a:solidFill>
            <a:ln w="9525" cap="flat" cmpd="sng" algn="ctr">
              <a:solidFill>
                <a:schemeClr val="bg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&gt; 75%</c:v>
                </c:pt>
                <c:pt idx="1">
                  <c:v>50 - 75%</c:v>
                </c:pt>
                <c:pt idx="2">
                  <c:v>&lt; 50%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</c:v>
                </c:pt>
                <c:pt idx="1">
                  <c:v>47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3E96DB"/>
            </a:solidFill>
            <a:ln w="9525" cap="flat" cmpd="sng" algn="ctr">
              <a:solidFill>
                <a:schemeClr val="bg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&gt; 75%</c:v>
                </c:pt>
                <c:pt idx="1">
                  <c:v>50 - 75%</c:v>
                </c:pt>
                <c:pt idx="2">
                  <c:v>&lt; 50%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47</c:v>
                </c:pt>
                <c:pt idx="1">
                  <c:v>40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62402896"/>
        <c:axId val="462403288"/>
      </c:barChart>
      <c:catAx>
        <c:axId val="46240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403288"/>
        <c:crosses val="autoZero"/>
        <c:auto val="1"/>
        <c:lblAlgn val="ctr"/>
        <c:lblOffset val="100"/>
        <c:noMultiLvlLbl val="0"/>
      </c:catAx>
      <c:valAx>
        <c:axId val="462403288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4028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465626824581314E-2"/>
          <c:y val="3.4828001968503934E-2"/>
          <c:w val="0.67357726562663534"/>
          <c:h val="0.8857032480314960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I. Права акционеров</c:v>
                </c:pt>
              </c:strCache>
            </c:strRef>
          </c:tx>
          <c:spPr>
            <a:solidFill>
              <a:srgbClr val="F6D98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290002834771828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I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1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Лист1!$A$2</c:f>
              <c:numCache>
                <c:formatCode>General</c:formatCode>
                <c:ptCount val="1"/>
                <c:pt idx="0">
                  <c:v>7</c:v>
                </c:pt>
              </c:numCache>
            </c:numRef>
          </c:xVal>
          <c:yVal>
            <c:numRef>
              <c:f>Лист1!$B$2</c:f>
              <c:numCache>
                <c:formatCode>General</c:formatCode>
                <c:ptCount val="1"/>
                <c:pt idx="0">
                  <c:v>18</c:v>
                </c:pt>
              </c:numCache>
            </c:numRef>
          </c:yVal>
          <c:bubbleSize>
            <c:numRef>
              <c:f>Лист1!$C$2</c:f>
              <c:numCache>
                <c:formatCode>General</c:formatCode>
                <c:ptCount val="1"/>
                <c:pt idx="0">
                  <c:v>3.6111110000000002</c:v>
                </c:pt>
              </c:numCache>
            </c:numRef>
          </c:bubbleSize>
          <c:bubble3D val="1"/>
        </c:ser>
        <c:ser>
          <c:idx val="1"/>
          <c:order val="1"/>
          <c:tx>
            <c:v>II. Совет директоров</c:v>
          </c:tx>
          <c:spPr>
            <a:solidFill>
              <a:srgbClr val="A83738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II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1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Лист1!$A$3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Лист1!$B$3</c:f>
              <c:numCache>
                <c:formatCode>General</c:formatCode>
                <c:ptCount val="1"/>
                <c:pt idx="0">
                  <c:v>21</c:v>
                </c:pt>
              </c:numCache>
            </c:numRef>
          </c:yVal>
          <c:bubbleSize>
            <c:numRef>
              <c:f>Лист1!$C$3</c:f>
              <c:numCache>
                <c:formatCode>General</c:formatCode>
                <c:ptCount val="1"/>
                <c:pt idx="0">
                  <c:v>10</c:v>
                </c:pt>
              </c:numCache>
            </c:numRef>
          </c:bubbleSize>
          <c:bubble3D val="1"/>
        </c:ser>
        <c:ser>
          <c:idx val="2"/>
          <c:order val="2"/>
          <c:tx>
            <c:v>III. Корпоративный секретарь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III</a:t>
                    </a:r>
                    <a:endParaRPr lang="en-US" dirty="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1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Лист1!$A$4</c:f>
              <c:numCache>
                <c:formatCode>General</c:formatCode>
                <c:ptCount val="1"/>
                <c:pt idx="0">
                  <c:v>85</c:v>
                </c:pt>
              </c:numCache>
            </c:numRef>
          </c:xVal>
          <c:yVal>
            <c:numRef>
              <c:f>Лист1!$B$4</c:f>
              <c:numCache>
                <c:formatCode>General</c:formatCode>
                <c:ptCount val="1"/>
                <c:pt idx="0">
                  <c:v>20</c:v>
                </c:pt>
              </c:numCache>
            </c:numRef>
          </c:yVal>
          <c:bubbleSize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1"/>
        </c:ser>
        <c:ser>
          <c:idx val="3"/>
          <c:order val="3"/>
          <c:tx>
            <c:v>IV. Система вознаграждения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IV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1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Лист1!$A$5</c:f>
              <c:numCache>
                <c:formatCode>General</c:formatCode>
                <c:ptCount val="1"/>
                <c:pt idx="0">
                  <c:v>11</c:v>
                </c:pt>
              </c:numCache>
            </c:numRef>
          </c:xVal>
          <c:yVal>
            <c:numRef>
              <c:f>Лист1!$B$5</c:f>
              <c:numCache>
                <c:formatCode>General</c:formatCode>
                <c:ptCount val="1"/>
                <c:pt idx="0">
                  <c:v>13</c:v>
                </c:pt>
              </c:numCache>
            </c:numRef>
          </c:yVal>
          <c:bubbleSize>
            <c:numRef>
              <c:f>Лист1!$C$5</c:f>
              <c:numCache>
                <c:formatCode>General</c:formatCode>
                <c:ptCount val="1"/>
                <c:pt idx="0">
                  <c:v>2.7777780000000001</c:v>
                </c:pt>
              </c:numCache>
            </c:numRef>
          </c:bubbleSize>
          <c:bubble3D val="1"/>
        </c:ser>
        <c:ser>
          <c:idx val="4"/>
          <c:order val="4"/>
          <c:tx>
            <c:v>V. СВКиУР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V</a:t>
                    </a:r>
                    <a:endParaRPr lang="en-US" dirty="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1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Лист1!$A$6</c:f>
              <c:numCache>
                <c:formatCode>General</c:formatCode>
                <c:ptCount val="1"/>
                <c:pt idx="0">
                  <c:v>60</c:v>
                </c:pt>
              </c:numCache>
            </c:numRef>
          </c:xVal>
          <c:yVal>
            <c:numRef>
              <c:f>Лист1!$B$6</c:f>
              <c:numCache>
                <c:formatCode>General</c:formatCode>
                <c:ptCount val="1"/>
                <c:pt idx="0">
                  <c:v>33</c:v>
                </c:pt>
              </c:numCache>
            </c:numRef>
          </c:yVal>
          <c:bubbleSize>
            <c:numRef>
              <c:f>Лист1!$C$6</c:f>
              <c:numCache>
                <c:formatCode>General</c:formatCode>
                <c:ptCount val="1"/>
                <c:pt idx="0">
                  <c:v>1.6666669999999999</c:v>
                </c:pt>
              </c:numCache>
            </c:numRef>
          </c:bubbleSize>
          <c:bubble3D val="1"/>
        </c:ser>
        <c:ser>
          <c:idx val="5"/>
          <c:order val="5"/>
          <c:tx>
            <c:v>VI. Раскрытие информации</c:v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VI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1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Лист1!$A$7</c:f>
              <c:numCache>
                <c:formatCode>General</c:formatCode>
                <c:ptCount val="1"/>
                <c:pt idx="0">
                  <c:v>25</c:v>
                </c:pt>
              </c:numCache>
            </c:numRef>
          </c:xVal>
          <c:yVal>
            <c:numRef>
              <c:f>Лист1!$B$7</c:f>
              <c:numCache>
                <c:formatCode>General</c:formatCode>
                <c:ptCount val="1"/>
                <c:pt idx="0">
                  <c:v>7</c:v>
                </c:pt>
              </c:numCache>
            </c:numRef>
          </c:yVal>
          <c:bubbleSize>
            <c:numRef>
              <c:f>Лист1!$C$7</c:f>
              <c:numCache>
                <c:formatCode>General</c:formatCode>
                <c:ptCount val="1"/>
                <c:pt idx="0">
                  <c:v>1.9444440000000001</c:v>
                </c:pt>
              </c:numCache>
            </c:numRef>
          </c:bubbleSize>
          <c:bubble3D val="1"/>
        </c:ser>
        <c:ser>
          <c:idx val="6"/>
          <c:order val="6"/>
          <c:tx>
            <c:v>VII. Существенные корп.действия</c:v>
          </c:tx>
          <c:spPr>
            <a:solidFill>
              <a:srgbClr val="A4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VII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1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Лист1!$A$8</c:f>
              <c:numCache>
                <c:formatCode>General</c:formatCode>
                <c:ptCount val="1"/>
                <c:pt idx="0">
                  <c:v>7</c:v>
                </c:pt>
              </c:numCache>
            </c:numRef>
          </c:xVal>
          <c:yVal>
            <c:numRef>
              <c:f>Лист1!$B$8</c:f>
              <c:numCache>
                <c:formatCode>General</c:formatCode>
                <c:ptCount val="1"/>
                <c:pt idx="0">
                  <c:v>21</c:v>
                </c:pt>
              </c:numCache>
            </c:numRef>
          </c:yVal>
          <c:bubbleSize>
            <c:numRef>
              <c:f>Лист1!$C$8</c:f>
              <c:numCache>
                <c:formatCode>General</c:formatCode>
                <c:ptCount val="1"/>
                <c:pt idx="0">
                  <c:v>1.388889</c:v>
                </c:pt>
              </c:numCache>
            </c:numRef>
          </c:bubbleSize>
          <c:bubble3D val="1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462404072"/>
        <c:axId val="462404464"/>
      </c:bubbleChart>
      <c:valAx>
        <c:axId val="462404072"/>
        <c:scaling>
          <c:orientation val="minMax"/>
          <c:max val="100"/>
          <c:min val="-1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ru-RU" sz="11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ru-RU" sz="1000" dirty="0" smtClean="0"/>
                  <a:t>Внедрение</a:t>
                </a:r>
                <a:endParaRPr lang="ru-RU" sz="1000" dirty="0"/>
              </a:p>
              <a:p>
                <a:pPr>
                  <a:defRPr/>
                </a:pPr>
                <a:r>
                  <a:rPr lang="ru-RU" sz="1000" dirty="0" smtClean="0"/>
                  <a:t>рекомендаций </a:t>
                </a:r>
                <a:r>
                  <a:rPr lang="ru-RU" sz="1000" dirty="0"/>
                  <a:t>главы (%) </a:t>
                </a:r>
              </a:p>
            </c:rich>
          </c:tx>
          <c:layout>
            <c:manualLayout>
              <c:xMode val="edge"/>
              <c:yMode val="edge"/>
              <c:x val="0.68374309992729176"/>
              <c:y val="0.877906772628884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ru-RU" sz="1100" b="0" i="0" u="none" strike="noStrike" kern="1200" baseline="0">
                  <a:solidFill>
                    <a:schemeClr val="tx1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00" b="0" i="0" u="none" strike="noStrike" kern="1200" baseline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404464"/>
        <c:crossesAt val="0"/>
        <c:crossBetween val="midCat"/>
      </c:valAx>
      <c:valAx>
        <c:axId val="46240446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u-RU" sz="11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ru-RU" sz="1000" dirty="0" smtClean="0"/>
                  <a:t>Уровень качества объяснений </a:t>
                </a:r>
                <a:r>
                  <a:rPr lang="ru-RU" sz="1000" dirty="0"/>
                  <a:t>(%)</a:t>
                </a:r>
              </a:p>
            </c:rich>
          </c:tx>
          <c:layout>
            <c:manualLayout>
              <c:xMode val="edge"/>
              <c:yMode val="edge"/>
              <c:x val="4.5058320367732663E-3"/>
              <c:y val="0.143125115453909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ru-RU" sz="1100" b="0" i="0" u="none" strike="noStrike" kern="1200" baseline="0">
                  <a:solidFill>
                    <a:schemeClr val="tx1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00" b="0" i="0" u="none" strike="noStrike" kern="1200" baseline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404072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82688569662056"/>
          <c:y val="0.11419987118378687"/>
          <c:w val="0.28567117029112171"/>
          <c:h val="0.62575510548262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00" b="0" i="0" u="none" strike="noStrike" kern="1200" baseline="0">
              <a:solidFill>
                <a:schemeClr val="tx1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100" u="none" strike="noStrike" kern="1200">
          <a:solidFill>
            <a:schemeClr val="tx1">
              <a:lumMod val="75000"/>
            </a:schemeClr>
          </a:solidFill>
          <a:effectLst/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00" b="1" i="0" u="none" strike="noStrike" kern="1200" spc="0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pPr>
            <a:r>
              <a:rPr lang="ru-RU" sz="1400" b="1" kern="120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Средний уровень качества объяснений причин несоблюдения (частичного соблюдения) Кодекса (%)</a:t>
            </a:r>
          </a:p>
        </c:rich>
      </c:tx>
      <c:layout>
        <c:manualLayout>
          <c:xMode val="edge"/>
          <c:yMode val="edge"/>
          <c:x val="0.11325545565179859"/>
          <c:y val="4.3048247164456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spc="0" baseline="0">
              <a:solidFill>
                <a:schemeClr val="accent6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8801244306188198E-2"/>
          <c:y val="0.25879897253680501"/>
          <c:w val="0.80002190050403088"/>
          <c:h val="0.60561305477842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A14D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 общества</c:v>
                </c:pt>
                <c:pt idx="1">
                  <c:v>КС1</c:v>
                </c:pt>
                <c:pt idx="2">
                  <c:v>КС2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8586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 общества</c:v>
                </c:pt>
                <c:pt idx="1">
                  <c:v>КС1</c:v>
                </c:pt>
                <c:pt idx="2">
                  <c:v>КС2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</c:v>
                </c:pt>
                <c:pt idx="1">
                  <c:v>45</c:v>
                </c:pt>
                <c:pt idx="2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3E96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 общества</c:v>
                </c:pt>
                <c:pt idx="1">
                  <c:v>КС1</c:v>
                </c:pt>
                <c:pt idx="2">
                  <c:v>КС2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53</c:v>
                </c:pt>
                <c:pt idx="1">
                  <c:v>60</c:v>
                </c:pt>
                <c:pt idx="2">
                  <c:v>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7232304"/>
        <c:axId val="467232696"/>
      </c:barChart>
      <c:catAx>
        <c:axId val="467232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7232696"/>
        <c:crosses val="autoZero"/>
        <c:auto val="1"/>
        <c:lblAlgn val="ctr"/>
        <c:lblOffset val="100"/>
        <c:noMultiLvlLbl val="0"/>
      </c:catAx>
      <c:valAx>
        <c:axId val="467232696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72323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29808195277613E-2"/>
          <c:y val="0.13900993759314098"/>
          <c:w val="0.48493128111018202"/>
          <c:h val="0.63437491619705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Высокое качество (&gt; 75%)</c:v>
                </c:pt>
              </c:strCache>
            </c:strRef>
          </c:tx>
          <c:spPr>
            <a:solidFill>
              <a:srgbClr val="A14D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10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Требует улучшения (50% - 75%)</c:v>
                </c:pt>
              </c:strCache>
            </c:strRef>
          </c:tx>
          <c:spPr>
            <a:solidFill>
              <a:srgbClr val="8586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</c:v>
                </c:pt>
                <c:pt idx="1">
                  <c:v>29</c:v>
                </c:pt>
                <c:pt idx="2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Требует существенного улучшения (&lt; 50%)</c:v>
                </c:pt>
              </c:strCache>
            </c:strRef>
          </c:tx>
          <c:spPr>
            <a:solidFill>
              <a:srgbClr val="3E96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73</c:v>
                </c:pt>
                <c:pt idx="1">
                  <c:v>61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7233088"/>
        <c:axId val="467233872"/>
      </c:barChart>
      <c:catAx>
        <c:axId val="46723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7233872"/>
        <c:crosses val="autoZero"/>
        <c:auto val="1"/>
        <c:lblAlgn val="ctr"/>
        <c:lblOffset val="100"/>
        <c:noMultiLvlLbl val="0"/>
      </c:catAx>
      <c:valAx>
        <c:axId val="4672338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72330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628615338641169"/>
          <c:y val="0.88077091051185896"/>
          <c:w val="0.49233495081990386"/>
          <c:h val="0.119229089488141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0720342431807"/>
          <c:y val="0.13259284337037106"/>
          <c:w val="0.88707739312551614"/>
          <c:h val="0.69641110549799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Высокое качество (больше 75%)</c:v>
                </c:pt>
              </c:strCache>
            </c:strRef>
          </c:tx>
          <c:spPr>
            <a:solidFill>
              <a:srgbClr val="A14D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Требует улучшения (от 50% до 75%)</c:v>
                </c:pt>
              </c:strCache>
            </c:strRef>
          </c:tx>
          <c:spPr>
            <a:solidFill>
              <a:srgbClr val="8586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17</c:v>
                </c:pt>
                <c:pt idx="2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Требует существенного улучшения (менее 50%)</c:v>
                </c:pt>
              </c:strCache>
            </c:strRef>
          </c:tx>
          <c:spPr>
            <a:solidFill>
              <a:srgbClr val="3E96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93</c:v>
                </c:pt>
                <c:pt idx="1">
                  <c:v>83</c:v>
                </c:pt>
                <c:pt idx="2">
                  <c:v>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7234656"/>
        <c:axId val="467235048"/>
      </c:barChart>
      <c:catAx>
        <c:axId val="46723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7235048"/>
        <c:crosses val="autoZero"/>
        <c:auto val="1"/>
        <c:lblAlgn val="ctr"/>
        <c:lblOffset val="100"/>
        <c:noMultiLvlLbl val="0"/>
      </c:catAx>
      <c:valAx>
        <c:axId val="46723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72346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cap="all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КС1</a:t>
            </a:r>
          </a:p>
        </c:rich>
      </c:tx>
      <c:layout>
        <c:manualLayout>
          <c:xMode val="edge"/>
          <c:yMode val="edge"/>
          <c:x val="0.58827832861020146"/>
          <c:y val="2.938048692189338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cap="all" spc="5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5650582466361158"/>
          <c:y val="8.9254683681781161E-2"/>
          <c:w val="0.62774364742868682"/>
          <c:h val="0.73868110236220474"/>
        </c:manualLayout>
      </c:layout>
      <c:pieChart>
        <c:varyColors val="1"/>
        <c:ser>
          <c:idx val="0"/>
          <c:order val="0"/>
          <c:tx>
            <c:strRef>
              <c:f>Лист1!$A$99</c:f>
              <c:strCache>
                <c:ptCount val="1"/>
                <c:pt idx="0">
                  <c:v>Доля независимых членов советов директоров обществ больше или равно 1/3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3E96DB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A14D4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5085866809021753"/>
                  <c:y val="-0.175632331672826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21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095859791719583"/>
                  <c:y val="0.1387755102040816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Лист1!$A$101:$A$103</c:f>
              <c:strCache>
                <c:ptCount val="3"/>
                <c:pt idx="0">
                  <c:v>Принцип 2.4.3  соблюдается</c:v>
                </c:pt>
                <c:pt idx="2">
                  <c:v>Данные по соблюдению в отчёте ККУ и годовом отчёте не соответствуют</c:v>
                </c:pt>
              </c:strCache>
            </c:strRef>
          </c:cat>
          <c:val>
            <c:numRef>
              <c:f>Лист1!$B$101:$B$103</c:f>
              <c:numCache>
                <c:formatCode>General</c:formatCode>
                <c:ptCount val="3"/>
                <c:pt idx="0">
                  <c:v>34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cap="all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КС2</a:t>
            </a:r>
          </a:p>
        </c:rich>
      </c:tx>
      <c:layout>
        <c:manualLayout>
          <c:xMode val="edge"/>
          <c:yMode val="edge"/>
          <c:x val="0.1766344130380714"/>
          <c:y val="3.2227123442030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cap="all" spc="5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1050593567046791E-2"/>
          <c:y val="0.11441041074054224"/>
          <c:w val="0.38835533301859115"/>
          <c:h val="0.7166613073889324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578183"/>
            </a:solidFill>
          </c:spPr>
          <c:dPt>
            <c:idx val="0"/>
            <c:bubble3D val="0"/>
            <c:explosion val="3"/>
            <c:spPr>
              <a:solidFill>
                <a:srgbClr val="3E96DB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A14D4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8.2249284755804272E-2"/>
                  <c:y val="0.1544060133844525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929407892483271"/>
                  <c:y val="-0.152050129859422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Доля независимых членов совета директоров больше или равно 1/3</c:v>
                </c:pt>
                <c:pt idx="1">
                  <c:v>Доля независимых членов совета директоров менее 1/3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21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195529370063848"/>
          <c:y val="0.19131027469733822"/>
          <c:w val="0.32065726510874243"/>
          <c:h val="0.603728957964024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0.47884</cdr:x>
      <cdr:y>0.29056</cdr:y>
    </cdr:from>
    <cdr:to>
      <cdr:x>0.58698</cdr:x>
      <cdr:y>0.59059</cdr:y>
    </cdr:to>
    <cdr:sp macro="" textlink="">
      <cdr:nvSpPr>
        <cdr:cNvPr id="3" name="TextBox 33"/>
        <cdr:cNvSpPr txBox="1"/>
      </cdr:nvSpPr>
      <cdr:spPr>
        <a:xfrm xmlns:a="http://schemas.openxmlformats.org/drawingml/2006/main">
          <a:off x="4048920" y="885568"/>
          <a:ext cx="914400" cy="9144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 anchor="t" anchorCtr="0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90000"/>
            </a:lnSpc>
          </a:pPr>
          <a:r>
            <a:rPr lang="ru-RU" sz="1100" cap="none" baseline="0" dirty="0" smtClean="0">
              <a:solidFill>
                <a:srgbClr val="00B050"/>
              </a:solidFill>
            </a:rPr>
            <a:t>Наиболее соблюдаемые</a:t>
          </a:r>
        </a:p>
        <a:p xmlns:a="http://schemas.openxmlformats.org/drawingml/2006/main">
          <a:pPr algn="l">
            <a:lnSpc>
              <a:spcPct val="90000"/>
            </a:lnSpc>
          </a:pPr>
          <a:endParaRPr lang="ru-RU" sz="1100" cap="none" dirty="0" smtClean="0">
            <a:solidFill>
              <a:srgbClr val="00B05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75AC4-411C-4038-A0F1-77DB6241DCB3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9AEE3-E597-489E-8970-765F2854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778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3316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2E2CA54F-AA79-496C-A71C-7DE120D39786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0" cy="493316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0" cy="493316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849392D0-22DD-4E34-8C9C-4FE7E329C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3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A469-1948-4EAA-8AC0-4FB32651A8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5C53-3A17-420A-BB09-98E9B017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80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A469-1948-4EAA-8AC0-4FB32651A8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5C53-3A17-420A-BB09-98E9B017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A469-1948-4EAA-8AC0-4FB32651A8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5C53-3A17-420A-BB09-98E9B017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1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2"/>
            <a:ext cx="12192000" cy="285892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8" y="5594866"/>
            <a:ext cx="5766485" cy="65902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54" y="4118920"/>
            <a:ext cx="5766487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242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189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89" y="5594863"/>
            <a:ext cx="5410968" cy="665894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80" y="-308916"/>
            <a:ext cx="4271261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6"/>
            <a:ext cx="12192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1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8A8A8D"/>
                </a:solidFill>
              </a:rPr>
              <a:t>2</a:t>
            </a:r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82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74"/>
            <a:ext cx="12192000" cy="2853430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4118996"/>
            <a:ext cx="5251451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1" y="4942706"/>
            <a:ext cx="5251451" cy="114694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4"/>
            <a:ext cx="12192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80" y="-308916"/>
            <a:ext cx="4271261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1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13" y="1825625"/>
            <a:ext cx="553239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6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8A8A8D"/>
                </a:solidFill>
              </a:rPr>
              <a:t>2</a:t>
            </a:r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Роль корпоративного управления в финансовых организациях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0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>
              <a:solidFill>
                <a:srgbClr val="8A8A8D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3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3" y="1208295"/>
            <a:ext cx="6597136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319" y="1208219"/>
            <a:ext cx="4022596" cy="5037267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3" y="2114382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4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2"/>
            <a:ext cx="12192000" cy="285892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8" y="5594866"/>
            <a:ext cx="5766485" cy="65902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54" y="4118920"/>
            <a:ext cx="5766487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242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189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89" y="5594863"/>
            <a:ext cx="5410968" cy="665894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80" y="-308916"/>
            <a:ext cx="4271261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6"/>
            <a:ext cx="12192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10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A469-1948-4EAA-8AC0-4FB32651A8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5C53-3A17-420A-BB09-98E9B017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9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8A8A8D"/>
                </a:solidFill>
              </a:rPr>
              <a:t>2</a:t>
            </a:r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15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8A8A8D"/>
                </a:solidFill>
              </a:rPr>
              <a:t>2</a:t>
            </a:r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3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8A8A8D"/>
                </a:solidFill>
              </a:rPr>
              <a:t>2</a:t>
            </a:r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8A8A8D"/>
                </a:solidFill>
              </a:rPr>
              <a:t>2</a:t>
            </a:r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8A8A8D"/>
                </a:solidFill>
              </a:rPr>
              <a:t>2</a:t>
            </a:r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8A8A8D"/>
                </a:solidFill>
              </a:rPr>
              <a:t>2</a:t>
            </a:r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3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8A8A8D"/>
                </a:solidFill>
              </a:rPr>
              <a:t>2</a:t>
            </a:r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8A8A8D"/>
                </a:solidFill>
              </a:rPr>
              <a:t>2</a:t>
            </a:r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9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8A8A8D"/>
                </a:solidFill>
              </a:rPr>
              <a:t>2</a:t>
            </a:r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41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2"/>
            <a:ext cx="12192000" cy="285892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8" y="5594866"/>
            <a:ext cx="5766485" cy="65902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54" y="4118920"/>
            <a:ext cx="5766487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242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189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89" y="5594863"/>
            <a:ext cx="5410968" cy="665894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80" y="-308916"/>
            <a:ext cx="4271261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6"/>
            <a:ext cx="12192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5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A469-1948-4EAA-8AC0-4FB32651A8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5C53-3A17-420A-BB09-98E9B017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8A8A8D"/>
                </a:solidFill>
              </a:rPr>
              <a:t>2</a:t>
            </a:r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1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74"/>
            <a:ext cx="12192000" cy="2853430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4118996"/>
            <a:ext cx="5251451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1" y="4942706"/>
            <a:ext cx="5251451" cy="114694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4"/>
            <a:ext cx="12192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80" y="-308916"/>
            <a:ext cx="4271261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5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13" y="1825625"/>
            <a:ext cx="553239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8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8A8A8D"/>
                </a:solidFill>
              </a:rPr>
              <a:t>2</a:t>
            </a:r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Роль корпоративного управления в финансовых организациях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9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>
              <a:solidFill>
                <a:srgbClr val="8A8A8D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2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3" y="1208295"/>
            <a:ext cx="6597136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319" y="1208219"/>
            <a:ext cx="4022596" cy="5037267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3" y="2114382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7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2"/>
            <a:ext cx="12192000" cy="285892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8" y="5594866"/>
            <a:ext cx="5766485" cy="65902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51" y="4118920"/>
            <a:ext cx="5766487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76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189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89" y="5594863"/>
            <a:ext cx="5410968" cy="665894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80" y="-308916"/>
            <a:ext cx="4271261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6"/>
            <a:ext cx="12192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9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5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40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74"/>
            <a:ext cx="12192000" cy="2853430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4118929"/>
            <a:ext cx="5251451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1" y="4942706"/>
            <a:ext cx="5251451" cy="114694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4"/>
            <a:ext cx="12192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80" y="-308916"/>
            <a:ext cx="4271261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19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5" y="1825625"/>
            <a:ext cx="553239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5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3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A469-1948-4EAA-8AC0-4FB32651A8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5C53-3A17-420A-BB09-98E9B017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56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>
              <a:solidFill>
                <a:srgbClr val="8A8A8D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5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7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>
              <a:solidFill>
                <a:srgbClr val="8A8A8D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5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04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3" y="1208229"/>
            <a:ext cx="6597136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9" y="1208219"/>
            <a:ext cx="4022596" cy="5037267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3" y="2114382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5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94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2"/>
            <a:ext cx="12192000" cy="285892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8" y="5594866"/>
            <a:ext cx="5766485" cy="65902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54" y="4118920"/>
            <a:ext cx="5766487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242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189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89" y="5594863"/>
            <a:ext cx="5410968" cy="665894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80" y="-308916"/>
            <a:ext cx="4271261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6"/>
            <a:ext cx="12192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67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8A8A8D"/>
                </a:solidFill>
              </a:rPr>
              <a:t>2</a:t>
            </a:r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5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74"/>
            <a:ext cx="12192000" cy="2853430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4118996"/>
            <a:ext cx="5251451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1" y="4942706"/>
            <a:ext cx="5251451" cy="114694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4"/>
            <a:ext cx="12192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80" y="-308916"/>
            <a:ext cx="4271261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9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13" y="1825625"/>
            <a:ext cx="553239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8A8A8D"/>
                </a:solidFill>
              </a:rPr>
              <a:t>2</a:t>
            </a:r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Роль корпоративного управления в финансовых организациях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8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>
              <a:solidFill>
                <a:srgbClr val="8A8A8D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2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3" y="1208295"/>
            <a:ext cx="6597136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319" y="1208219"/>
            <a:ext cx="4022596" cy="5037267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3" y="2114382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9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2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A469-1948-4EAA-8AC0-4FB32651A8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5C53-3A17-420A-BB09-98E9B017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35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EC4EB27-9ADE-42C2-9A98-47F5822B2EE7}" type="slidenum">
              <a:rPr lang="ru-RU" smtClean="0">
                <a:solidFill>
                  <a:srgbClr val="8A8A8D"/>
                </a:solidFill>
              </a:rPr>
              <a:pPr defTabSz="457189"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61767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EC4EB27-9ADE-42C2-9A98-47F5822B2EE7}" type="slidenum">
              <a:rPr lang="ru-RU" smtClean="0">
                <a:solidFill>
                  <a:srgbClr val="8A8A8D"/>
                </a:solidFill>
              </a:rPr>
              <a:pPr defTabSz="457189"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27184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8"/>
          <p:cNvSpPr/>
          <p:nvPr userDrawn="1"/>
        </p:nvSpPr>
        <p:spPr>
          <a:xfrm>
            <a:off x="0" y="4004574"/>
            <a:ext cx="12192000" cy="2853430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 userDrawn="1"/>
        </p:nvSpPr>
        <p:spPr>
          <a:xfrm>
            <a:off x="0" y="0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4"/>
            <a:ext cx="12192000" cy="2631600"/>
          </a:xfrm>
          <a:prstGeom prst="rect">
            <a:avLst/>
          </a:prstGeom>
        </p:spPr>
      </p:pic>
      <p:pic>
        <p:nvPicPr>
          <p:cNvPr id="10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80" y="-308916"/>
            <a:ext cx="4271261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838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EC4EB27-9ADE-42C2-9A98-47F5822B2EE7}" type="slidenum">
              <a:rPr lang="ru-RU" smtClean="0">
                <a:solidFill>
                  <a:srgbClr val="8A8A8D"/>
                </a:solidFill>
              </a:rPr>
              <a:pPr defTabSz="457189"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96553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EC4EB27-9ADE-42C2-9A98-47F5822B2EE7}" type="slidenum">
              <a:rPr lang="ru-RU" smtClean="0">
                <a:solidFill>
                  <a:srgbClr val="8A8A8D"/>
                </a:solidFill>
              </a:rPr>
              <a:pPr defTabSz="457189"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8182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EC4EB27-9ADE-42C2-9A98-47F5822B2EE7}" type="slidenum">
              <a:rPr lang="ru-RU" smtClean="0">
                <a:solidFill>
                  <a:srgbClr val="8A8A8D"/>
                </a:solidFill>
              </a:rPr>
              <a:pPr defTabSz="457189"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43878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EC4EB27-9ADE-42C2-9A98-47F5822B2EE7}" type="slidenum">
              <a:rPr lang="ru-RU" smtClean="0">
                <a:solidFill>
                  <a:srgbClr val="8A8A8D"/>
                </a:solidFill>
              </a:rPr>
              <a:pPr defTabSz="457189"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20983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EC4EB27-9ADE-42C2-9A98-47F5822B2EE7}" type="slidenum">
              <a:rPr lang="ru-RU" smtClean="0">
                <a:solidFill>
                  <a:srgbClr val="8A8A8D"/>
                </a:solidFill>
              </a:rPr>
              <a:pPr defTabSz="457189"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76252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EC4EB27-9ADE-42C2-9A98-47F5822B2EE7}" type="slidenum">
              <a:rPr lang="ru-RU" smtClean="0">
                <a:solidFill>
                  <a:srgbClr val="8A8A8D"/>
                </a:solidFill>
              </a:rPr>
              <a:pPr defTabSz="457189"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02530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EC4EB27-9ADE-42C2-9A98-47F5822B2EE7}" type="slidenum">
              <a:rPr lang="ru-RU" smtClean="0">
                <a:solidFill>
                  <a:srgbClr val="8A8A8D"/>
                </a:solidFill>
              </a:rPr>
              <a:pPr defTabSz="457189"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8456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A469-1948-4EAA-8AC0-4FB32651A8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5C53-3A17-420A-BB09-98E9B017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EC4EB27-9ADE-42C2-9A98-47F5822B2EE7}" type="slidenum">
              <a:rPr lang="ru-RU" smtClean="0">
                <a:solidFill>
                  <a:srgbClr val="8A8A8D"/>
                </a:solidFill>
              </a:rPr>
              <a:pPr defTabSz="457189"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2062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A469-1948-4EAA-8AC0-4FB32651A8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5C53-3A17-420A-BB09-98E9B017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1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7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A469-1948-4EAA-8AC0-4FB32651A8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5C53-3A17-420A-BB09-98E9B017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1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A469-1948-4EAA-8AC0-4FB32651A8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5C53-3A17-420A-BB09-98E9B017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3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AA469-1948-4EAA-8AC0-4FB32651A8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05C53-3A17-420A-BB09-98E9B017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19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851415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736982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4" y="399851"/>
            <a:ext cx="4802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pPr defTabSz="457189"/>
            <a:fld id="{2EC4EB27-9ADE-42C2-9A98-47F5822B2EE7}" type="slidenum">
              <a:rPr lang="ru-RU" smtClean="0">
                <a:solidFill>
                  <a:srgbClr val="8A8A8D"/>
                </a:solidFill>
              </a:rPr>
              <a:pPr defTabSz="457189"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29567" y="838028"/>
            <a:ext cx="480540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10103" y="847554"/>
            <a:ext cx="2450756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12800" y="308050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3257551" y="308050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30277" y="477775"/>
            <a:ext cx="227965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189"/>
            <a:r>
              <a:rPr lang="ru-RU" sz="700" cap="all" dirty="0" smtClean="0">
                <a:solidFill>
                  <a:srgbClr val="8A8A8D"/>
                </a:solidFill>
              </a:rPr>
              <a:t>ОБЗОР </a:t>
            </a:r>
            <a:r>
              <a:rPr lang="ru-RU" sz="700" cap="all" dirty="0">
                <a:solidFill>
                  <a:srgbClr val="8A8A8D"/>
                </a:solidFill>
              </a:rPr>
              <a:t>ПРАКТИКИ КОРПОРАТИВНОГО УПРАВЛЕНИЯ В ПАО </a:t>
            </a:r>
            <a:r>
              <a:rPr lang="ru-RU" sz="700" cap="all" dirty="0" smtClean="0">
                <a:solidFill>
                  <a:srgbClr val="8A8A8D"/>
                </a:solidFill>
              </a:rPr>
              <a:t>за 2016 год</a:t>
            </a:r>
            <a:endParaRPr lang="en-US" sz="700" cap="all" dirty="0">
              <a:solidFill>
                <a:srgbClr val="8A8A8D"/>
              </a:solidFill>
            </a:endParaRPr>
          </a:p>
        </p:txBody>
      </p:sp>
      <p:pic>
        <p:nvPicPr>
          <p:cNvPr id="5" name="Picture 4" descr="CBRF-Logo_20mm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41" y="215025"/>
            <a:ext cx="1869379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2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66674" indent="-66674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3347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1211" indent="-67865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884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4558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851415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736982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4" y="399851"/>
            <a:ext cx="4802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pPr defTabSz="457189"/>
            <a:fld id="{2EC4EB27-9ADE-42C2-9A98-47F5822B2EE7}" type="slidenum">
              <a:rPr lang="ru-RU" smtClean="0">
                <a:solidFill>
                  <a:srgbClr val="8A8A8D"/>
                </a:solidFill>
              </a:rPr>
              <a:pPr defTabSz="457189"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29567" y="838028"/>
            <a:ext cx="480540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10103" y="847554"/>
            <a:ext cx="2450756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12800" y="308050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3257551" y="308050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30277" y="477775"/>
            <a:ext cx="227965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all" spc="0" normalizeH="0" baseline="0" noProof="0" dirty="0" smtClean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+mn-lt"/>
              </a:rPr>
              <a:t>ОБЗОР ПРАКТИКИ КОРПОРАТИВНОГО УПРАВЛЕНИЯ В ПАО за 2016 год</a:t>
            </a:r>
            <a:endParaRPr kumimoji="0" lang="en-US" sz="700" b="0" i="0" u="none" strike="noStrike" kern="1200" cap="all" spc="0" normalizeH="0" baseline="0" noProof="0" dirty="0">
              <a:ln>
                <a:noFill/>
              </a:ln>
              <a:solidFill>
                <a:srgbClr val="8A8A8D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" name="Picture 4" descr="CBRF-Logo_20mm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41" y="215025"/>
            <a:ext cx="1869379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66674" indent="-66674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3347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1211" indent="-67865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884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4558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851415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736982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0" y="399786"/>
            <a:ext cx="4802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pPr defTabSz="457189"/>
            <a:fld id="{2EC4EB27-9ADE-42C2-9A98-47F5822B2EE7}" type="slidenum">
              <a:rPr lang="ru-RU" smtClean="0">
                <a:solidFill>
                  <a:srgbClr val="8A8A8D"/>
                </a:solidFill>
              </a:rPr>
              <a:pPr defTabSz="457189"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29523" y="838028"/>
            <a:ext cx="480540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10059" y="847554"/>
            <a:ext cx="2450756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12800" y="307985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3257551" y="307985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30277" y="539275"/>
            <a:ext cx="2279651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189"/>
            <a:r>
              <a:rPr lang="ru-RU" sz="600" cap="all" dirty="0" smtClean="0">
                <a:solidFill>
                  <a:srgbClr val="8A8A8D"/>
                </a:solidFill>
              </a:rPr>
              <a:t>Название презентации</a:t>
            </a:r>
            <a:endParaRPr lang="en-US" sz="600" cap="all" dirty="0">
              <a:solidFill>
                <a:srgbClr val="8A8A8D"/>
              </a:solidFill>
            </a:endParaRPr>
          </a:p>
        </p:txBody>
      </p:sp>
      <p:pic>
        <p:nvPicPr>
          <p:cNvPr id="5" name="Picture 4" descr="CBRF-Logo_20mm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41" y="215025"/>
            <a:ext cx="1869379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66674" indent="-66674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3347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1211" indent="-67865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884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4558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851415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736982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4" y="399851"/>
            <a:ext cx="4802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pPr defTabSz="457189"/>
            <a:fld id="{2EC4EB27-9ADE-42C2-9A98-47F5822B2EE7}" type="slidenum">
              <a:rPr lang="ru-RU" smtClean="0">
                <a:solidFill>
                  <a:srgbClr val="8A8A8D"/>
                </a:solidFill>
              </a:rPr>
              <a:pPr defTabSz="457189"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29567" y="838028"/>
            <a:ext cx="480540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10103" y="847554"/>
            <a:ext cx="2450756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12800" y="308050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3257551" y="308050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30277" y="462393"/>
            <a:ext cx="227965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800" cap="small" dirty="0" smtClean="0">
                <a:solidFill>
                  <a:srgbClr val="8A8A8D"/>
                </a:solidFill>
                <a:cs typeface="Arial" panose="020B0604020202020204" pitchFamily="34" charset="0"/>
              </a:rPr>
              <a:t>Новый этап на пути развития корпоративного управления</a:t>
            </a:r>
            <a:endParaRPr lang="ru-RU" sz="800" cap="small" dirty="0">
              <a:solidFill>
                <a:srgbClr val="8A8A8D"/>
              </a:solidFill>
            </a:endParaRPr>
          </a:p>
        </p:txBody>
      </p:sp>
      <p:pic>
        <p:nvPicPr>
          <p:cNvPr id="5" name="Picture 4" descr="CBRF-Logo_20mm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41" y="215025"/>
            <a:ext cx="1869379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0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66674" indent="-66674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3347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1211" indent="-67865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884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4558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AA469-1948-4EAA-8AC0-4FB32651A8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05C53-3A17-420A-BB09-98E9B017798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8"/>
          <p:cNvCxnSpPr/>
          <p:nvPr userDrawn="1"/>
        </p:nvCxnSpPr>
        <p:spPr>
          <a:xfrm flipH="1">
            <a:off x="329523" y="838028"/>
            <a:ext cx="480540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9"/>
          <p:cNvCxnSpPr/>
          <p:nvPr userDrawn="1"/>
        </p:nvCxnSpPr>
        <p:spPr>
          <a:xfrm flipH="1">
            <a:off x="810059" y="847554"/>
            <a:ext cx="2450756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/>
          <p:cNvCxnSpPr/>
          <p:nvPr userDrawn="1"/>
        </p:nvCxnSpPr>
        <p:spPr>
          <a:xfrm flipV="1">
            <a:off x="812800" y="307985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2"/>
          <p:cNvCxnSpPr/>
          <p:nvPr userDrawn="1"/>
        </p:nvCxnSpPr>
        <p:spPr>
          <a:xfrm flipV="1">
            <a:off x="3257551" y="307985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930277" y="539275"/>
            <a:ext cx="2279651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189"/>
            <a:r>
              <a:rPr lang="ru-RU" sz="600" cap="all" dirty="0" smtClean="0">
                <a:solidFill>
                  <a:srgbClr val="8A8A8D"/>
                </a:solidFill>
              </a:rPr>
              <a:t>Название презентации</a:t>
            </a:r>
            <a:endParaRPr lang="en-US" sz="600" cap="all" dirty="0">
              <a:solidFill>
                <a:srgbClr val="8A8A8D"/>
              </a:solidFill>
            </a:endParaRPr>
          </a:p>
        </p:txBody>
      </p:sp>
      <p:pic>
        <p:nvPicPr>
          <p:cNvPr id="13" name="Picture 4" descr="CBRF-Logo_20mm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41" y="215025"/>
            <a:ext cx="1869379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1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40023" y="5661255"/>
            <a:ext cx="4324865" cy="8595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практики корпоративного управления в российских публичных обществах по итогам 2017г.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7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A8A8D"/>
                </a:solidFill>
              </a:rPr>
              <a:t>10</a:t>
            </a:r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052472" y="336378"/>
            <a:ext cx="4707824" cy="521730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Анализ оценки объяснений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5640" y="1296298"/>
            <a:ext cx="6192688" cy="7200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ru-RU" sz="1400" dirty="0"/>
          </a:p>
          <a:p>
            <a:pPr algn="ctr"/>
            <a:r>
              <a:rPr lang="ru-RU" sz="1400" b="1" spc="2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Комитеты совета директоров возглавляются независимыми директорами</a:t>
            </a:r>
          </a:p>
          <a:p>
            <a:pPr algn="ctr"/>
            <a:r>
              <a:rPr lang="ru-RU" sz="1400" b="1" spc="2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1400" b="1" spc="20" dirty="0" err="1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кр</a:t>
            </a:r>
            <a:r>
              <a:rPr lang="ru-RU" sz="1400" b="1" spc="2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. 1 п. 2.8.5 Кодекса)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3981" y="2288688"/>
            <a:ext cx="7094227" cy="1512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ru-RU" sz="1200" i="1" dirty="0">
                <a:solidFill>
                  <a:schemeClr val="bg2">
                    <a:lumMod val="10000"/>
                  </a:schemeClr>
                </a:solidFill>
              </a:rPr>
              <a:t>Помимо ключевых комитетов (комитет по </a:t>
            </a:r>
            <a:r>
              <a:rPr lang="ru-RU" sz="1200" i="1" dirty="0" smtClean="0">
                <a:solidFill>
                  <a:schemeClr val="bg2">
                    <a:lumMod val="10000"/>
                  </a:schemeClr>
                </a:solidFill>
              </a:rPr>
              <a:t>аудиту, </a:t>
            </a:r>
            <a:r>
              <a:rPr lang="ru-RU" sz="1200" i="1" dirty="0">
                <a:solidFill>
                  <a:schemeClr val="bg2">
                    <a:lumMod val="10000"/>
                  </a:schemeClr>
                </a:solidFill>
              </a:rPr>
              <a:t>комитет по номинациям, комитет по вознаграждениям) многими компаниями создаются и иные комитеты (например, по рискам, стратегии, корпоративному управлению и др.), но такие комитеты чаще всего возглавляются не независимыми директорами. При этом, некоторые </a:t>
            </a:r>
            <a:r>
              <a:rPr lang="ru-RU" sz="1200" i="1" dirty="0">
                <a:solidFill>
                  <a:srgbClr val="FF0000"/>
                </a:solidFill>
              </a:rPr>
              <a:t>общества указывают статус «соблюдается», когда независимые директора возглавляют только ключевые комитеты</a:t>
            </a:r>
            <a:r>
              <a:rPr lang="ru-RU" sz="1200" i="1" dirty="0"/>
              <a:t>.</a:t>
            </a:r>
            <a:endParaRPr lang="ru-RU" sz="1200" i="1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endParaRPr lang="ru-RU" sz="12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659396" y="2780928"/>
            <a:ext cx="504056" cy="1800200"/>
          </a:xfrm>
          <a:prstGeom prst="curved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9761" y="4334704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Статус «соблюдается» необходимо указывать только если все комитеты, включая дополнительные комитеты, созданные в компании, возглавляются независимыми директорами. В ином случае компаниям необходимо указывать статус «частично соблюдается» или «не соблюдается» с полным обоснованием причин несоблюдения (частичного соблюдения).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1424" y="438817"/>
            <a:ext cx="1800221" cy="3261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ru-RU" sz="700" cap="all" dirty="0">
                <a:solidFill>
                  <a:srgbClr val="8A8A8D"/>
                </a:solidFill>
              </a:rPr>
              <a:t>О ПРАКТИКЕ КОРПОРАТИВНОГО УПРАВЛЕНИЯ В РОССИЙСКИХ ПУБЛИЧНЫХ </a:t>
            </a:r>
            <a:r>
              <a:rPr lang="ru-RU" sz="700" cap="all" dirty="0" smtClean="0">
                <a:solidFill>
                  <a:srgbClr val="8A8A8D"/>
                </a:solidFill>
              </a:rPr>
              <a:t>Обществах</a:t>
            </a:r>
            <a:endParaRPr lang="ru-RU" sz="700" cap="all" dirty="0">
              <a:solidFill>
                <a:srgbClr val="8A8A8D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67865664"/>
              </p:ext>
            </p:extLst>
          </p:nvPr>
        </p:nvGraphicFramePr>
        <p:xfrm>
          <a:off x="8391400" y="3392016"/>
          <a:ext cx="302433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139372" y="2907418"/>
            <a:ext cx="352839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Доля обществ, раскрывших в годовых отчетах информацию о наличии формализованной оценки качества работы совета директоров (%)</a:t>
            </a:r>
            <a:endParaRPr lang="ru-RU" sz="8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56239" y="2780928"/>
            <a:ext cx="3411525" cy="28803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A8A8D"/>
                </a:solidFill>
              </a:rPr>
              <a:t>11</a:t>
            </a:r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052472" y="336378"/>
            <a:ext cx="4707824" cy="521730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Анализ оценки объяснений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10040" y="1196752"/>
            <a:ext cx="6192688" cy="7200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ru-RU" sz="1400" dirty="0"/>
          </a:p>
          <a:p>
            <a:pPr algn="ctr">
              <a:lnSpc>
                <a:spcPct val="90000"/>
              </a:lnSpc>
            </a:pPr>
            <a:r>
              <a:rPr lang="ru-RU" sz="1400" b="1" spc="2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Самооценка или внешняя оценка совета директоров </a:t>
            </a:r>
          </a:p>
          <a:p>
            <a:pPr algn="ctr">
              <a:lnSpc>
                <a:spcPct val="90000"/>
              </a:lnSpc>
            </a:pPr>
            <a:r>
              <a:rPr lang="ru-RU" sz="1400" b="1" spc="2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(п. 2.9.1 Кодекса)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1786" y="2336829"/>
            <a:ext cx="8178630" cy="1512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Пример объяснения несоблюдения принципа, приведенного одной из компаний выборки: </a:t>
            </a: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ru-RU" sz="1200" i="1" dirty="0">
                <a:solidFill>
                  <a:srgbClr val="FF0000"/>
                </a:solidFill>
              </a:rPr>
              <a:t>Идентичность</a:t>
            </a:r>
            <a:r>
              <a:rPr lang="ru-RU" sz="1200" i="1" dirty="0">
                <a:solidFill>
                  <a:schemeClr val="bg2">
                    <a:lumMod val="10000"/>
                  </a:schemeClr>
                </a:solidFill>
              </a:rPr>
              <a:t> состава совета директоров в отчетном году составу совета директоров предыдущего периода, в котором проводилась самооценка или внешняя оценка, а также наличие положительных результатов работы Общества, свидетельствуют об  эффективной работе совета директоров (и их комитетов) и соответствии потребностям развития компании.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87488" y="4268995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Идентичность состава совета директоров не влечет неизменность показателей эффективности работы совета директоров и его комитетов в отчетном году, а наличие положительных результатов у общества может быть следствием эффективной работы совета директоров и его комитетов предыдущих периодов.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415480" y="2780928"/>
            <a:ext cx="504056" cy="1800200"/>
          </a:xfrm>
          <a:prstGeom prst="curved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424" y="438817"/>
            <a:ext cx="1800221" cy="3261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ru-RU" sz="700" cap="all" dirty="0">
                <a:solidFill>
                  <a:srgbClr val="8A8A8D"/>
                </a:solidFill>
              </a:rPr>
              <a:t>О ПРАКТИКЕ КОРПОРАТИВНОГО УПРАВЛЕНИЯ В РОССИЙСКИХ ПУБЛИЧНЫХ </a:t>
            </a:r>
            <a:r>
              <a:rPr lang="ru-RU" sz="700" cap="all" dirty="0" smtClean="0">
                <a:solidFill>
                  <a:srgbClr val="8A8A8D"/>
                </a:solidFill>
              </a:rPr>
              <a:t>Обществах</a:t>
            </a:r>
            <a:endParaRPr lang="ru-RU" sz="700" cap="all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5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67615" y="4149087"/>
            <a:ext cx="6674893" cy="74140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759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2657" y="1736982"/>
            <a:ext cx="8263829" cy="47159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185326" indent="0">
              <a:buNone/>
            </a:pPr>
            <a:endParaRPr lang="ru-RU" sz="1600" dirty="0"/>
          </a:p>
          <a:p>
            <a:pPr marL="25200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5200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52000" indent="0">
              <a:buNone/>
            </a:pPr>
            <a:endParaRPr lang="ru-RU" sz="1600" dirty="0"/>
          </a:p>
          <a:p>
            <a:pPr marL="252000" indent="0">
              <a:buNone/>
            </a:pPr>
            <a:endParaRPr lang="ru-RU" sz="1600" dirty="0"/>
          </a:p>
          <a:p>
            <a:pPr marL="252000" indent="0">
              <a:buNone/>
            </a:pPr>
            <a:endParaRPr lang="ru-RU" sz="1600" dirty="0"/>
          </a:p>
          <a:p>
            <a:pPr marL="252000" indent="0">
              <a:buNone/>
            </a:pPr>
            <a:endParaRPr lang="ru-RU" sz="1600" dirty="0"/>
          </a:p>
          <a:p>
            <a:pPr marL="185326" indent="0">
              <a:buNone/>
            </a:pPr>
            <a:endParaRPr lang="ru-RU" sz="1600" dirty="0"/>
          </a:p>
          <a:p>
            <a:pPr>
              <a:buFont typeface="Wingdings" panose="05000000000000000000" pitchFamily="2" charset="2"/>
              <a:buChar char="Ø"/>
            </a:pPr>
            <a:endParaRPr lang="ru-RU" sz="1600" dirty="0"/>
          </a:p>
          <a:p>
            <a:pPr>
              <a:buFont typeface="Wingdings" panose="05000000000000000000" pitchFamily="2" charset="2"/>
              <a:buChar char="Ø"/>
            </a:pPr>
            <a:endParaRPr lang="ru-RU" sz="1600" dirty="0"/>
          </a:p>
          <a:p>
            <a:pPr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rgbClr val="8A8A8D"/>
                </a:solidFill>
              </a:rPr>
              <a:t>2</a:t>
            </a:r>
          </a:p>
        </p:txBody>
      </p:sp>
      <p:sp>
        <p:nvSpPr>
          <p:cNvPr id="52" name="Текст 4"/>
          <p:cNvSpPr>
            <a:spLocks noGrp="1"/>
          </p:cNvSpPr>
          <p:nvPr>
            <p:ph type="body" sz="quarter" idx="13"/>
          </p:nvPr>
        </p:nvSpPr>
        <p:spPr>
          <a:xfrm>
            <a:off x="4052472" y="336378"/>
            <a:ext cx="4419792" cy="521730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A14D4D"/>
                </a:solidFill>
              </a:rPr>
              <a:t>Анализ и оценка практики корпоративного управления за 2017 год</a:t>
            </a:r>
            <a:endParaRPr lang="ru-RU" sz="11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52472" y="1844824"/>
            <a:ext cx="4419792" cy="136815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83503" y="1433854"/>
            <a:ext cx="5832648" cy="11879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5005" y="1339179"/>
            <a:ext cx="5283888" cy="12290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ru-RU" sz="1600" dirty="0"/>
          </a:p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Данные годовых отчетов 72 эмитентов, включенных по состоянию на 30.06.2018 в котировальные списки 1-го и 2-го уровня ПАО Московская Биржа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495454" y="2714067"/>
            <a:ext cx="648072" cy="380037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52657" y="3163592"/>
            <a:ext cx="3729751" cy="8277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7244" y="3218694"/>
            <a:ext cx="4824536" cy="7200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709200" lvl="1" algn="ctr"/>
            <a:r>
              <a:rPr lang="ru-RU" sz="1400" dirty="0"/>
              <a:t>Обзор внедрения ПАО принципов и рекомендаций Кодекса в 2017 году на </a:t>
            </a:r>
          </a:p>
          <a:p>
            <a:pPr marL="709200" lvl="1" algn="ctr"/>
            <a:r>
              <a:rPr lang="ru-RU" sz="1400" dirty="0"/>
              <a:t>основании данных самооценки компаний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7961254" y="2705168"/>
            <a:ext cx="648072" cy="360040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04178" y="3140421"/>
            <a:ext cx="3729751" cy="8286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9772" y="3255757"/>
            <a:ext cx="4383435" cy="6704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/>
              <a:t>Анализ и оценка качества объяснений </a:t>
            </a:r>
          </a:p>
          <a:p>
            <a:pPr algn="ctr">
              <a:lnSpc>
                <a:spcPct val="90000"/>
              </a:lnSpc>
            </a:pPr>
            <a:r>
              <a:rPr lang="ru-RU" sz="1400" dirty="0"/>
              <a:t>причин несоблюдения (частичного </a:t>
            </a:r>
          </a:p>
          <a:p>
            <a:pPr algn="ctr">
              <a:lnSpc>
                <a:spcPct val="90000"/>
              </a:lnSpc>
            </a:pPr>
            <a:r>
              <a:rPr lang="ru-RU" sz="1400" dirty="0"/>
              <a:t>соблюдения) принципов Кодекса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1424" y="438817"/>
            <a:ext cx="1800221" cy="3261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ru-RU" sz="700" cap="all" dirty="0">
                <a:solidFill>
                  <a:srgbClr val="8A8A8D"/>
                </a:solidFill>
              </a:rPr>
              <a:t>О ПРАКТИКЕ КОРПОРАТИВНОГО УПРАВЛЕНИЯ В РОССИЙСКИХ ПУБЛИЧНЫХ </a:t>
            </a:r>
            <a:r>
              <a:rPr lang="ru-RU" sz="700" cap="all" dirty="0" smtClean="0">
                <a:solidFill>
                  <a:srgbClr val="8A8A8D"/>
                </a:solidFill>
              </a:rPr>
              <a:t>Обществах</a:t>
            </a:r>
            <a:endParaRPr lang="ru-RU" sz="700" cap="all" dirty="0">
              <a:solidFill>
                <a:srgbClr val="8A8A8D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519193" y="4075948"/>
            <a:ext cx="648072" cy="360040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996386" y="4080034"/>
            <a:ext cx="648072" cy="341694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78620" y="4472588"/>
            <a:ext cx="3274002" cy="1494177"/>
          </a:xfrm>
          <a:prstGeom prst="roundRect">
            <a:avLst/>
          </a:prstGeom>
          <a:solidFill>
            <a:srgbClr val="C0E399">
              <a:alpha val="1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ru-RU" sz="1000" dirty="0">
                <a:solidFill>
                  <a:schemeClr val="tx1">
                    <a:lumMod val="75000"/>
                  </a:schemeClr>
                </a:solidFill>
              </a:rPr>
              <a:t>        </a:t>
            </a:r>
          </a:p>
          <a:p>
            <a:pPr>
              <a:spcAft>
                <a:spcPts val="300"/>
              </a:spcAft>
            </a:pPr>
            <a:r>
              <a:rPr lang="ru-RU" sz="1000" dirty="0">
                <a:solidFill>
                  <a:schemeClr val="tx1">
                    <a:lumMod val="75000"/>
                  </a:schemeClr>
                </a:solidFill>
              </a:rPr>
              <a:t>                        </a:t>
            </a:r>
            <a:r>
              <a:rPr lang="ru-RU" sz="1100" dirty="0">
                <a:solidFill>
                  <a:schemeClr val="tx1">
                    <a:lumMod val="75000"/>
                  </a:schemeClr>
                </a:solidFill>
              </a:rPr>
              <a:t>2017      71%</a:t>
            </a:r>
          </a:p>
          <a:p>
            <a:pPr>
              <a:spcAft>
                <a:spcPts val="300"/>
              </a:spcAft>
            </a:pPr>
            <a:r>
              <a:rPr lang="ru-RU" sz="1100" dirty="0">
                <a:solidFill>
                  <a:schemeClr val="tx1">
                    <a:lumMod val="75000"/>
                  </a:schemeClr>
                </a:solidFill>
              </a:rPr>
              <a:t>                      2016      69%</a:t>
            </a:r>
          </a:p>
          <a:p>
            <a:r>
              <a:rPr lang="ru-RU" sz="1100" dirty="0">
                <a:solidFill>
                  <a:schemeClr val="tx1">
                    <a:lumMod val="75000"/>
                  </a:schemeClr>
                </a:solidFill>
              </a:rPr>
              <a:t>                      2015      58%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23464" y="4544110"/>
            <a:ext cx="2658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Уровень полного соблюдения </a:t>
            </a:r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2927964" y="4958139"/>
            <a:ext cx="255538" cy="756615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3673175" y="4958138"/>
            <a:ext cx="328" cy="704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673175" y="5085184"/>
            <a:ext cx="125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673175" y="5328574"/>
            <a:ext cx="125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673175" y="5517232"/>
            <a:ext cx="125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6684429" y="4472588"/>
            <a:ext cx="3274002" cy="1494177"/>
          </a:xfrm>
          <a:prstGeom prst="roundRect">
            <a:avLst/>
          </a:prstGeom>
          <a:solidFill>
            <a:srgbClr val="C0E399">
              <a:alpha val="1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ru-RU" sz="1000" dirty="0">
                <a:solidFill>
                  <a:schemeClr val="tx1">
                    <a:lumMod val="75000"/>
                  </a:schemeClr>
                </a:solidFill>
              </a:rPr>
              <a:t>        </a:t>
            </a:r>
          </a:p>
          <a:p>
            <a:pPr>
              <a:spcAft>
                <a:spcPts val="300"/>
              </a:spcAft>
            </a:pPr>
            <a:r>
              <a:rPr lang="ru-RU" sz="1000" dirty="0">
                <a:solidFill>
                  <a:schemeClr val="tx1">
                    <a:lumMod val="75000"/>
                  </a:schemeClr>
                </a:solidFill>
              </a:rPr>
              <a:t>                        </a:t>
            </a:r>
            <a:r>
              <a:rPr lang="ru-RU" sz="1100" dirty="0">
                <a:solidFill>
                  <a:schemeClr val="tx1">
                    <a:lumMod val="75000"/>
                  </a:schemeClr>
                </a:solidFill>
              </a:rPr>
              <a:t>2017      53%</a:t>
            </a:r>
          </a:p>
          <a:p>
            <a:pPr>
              <a:spcAft>
                <a:spcPts val="300"/>
              </a:spcAft>
            </a:pPr>
            <a:r>
              <a:rPr lang="ru-RU" sz="1100" dirty="0">
                <a:solidFill>
                  <a:schemeClr val="tx1">
                    <a:lumMod val="75000"/>
                  </a:schemeClr>
                </a:solidFill>
              </a:rPr>
              <a:t>                      2016      39%</a:t>
            </a:r>
          </a:p>
          <a:p>
            <a:r>
              <a:rPr lang="ru-RU" sz="1100" dirty="0">
                <a:solidFill>
                  <a:schemeClr val="tx1">
                    <a:lumMod val="75000"/>
                  </a:schemeClr>
                </a:solidFill>
              </a:rPr>
              <a:t>                      2015      33%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993964" y="4544110"/>
            <a:ext cx="2658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Качество объяснений</a:t>
            </a:r>
          </a:p>
        </p:txBody>
      </p:sp>
      <p:sp>
        <p:nvSpPr>
          <p:cNvPr id="45" name="Стрелка вниз 44"/>
          <p:cNvSpPr/>
          <p:nvPr/>
        </p:nvSpPr>
        <p:spPr>
          <a:xfrm rot="10800000">
            <a:off x="7381531" y="4958138"/>
            <a:ext cx="255538" cy="756615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>
            <a:off x="8054772" y="4991918"/>
            <a:ext cx="328" cy="704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054772" y="5085184"/>
            <a:ext cx="125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054772" y="5506861"/>
            <a:ext cx="125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054772" y="5310297"/>
            <a:ext cx="125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10402091" y="2053201"/>
            <a:ext cx="1532777" cy="17260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0624680" y="2053201"/>
            <a:ext cx="1022796" cy="6408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99 </a:t>
            </a:r>
          </a:p>
          <a:p>
            <a:pPr algn="ctr">
              <a:lnSpc>
                <a:spcPct val="90000"/>
              </a:lnSpc>
            </a:pP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2015 г.)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10833094" y="2403924"/>
            <a:ext cx="648072" cy="28803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0654016" y="2691059"/>
            <a:ext cx="1022796" cy="832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84 </a:t>
            </a:r>
          </a:p>
          <a:p>
            <a:pPr algn="ctr">
              <a:lnSpc>
                <a:spcPct val="90000"/>
              </a:lnSpc>
            </a:pP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2016 г.)</a:t>
            </a:r>
          </a:p>
        </p:txBody>
      </p:sp>
      <p:sp>
        <p:nvSpPr>
          <p:cNvPr id="41" name="Стрелка вниз 40"/>
          <p:cNvSpPr/>
          <p:nvPr/>
        </p:nvSpPr>
        <p:spPr>
          <a:xfrm>
            <a:off x="10837184" y="3029964"/>
            <a:ext cx="648072" cy="28803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0670194" y="3342730"/>
            <a:ext cx="1022796" cy="832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75 </a:t>
            </a:r>
          </a:p>
          <a:p>
            <a:pPr algn="ctr">
              <a:lnSpc>
                <a:spcPct val="90000"/>
              </a:lnSpc>
            </a:pP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2017 г.)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023517" y="2413765"/>
            <a:ext cx="630252" cy="2617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-15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066273" y="3062668"/>
            <a:ext cx="630252" cy="2188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-9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27871" y="1716283"/>
            <a:ext cx="1481218" cy="2397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</a:rPr>
              <a:t>Общее количество эмитентов</a:t>
            </a:r>
            <a:endParaRPr lang="ru-RU" sz="1100" b="1" cap="none" baseline="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111398"/>
              </p:ext>
            </p:extLst>
          </p:nvPr>
        </p:nvGraphicFramePr>
        <p:xfrm>
          <a:off x="1771148" y="1700808"/>
          <a:ext cx="4108835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rgbClr val="8A8A8D"/>
                </a:solidFill>
              </a:rPr>
              <a:t>3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079776" y="438258"/>
            <a:ext cx="3915736" cy="508876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A14D4D"/>
                </a:solidFill>
              </a:rPr>
              <a:t>Динамика уровня соблюдения принципов Кодекса</a:t>
            </a:r>
          </a:p>
          <a:p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60728087"/>
              </p:ext>
            </p:extLst>
          </p:nvPr>
        </p:nvGraphicFramePr>
        <p:xfrm>
          <a:off x="5951984" y="1700808"/>
          <a:ext cx="435511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1424" y="438817"/>
            <a:ext cx="1800221" cy="3261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ru-RU" sz="700" cap="all" dirty="0">
                <a:solidFill>
                  <a:srgbClr val="8A8A8D"/>
                </a:solidFill>
              </a:rPr>
              <a:t>О ПРАКТИКЕ КОРПОРАТИВНОГО УПРАВЛЕНИЯ В РОССИЙСКИХ ПУБЛИЧНЫХ </a:t>
            </a:r>
            <a:r>
              <a:rPr lang="ru-RU" sz="700" cap="all" dirty="0" smtClean="0">
                <a:solidFill>
                  <a:srgbClr val="8A8A8D"/>
                </a:solidFill>
              </a:rPr>
              <a:t>Обществах</a:t>
            </a:r>
            <a:endParaRPr lang="ru-RU" sz="700" cap="all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143672" y="1212962"/>
            <a:ext cx="4752528" cy="847886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/>
              <a:t>Распределение ПАО КС1 и КС2, по уровням соблюдения принципов Кодекса (%)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9576" y="1736983"/>
            <a:ext cx="8149796" cy="471599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defTabSz="914400">
              <a:buNone/>
            </a:pPr>
            <a:endParaRPr lang="ru-RU" sz="1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rgbClr val="8A8A8D"/>
                </a:solidFill>
              </a:rPr>
              <a:t>4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052472" y="336378"/>
            <a:ext cx="4203768" cy="521730"/>
          </a:xfrm>
        </p:spPr>
        <p:txBody>
          <a:bodyPr>
            <a:noAutofit/>
          </a:bodyPr>
          <a:lstStyle/>
          <a:p>
            <a:r>
              <a:rPr lang="ru-RU" sz="12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Основные результаты степени внедрения принципов и рекомендаций кодекса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7104112" y="4581135"/>
            <a:ext cx="228582" cy="1981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6942084"/>
              </p:ext>
            </p:extLst>
          </p:nvPr>
        </p:nvGraphicFramePr>
        <p:xfrm>
          <a:off x="2639616" y="1988841"/>
          <a:ext cx="54006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8829566" y="2414445"/>
            <a:ext cx="1274967" cy="1002741"/>
          </a:xfrm>
          <a:prstGeom prst="roundRect">
            <a:avLst/>
          </a:prstGeom>
          <a:solidFill>
            <a:srgbClr val="92D050">
              <a:alpha val="1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</a:schemeClr>
                </a:solidFill>
              </a:rPr>
              <a:t>обществ заявили о </a:t>
            </a:r>
          </a:p>
          <a:p>
            <a:pPr algn="ctr"/>
            <a:r>
              <a:rPr lang="ru-RU" sz="1200" dirty="0">
                <a:solidFill>
                  <a:schemeClr val="tx1">
                    <a:lumMod val="75000"/>
                  </a:schemeClr>
                </a:solidFill>
              </a:rPr>
              <a:t>соблюдении более 90%</a:t>
            </a:r>
          </a:p>
          <a:p>
            <a:pPr algn="ctr"/>
            <a:r>
              <a:rPr lang="ru-RU" sz="1200" dirty="0">
                <a:solidFill>
                  <a:schemeClr val="tx1">
                    <a:lumMod val="75000"/>
                  </a:schemeClr>
                </a:solidFill>
              </a:rPr>
              <a:t>принципов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310589" y="2086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05646" y="4180567"/>
            <a:ext cx="1322809" cy="963547"/>
          </a:xfrm>
          <a:prstGeom prst="roundRect">
            <a:avLst/>
          </a:prstGeom>
          <a:solidFill>
            <a:srgbClr val="92D050">
              <a:alpha val="1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</a:schemeClr>
                </a:solidFill>
              </a:rPr>
              <a:t>выросла доля обществ, соблюдающих более 75% принципов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86689" y="3707621"/>
            <a:ext cx="1169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Более чем</a:t>
            </a:r>
          </a:p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в 2 раза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1424" y="438817"/>
            <a:ext cx="1800221" cy="3261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ru-RU" sz="700" cap="all" dirty="0">
                <a:solidFill>
                  <a:srgbClr val="8A8A8D"/>
                </a:solidFill>
              </a:rPr>
              <a:t>О ПРАКТИКЕ КОРПОРАТИВНОГО УПРАВЛЕНИЯ В РОССИЙСКИХ ПУБЛИЧНЫХ </a:t>
            </a:r>
            <a:r>
              <a:rPr lang="ru-RU" sz="700" cap="all" dirty="0" smtClean="0">
                <a:solidFill>
                  <a:srgbClr val="8A8A8D"/>
                </a:solidFill>
              </a:rPr>
              <a:t>Обществах</a:t>
            </a:r>
            <a:endParaRPr lang="ru-RU" sz="700" cap="all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9576" y="1736983"/>
            <a:ext cx="8149796" cy="471599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defTabSz="914400">
              <a:buNone/>
            </a:pPr>
            <a:endParaRPr lang="ru-RU" sz="1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rgbClr val="8A8A8D"/>
                </a:solidFill>
              </a:rPr>
              <a:t>5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052472" y="336378"/>
            <a:ext cx="4203768" cy="521730"/>
          </a:xfrm>
        </p:spPr>
        <p:txBody>
          <a:bodyPr>
            <a:noAutofit/>
          </a:bodyPr>
          <a:lstStyle/>
          <a:p>
            <a:r>
              <a:rPr lang="ru-RU" sz="12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Основные результаты степени внедрения принципов и рекомендаций кодекса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7104112" y="4581135"/>
            <a:ext cx="228582" cy="1981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1424" y="438817"/>
            <a:ext cx="1800221" cy="3261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ru-RU" sz="700" cap="all" dirty="0">
                <a:solidFill>
                  <a:srgbClr val="8A8A8D"/>
                </a:solidFill>
              </a:rPr>
              <a:t>О ПРАКТИКЕ КОРПОРАТИВНОГО УПРАВЛЕНИЯ В РОССИЙСКИХ ПУБЛИЧНЫХ </a:t>
            </a:r>
            <a:r>
              <a:rPr lang="ru-RU" sz="700" cap="all" dirty="0" smtClean="0">
                <a:solidFill>
                  <a:srgbClr val="8A8A8D"/>
                </a:solidFill>
              </a:rPr>
              <a:t>Обществах</a:t>
            </a:r>
            <a:endParaRPr lang="ru-RU" sz="700" cap="all" dirty="0">
              <a:solidFill>
                <a:srgbClr val="8A8A8D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046356345"/>
              </p:ext>
            </p:extLst>
          </p:nvPr>
        </p:nvGraphicFramePr>
        <p:xfrm>
          <a:off x="1888764" y="963642"/>
          <a:ext cx="8455708" cy="304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782507"/>
              </p:ext>
            </p:extLst>
          </p:nvPr>
        </p:nvGraphicFramePr>
        <p:xfrm>
          <a:off x="1771147" y="4134962"/>
          <a:ext cx="8573331" cy="2616477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760659"/>
                <a:gridCol w="604224"/>
                <a:gridCol w="604224"/>
                <a:gridCol w="604224"/>
              </a:tblGrid>
              <a:tr h="153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Наименее соблюдаемые принципы (%)</a:t>
                      </a:r>
                      <a:endParaRPr lang="ru-RU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ru-RU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ru-RU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4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2.5.1. Председателем совета директоров избран независимый директор, либо из числа избранных независимых директоров определен старший независимый </a:t>
                      </a:r>
                      <a:r>
                        <a:rPr lang="ru-RU" sz="9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директор.</a:t>
                      </a:r>
                      <a:endParaRPr lang="ru-RU" sz="9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ru-RU" sz="900" b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900" b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9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1.1.6. Установленный обществом порядок ведения общего собрания обеспечивает равную возможность всем лицам, присутствующим на собрании, высказать свое мнение и задать интересующие их вопросы.</a:t>
                      </a:r>
                      <a:endParaRPr lang="ru-RU" sz="9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ru-RU" sz="900" b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ru-RU" sz="9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13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2.9.2. Оценка работы совета директоров, комитетов и членов совета директоров осуществляется на регулярной основе не реже одного раза в год. Для проведения независимой оценки качества работы совета директоров не реже одного раза в три года привлекается внешняя </a:t>
                      </a:r>
                      <a:r>
                        <a:rPr lang="ru-RU" sz="9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организация.</a:t>
                      </a:r>
                      <a:endParaRPr lang="ru-RU" sz="9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9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ru-RU" sz="900" b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ru-RU" sz="900" b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9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2.7.4. Решения по наиболее важным вопросам деятельности общества принимаются на заседании совета директоров квалифицированным большинством или большинством голосов всех избранных членов совета директоров.</a:t>
                      </a:r>
                      <a:endParaRPr lang="ru-RU" sz="900" b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9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ru-RU" sz="900" b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ru-RU" sz="900" b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37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2.9.1. Проведение оценки качества работы совета директоров направлено на определение степени эффективности работы совета директоров, комитетов и членов совета директоров, соответствия их работы потребностям развития общества, активизацию работы совета директоров и выявление областей, в которых их деятельность может быть улучшена.</a:t>
                      </a:r>
                      <a:endParaRPr lang="ru-RU" sz="9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9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ru-RU" sz="900" b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ru-RU" sz="900" b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4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2.8.2. Для предварительного рассмотрения вопросов, связанных с формированием эффективной и прозрачной практики вознаграждения, создан комитет по вознаграждениям, состоящий из независимых директоров и возглавляемый независимым директором, не являющимся председателем совета директоров.</a:t>
                      </a:r>
                      <a:endParaRPr lang="ru-RU" sz="9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ru-RU" sz="900" b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ru-RU" sz="9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0" marR="5376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9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rgbClr val="8A8A8D"/>
                </a:solidFill>
              </a:rPr>
              <a:t>6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body" sz="quarter" idx="13"/>
          </p:nvPr>
        </p:nvSpPr>
        <p:spPr>
          <a:xfrm>
            <a:off x="4052472" y="336378"/>
            <a:ext cx="4707824" cy="521730"/>
          </a:xfrm>
        </p:spPr>
        <p:txBody>
          <a:bodyPr>
            <a:noAutofit/>
          </a:bodyPr>
          <a:lstStyle/>
          <a:p>
            <a:r>
              <a:rPr lang="ru-RU" sz="12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Динамика качества объяснений причин</a:t>
            </a:r>
            <a:br>
              <a:rPr lang="ru-RU" sz="12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</a:br>
            <a:r>
              <a:rPr lang="ru-RU" sz="12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несоблюдения (частичного соблюдения) </a:t>
            </a:r>
            <a:br>
              <a:rPr lang="ru-RU" sz="12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</a:br>
            <a:r>
              <a:rPr lang="ru-RU" sz="12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принципов Кодекса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44277395"/>
              </p:ext>
            </p:extLst>
          </p:nvPr>
        </p:nvGraphicFramePr>
        <p:xfrm>
          <a:off x="2927648" y="1124744"/>
          <a:ext cx="62646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750669" y="2924951"/>
            <a:ext cx="1627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Констатация факта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0669" y="3201950"/>
            <a:ext cx="1627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</a:schemeClr>
                </a:solidFill>
              </a:rPr>
              <a:t>  наиболее часто-используемое ненадлежащее объяснение несоблюдения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70157" y="3201950"/>
            <a:ext cx="1502308" cy="1091153"/>
          </a:xfrm>
          <a:prstGeom prst="roundRect">
            <a:avLst/>
          </a:prstGeom>
          <a:solidFill>
            <a:srgbClr val="F6B4B4">
              <a:alpha val="1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1424" y="438817"/>
            <a:ext cx="1800221" cy="3261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ru-RU" sz="700" cap="all" dirty="0">
                <a:solidFill>
                  <a:srgbClr val="8A8A8D"/>
                </a:solidFill>
              </a:rPr>
              <a:t>О ПРАКТИКЕ КОРПОРАТИВНОГО УПРАВЛЕНИЯ В РОССИЙСКИХ ПУБЛИЧНЫХ </a:t>
            </a:r>
            <a:r>
              <a:rPr lang="ru-RU" sz="700" cap="all" dirty="0" smtClean="0">
                <a:solidFill>
                  <a:srgbClr val="8A8A8D"/>
                </a:solidFill>
              </a:rPr>
              <a:t>Обществах</a:t>
            </a:r>
            <a:endParaRPr lang="ru-RU" sz="700" cap="all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rgbClr val="8A8A8D"/>
                </a:solidFill>
              </a:rPr>
              <a:t>7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body" sz="quarter" idx="13"/>
          </p:nvPr>
        </p:nvSpPr>
        <p:spPr>
          <a:xfrm>
            <a:off x="4052472" y="336378"/>
            <a:ext cx="4419792" cy="521730"/>
          </a:xfrm>
        </p:spPr>
        <p:txBody>
          <a:bodyPr>
            <a:noAutofit/>
          </a:bodyPr>
          <a:lstStyle/>
          <a:p>
            <a:r>
              <a:rPr lang="ru-RU" sz="12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Динамика качества объяснений причин</a:t>
            </a:r>
            <a:br>
              <a:rPr lang="ru-RU" sz="12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</a:br>
            <a:r>
              <a:rPr lang="ru-RU" sz="12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несоблюдения (частичного соблюдения) </a:t>
            </a:r>
            <a:br>
              <a:rPr lang="ru-RU" sz="12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</a:br>
            <a:r>
              <a:rPr lang="ru-RU" sz="12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принципов Кодекса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288898"/>
              </p:ext>
            </p:extLst>
          </p:nvPr>
        </p:nvGraphicFramePr>
        <p:xfrm>
          <a:off x="1771147" y="1988840"/>
          <a:ext cx="7925259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/>
          </p:nvPr>
        </p:nvGraphicFramePr>
        <p:xfrm>
          <a:off x="6272639" y="2061209"/>
          <a:ext cx="4263389" cy="378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575720" y="1357777"/>
            <a:ext cx="54726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100" b="1" i="0" u="none" strike="noStrike" kern="1200" cap="none" spc="20" baseline="0">
                <a:solidFill>
                  <a:srgbClr val="AB5253"/>
                </a:solidFill>
                <a:latin typeface="+mj-lt"/>
                <a:ea typeface="+mj-ea"/>
                <a:cs typeface="+mj-cs"/>
              </a:defRPr>
            </a:pPr>
            <a:r>
              <a:rPr lang="ru-RU" sz="1400" b="1" spc="2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Доля обществ КС1 и КС2, представивших объяснения частичного соблюдения (несоблюдения) принципов Кодекса соответствующего качества (%)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1424" y="438817"/>
            <a:ext cx="1800221" cy="3261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ru-RU" sz="700" cap="all" dirty="0">
                <a:solidFill>
                  <a:srgbClr val="8A8A8D"/>
                </a:solidFill>
              </a:rPr>
              <a:t>О ПРАКТИКЕ КОРПОРАТИВНОГО УПРАВЛЕНИЯ В РОССИЙСКИХ ПУБЛИЧНЫХ </a:t>
            </a:r>
            <a:r>
              <a:rPr lang="ru-RU" sz="700" cap="all" dirty="0" smtClean="0">
                <a:solidFill>
                  <a:srgbClr val="8A8A8D"/>
                </a:solidFill>
              </a:rPr>
              <a:t>Обществах</a:t>
            </a:r>
            <a:endParaRPr lang="ru-RU" sz="700" cap="all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rgbClr val="8A8A8D"/>
                </a:solidFill>
              </a:rPr>
              <a:t>8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052472" y="336378"/>
            <a:ext cx="4707824" cy="521730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Анализ оценки объяснений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10040" y="1196752"/>
            <a:ext cx="6192688" cy="7200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400" b="1" spc="2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Квазиказначейские акции отсутствуют или не участвовали в голосовании в течение отчетного периода </a:t>
            </a:r>
          </a:p>
          <a:p>
            <a:pPr algn="ctr">
              <a:lnSpc>
                <a:spcPct val="90000"/>
              </a:lnSpc>
            </a:pPr>
            <a:r>
              <a:rPr lang="ru-RU" sz="1400" b="1" spc="2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(п. 1.3.2 Кодекса)</a:t>
            </a:r>
          </a:p>
          <a:p>
            <a:pPr algn="ctr">
              <a:lnSpc>
                <a:spcPct val="90000"/>
              </a:lnSpc>
            </a:pPr>
            <a:endParaRPr lang="ru-RU" sz="1400" b="1" spc="2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7448" y="2308316"/>
            <a:ext cx="9289032" cy="31683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300" dirty="0">
                <a:solidFill>
                  <a:schemeClr val="bg2">
                    <a:lumMod val="10000"/>
                  </a:schemeClr>
                </a:solidFill>
              </a:rPr>
              <a:t>Пример объяснения, приведенного одной из компаний выборки: </a:t>
            </a:r>
          </a:p>
          <a:p>
            <a:pPr>
              <a:lnSpc>
                <a:spcPct val="90000"/>
              </a:lnSpc>
            </a:pPr>
            <a:endParaRPr lang="ru-RU" sz="13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ru-RU" sz="1300" i="1" dirty="0">
                <a:solidFill>
                  <a:schemeClr val="bg2">
                    <a:lumMod val="10000"/>
                  </a:schemeClr>
                </a:solidFill>
              </a:rPr>
              <a:t>Общество не допускает действий, которые приводят или могут привести к искусственному перераспределению корпоративного контроля. Структура акционерного капитала такова, что 61% голосующих акций находится в свободном обращении миноритарных акционеров. Суммарный квазиказначейский пакет Компании составляет минимальные 3,19% от голосующих акций, и голосование этим пакетом не может существенно влиять на результаты голосования. Голосование за кандидатов в органы управления и контроля производится в равных пропорциях между каждым кандидатом, что не дает какому-либо кандидату преимущества. </a:t>
            </a:r>
            <a:r>
              <a:rPr lang="ru-RU" sz="1300" i="1" dirty="0">
                <a:solidFill>
                  <a:srgbClr val="FF0000"/>
                </a:solidFill>
              </a:rPr>
              <a:t>Добровольность данного подхода эквивалентна добровольности отказа от голосования квазиказначейским пакетом</a:t>
            </a:r>
            <a:r>
              <a:rPr lang="ru-RU" sz="1300" i="1" dirty="0">
                <a:solidFill>
                  <a:schemeClr val="bg2">
                    <a:lumMod val="10000"/>
                  </a:schemeClr>
                </a:solidFill>
              </a:rPr>
              <a:t> в принципе. На основании этого компания придерживается мнения, что </a:t>
            </a:r>
            <a:r>
              <a:rPr lang="ru-RU" sz="1300" i="1" dirty="0">
                <a:solidFill>
                  <a:srgbClr val="FF0000"/>
                </a:solidFill>
              </a:rPr>
              <a:t>по своему концептуальному содержанию полностью соблюдает требование не предпринимать действий, которые приводят или могут привести к искусственному перераспределению контроля</a:t>
            </a:r>
            <a:r>
              <a:rPr lang="ru-RU" sz="1300" i="1" dirty="0">
                <a:solidFill>
                  <a:schemeClr val="bg2">
                    <a:lumMod val="10000"/>
                  </a:schemeClr>
                </a:solidFill>
              </a:rPr>
              <a:t>.  </a:t>
            </a:r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1055440" y="4036535"/>
            <a:ext cx="430480" cy="1440160"/>
          </a:xfrm>
          <a:prstGeom prst="curved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55440" y="5203753"/>
            <a:ext cx="86051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r>
              <a:rPr lang="ru-RU" sz="1300" dirty="0">
                <a:solidFill>
                  <a:schemeClr val="bg2">
                    <a:lumMod val="10000"/>
                  </a:schemeClr>
                </a:solidFill>
              </a:rPr>
              <a:t>Представленные объяснения не содержат объективных причин сохранения владения пакетом квазиказначейских акций.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1424" y="438817"/>
            <a:ext cx="1800221" cy="3261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ru-RU" sz="700" cap="all" dirty="0">
                <a:solidFill>
                  <a:srgbClr val="8A8A8D"/>
                </a:solidFill>
              </a:rPr>
              <a:t>О ПРАКТИКЕ КОРПОРАТИВНОГО УПРАВЛЕНИЯ В РОССИЙСКИХ ПУБЛИЧНЫХ </a:t>
            </a:r>
            <a:r>
              <a:rPr lang="ru-RU" sz="700" cap="all" dirty="0" smtClean="0">
                <a:solidFill>
                  <a:srgbClr val="8A8A8D"/>
                </a:solidFill>
              </a:rPr>
              <a:t>Обществах</a:t>
            </a:r>
            <a:endParaRPr lang="ru-RU" sz="700" cap="all" dirty="0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rgbClr val="8A8A8D"/>
                </a:solidFill>
              </a:rPr>
              <a:t>9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052472" y="336378"/>
            <a:ext cx="4707824" cy="521730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Анализ оценки объяснений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10040" y="1196752"/>
            <a:ext cx="6192688" cy="7200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ru-RU" sz="1400" dirty="0"/>
          </a:p>
          <a:p>
            <a:pPr algn="ctr"/>
            <a:r>
              <a:rPr lang="ru-RU" sz="1400" b="1" spc="2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Независимые директора составляют не менее одной трети избранного состава совета директоров</a:t>
            </a:r>
          </a:p>
          <a:p>
            <a:pPr algn="ctr">
              <a:lnSpc>
                <a:spcPct val="90000"/>
              </a:lnSpc>
            </a:pPr>
            <a:r>
              <a:rPr lang="ru-RU" sz="1400" b="1" spc="2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(п. 2.4.3 Кодекса)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569642" y="2698993"/>
            <a:ext cx="504056" cy="1800200"/>
          </a:xfrm>
          <a:prstGeom prst="curved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7753" y="4218773"/>
            <a:ext cx="696242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</a:rPr>
              <a:t>           Недопустимо при несоблюдении (частичном соблюдении) принципа Кодекса указывать статус полное соблюдение.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485994801"/>
              </p:ext>
            </p:extLst>
          </p:nvPr>
        </p:nvGraphicFramePr>
        <p:xfrm>
          <a:off x="7104112" y="3724711"/>
          <a:ext cx="2087245" cy="176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5400" y="2334109"/>
            <a:ext cx="6984776" cy="1512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ru-RU" sz="1300" i="1" dirty="0">
                <a:solidFill>
                  <a:schemeClr val="bg2">
                    <a:lumMod val="10000"/>
                  </a:schemeClr>
                </a:solidFill>
              </a:rPr>
              <a:t>Компании в отчете о соблюдении принципов Кодекса </a:t>
            </a:r>
            <a:r>
              <a:rPr lang="ru-RU" sz="1300" i="1" dirty="0">
                <a:solidFill>
                  <a:srgbClr val="FF0000"/>
                </a:solidFill>
              </a:rPr>
              <a:t>указывают статус «соблюдается»</a:t>
            </a:r>
            <a:r>
              <a:rPr lang="ru-RU" sz="1300" i="1" dirty="0">
                <a:solidFill>
                  <a:schemeClr val="bg2">
                    <a:lumMod val="10000"/>
                  </a:schemeClr>
                </a:solidFill>
              </a:rPr>
              <a:t>, а информация о совете директоров независимых директоров, содержащаяся в годовом отчете, указывает </a:t>
            </a:r>
            <a:r>
              <a:rPr lang="ru-RU" sz="1300" i="1" dirty="0">
                <a:solidFill>
                  <a:srgbClr val="FF0000"/>
                </a:solidFill>
              </a:rPr>
              <a:t>на фактическое несоблюдение указанного принципа</a:t>
            </a:r>
            <a:r>
              <a:rPr lang="ru-RU" sz="1300" i="1" dirty="0">
                <a:solidFill>
                  <a:schemeClr val="bg2">
                    <a:lumMod val="10000"/>
                  </a:schemeClr>
                </a:solidFill>
              </a:rPr>
              <a:t>. Например, если количество независимых директоров в совете 2 из 7 (29</a:t>
            </a:r>
            <a:r>
              <a:rPr lang="ru-RU" sz="1300" i="1" dirty="0" smtClean="0">
                <a:solidFill>
                  <a:schemeClr val="bg2">
                    <a:lumMod val="10000"/>
                  </a:schemeClr>
                </a:solidFill>
              </a:rPr>
              <a:t>%).</a:t>
            </a:r>
            <a:endParaRPr lang="ru-RU" sz="1300" i="1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endParaRPr lang="ru-RU" sz="1200" i="1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endParaRPr lang="ru-RU" sz="1200" i="1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endParaRPr lang="ru-RU" sz="12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1424" y="438817"/>
            <a:ext cx="1800221" cy="3261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ru-RU" sz="700" cap="all" dirty="0">
                <a:solidFill>
                  <a:srgbClr val="8A8A8D"/>
                </a:solidFill>
              </a:rPr>
              <a:t>О ПРАКТИКЕ КОРПОРАТИВНОГО УПРАВЛЕНИЯ В РОССИЙСКИХ ПУБЛИЧНЫХ </a:t>
            </a:r>
            <a:r>
              <a:rPr lang="ru-RU" sz="700" cap="all" dirty="0" smtClean="0">
                <a:solidFill>
                  <a:srgbClr val="8A8A8D"/>
                </a:solidFill>
              </a:rPr>
              <a:t>Обществах</a:t>
            </a:r>
            <a:endParaRPr lang="ru-RU" sz="700" cap="all" dirty="0">
              <a:solidFill>
                <a:srgbClr val="8A8A8D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57161" y="3547694"/>
            <a:ext cx="4091380" cy="1902997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332543471"/>
              </p:ext>
            </p:extLst>
          </p:nvPr>
        </p:nvGraphicFramePr>
        <p:xfrm>
          <a:off x="9191357" y="3652346"/>
          <a:ext cx="3357245" cy="181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09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BRF Terracotta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4589</TotalTime>
  <Words>1093</Words>
  <Application>Microsoft Office PowerPoint</Application>
  <PresentationFormat>Широкоэкранный</PresentationFormat>
  <Paragraphs>190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CBRF Terracotta</vt:lpstr>
      <vt:lpstr>1_CBRF Terracotta</vt:lpstr>
      <vt:lpstr>2_CBRF Terracotta</vt:lpstr>
      <vt:lpstr>3_CBRF Terracotta</vt:lpstr>
      <vt:lpstr>6_CBRF Terracotta</vt:lpstr>
      <vt:lpstr>Обзор практики корпоративного управления в российских публичных обществах по итогам 2017г.</vt:lpstr>
      <vt:lpstr>Презентация PowerPoint</vt:lpstr>
      <vt:lpstr>Презентация PowerPoint</vt:lpstr>
      <vt:lpstr>Распределение ПАО КС1 и КС2, по уровням соблюдения принципов Кодекса (%)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ПИЛОТНЫЙ ОБЗОР ПРАКТИКИ КОРПОРАТИВНОГО УПРАВЛЕНИЯ В ПАО БАНКА РОССИИ</dc:title>
  <dc:creator>Пользователь Windows</dc:creator>
  <cp:lastModifiedBy>Агеева Валерия Юрьевна</cp:lastModifiedBy>
  <cp:revision>278</cp:revision>
  <cp:lastPrinted>2018-12-03T15:09:26Z</cp:lastPrinted>
  <dcterms:created xsi:type="dcterms:W3CDTF">2017-04-17T15:11:59Z</dcterms:created>
  <dcterms:modified xsi:type="dcterms:W3CDTF">2018-12-04T14:20:43Z</dcterms:modified>
</cp:coreProperties>
</file>