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3" r:id="rId2"/>
    <p:sldId id="274" r:id="rId3"/>
    <p:sldId id="295" r:id="rId4"/>
    <p:sldId id="297" r:id="rId5"/>
    <p:sldId id="298" r:id="rId6"/>
    <p:sldId id="299" r:id="rId7"/>
    <p:sldId id="300" r:id="rId8"/>
    <p:sldId id="301" r:id="rId9"/>
    <p:sldId id="303" r:id="rId10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60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585"/>
    <a:srgbClr val="E60000"/>
    <a:srgbClr val="FF8F8F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88974" autoAdjust="0"/>
  </p:normalViewPr>
  <p:slideViewPr>
    <p:cSldViewPr>
      <p:cViewPr>
        <p:scale>
          <a:sx n="100" d="100"/>
          <a:sy n="100" d="100"/>
        </p:scale>
        <p:origin x="-294" y="-306"/>
      </p:cViewPr>
      <p:guideLst>
        <p:guide orient="horz" pos="527"/>
        <p:guide pos="60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51E46-8DF5-4E6A-89D8-61C40E8F185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335F7-2540-478C-90A8-7E3F99B5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8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335F7-2540-478C-90A8-7E3F99B533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6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335F7-2540-478C-90A8-7E3F99B533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83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335F7-2540-478C-90A8-7E3F99B533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4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335F7-2540-478C-90A8-7E3F99B533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8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335F7-2540-478C-90A8-7E3F99B533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28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335F7-2540-478C-90A8-7E3F99B533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15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335F7-2540-478C-90A8-7E3F99B533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06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665B6-C120-4034-B58B-09F563E798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7A49-5C7E-4D2C-9695-16576F6F7870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EFCD-5C18-406A-A80F-3C09164F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A840-C521-4E39-B897-24B9681D5E9D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EFCD-5C18-406A-A80F-3C09164F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08D7-DD1A-4F48-BE6C-7115CE84221D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EFCD-5C18-406A-A80F-3C09164F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9C50-70EF-4590-BC0F-320D1F7542AF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EFCD-5C18-406A-A80F-3C09164F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F24B-7F0F-4F43-90C6-13909C8215E6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EFCD-5C18-406A-A80F-3C09164F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4EAF-2CA9-4185-AAAA-39713EC2E5D1}" type="datetime1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EFCD-5C18-406A-A80F-3C09164F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0E17-1BF1-4192-8FBE-13265B44045F}" type="datetime1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EFCD-5C18-406A-A80F-3C09164F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4723-1DF7-425F-AF13-4877CDFF6B1D}" type="datetime1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EFCD-5C18-406A-A80F-3C09164F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BBF-ACDB-48DD-8E4F-F79D5D658409}" type="datetime1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EFCD-5C18-406A-A80F-3C09164F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F3A9-E971-457D-BD28-F9B724090516}" type="datetime1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EFCD-5C18-406A-A80F-3C09164F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6822-380D-41C5-A438-8AEC5BFE783D}" type="datetime1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EFCD-5C18-406A-A80F-3C09164F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62A65-E93C-41B2-A2D7-942FF0CC534A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2EFCD-5C18-406A-A80F-3C09164F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defTabSz="91439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91439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91439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askadparts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5552" y="0"/>
            <a:ext cx="76470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0" rIns="36000" bIns="0" rtlCol="0" anchor="ctr" anchorCtr="0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-51464" y="659288"/>
            <a:ext cx="828000" cy="360000"/>
          </a:xfrm>
        </p:spPr>
        <p:txBody>
          <a:bodyPr>
            <a:noAutofit/>
          </a:bodyPr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bg1"/>
                </a:solidFill>
                <a:latin typeface="Futuris" panose="020B7200000000000000" pitchFamily="34" charset="0"/>
              </a:rPr>
              <a:t>УНИВЕР</a:t>
            </a:r>
            <a:r>
              <a:rPr lang="en-US" sz="1200" b="1" dirty="0">
                <a:solidFill>
                  <a:schemeClr val="bg1"/>
                </a:solidFill>
                <a:latin typeface="Futuris" panose="020B7200000000000000" pitchFamily="34" charset="0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Futuris" panose="020B7200000000000000" pitchFamily="34" charset="0"/>
              </a:rPr>
            </a:br>
            <a:r>
              <a:rPr lang="ru-RU" sz="1100" b="1" spc="100" dirty="0">
                <a:solidFill>
                  <a:schemeClr val="bg1"/>
                </a:solidFill>
                <a:latin typeface="Futuris" panose="020B7200000000000000" pitchFamily="34" charset="0"/>
              </a:rPr>
              <a:t>капитал</a:t>
            </a:r>
            <a:endParaRPr lang="en-US" sz="1100" b="1" spc="100" dirty="0">
              <a:solidFill>
                <a:schemeClr val="bg1"/>
              </a:solidFill>
              <a:latin typeface="Futuris" panose="020B7200000000000000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2550" y="200472"/>
            <a:ext cx="575260" cy="382394"/>
            <a:chOff x="116630" y="200472"/>
            <a:chExt cx="575260" cy="382394"/>
          </a:xfrm>
        </p:grpSpPr>
        <p:sp>
          <p:nvSpPr>
            <p:cNvPr id="17" name="Равнобедренный треугольник 3"/>
            <p:cNvSpPr/>
            <p:nvPr/>
          </p:nvSpPr>
          <p:spPr>
            <a:xfrm>
              <a:off x="184931" y="200472"/>
              <a:ext cx="506959" cy="382394"/>
            </a:xfrm>
            <a:custGeom>
              <a:avLst/>
              <a:gdLst>
                <a:gd name="connsiteX0" fmla="*/ 0 w 1433349"/>
                <a:gd name="connsiteY0" fmla="*/ 1126126 h 1126126"/>
                <a:gd name="connsiteX1" fmla="*/ 1433349 w 1433349"/>
                <a:gd name="connsiteY1" fmla="*/ 0 h 1126126"/>
                <a:gd name="connsiteX2" fmla="*/ 1433349 w 1433349"/>
                <a:gd name="connsiteY2" fmla="*/ 1126126 h 1126126"/>
                <a:gd name="connsiteX3" fmla="*/ 0 w 1433349"/>
                <a:gd name="connsiteY3" fmla="*/ 1126126 h 1126126"/>
                <a:gd name="connsiteX0" fmla="*/ 0 w 1433349"/>
                <a:gd name="connsiteY0" fmla="*/ 1126126 h 1134793"/>
                <a:gd name="connsiteX1" fmla="*/ 1433349 w 1433349"/>
                <a:gd name="connsiteY1" fmla="*/ 0 h 1134793"/>
                <a:gd name="connsiteX2" fmla="*/ 800636 w 1433349"/>
                <a:gd name="connsiteY2" fmla="*/ 1134793 h 1134793"/>
                <a:gd name="connsiteX3" fmla="*/ 0 w 1433349"/>
                <a:gd name="connsiteY3" fmla="*/ 1126126 h 1134793"/>
                <a:gd name="connsiteX0" fmla="*/ 0 w 1373907"/>
                <a:gd name="connsiteY0" fmla="*/ 1156180 h 1156180"/>
                <a:gd name="connsiteX1" fmla="*/ 1373907 w 1373907"/>
                <a:gd name="connsiteY1" fmla="*/ 0 h 1156180"/>
                <a:gd name="connsiteX2" fmla="*/ 741194 w 1373907"/>
                <a:gd name="connsiteY2" fmla="*/ 1134793 h 1156180"/>
                <a:gd name="connsiteX3" fmla="*/ 0 w 1373907"/>
                <a:gd name="connsiteY3" fmla="*/ 1156180 h 1156180"/>
                <a:gd name="connsiteX0" fmla="*/ 0 w 1687149"/>
                <a:gd name="connsiteY0" fmla="*/ 1156180 h 1156180"/>
                <a:gd name="connsiteX1" fmla="*/ 1687149 w 1687149"/>
                <a:gd name="connsiteY1" fmla="*/ 0 h 1156180"/>
                <a:gd name="connsiteX2" fmla="*/ 741194 w 1687149"/>
                <a:gd name="connsiteY2" fmla="*/ 1134793 h 1156180"/>
                <a:gd name="connsiteX3" fmla="*/ 0 w 1687149"/>
                <a:gd name="connsiteY3" fmla="*/ 1156180 h 1156180"/>
                <a:gd name="connsiteX0" fmla="*/ 0 w 1767468"/>
                <a:gd name="connsiteY0" fmla="*/ 1141257 h 1141257"/>
                <a:gd name="connsiteX1" fmla="*/ 1767468 w 1767468"/>
                <a:gd name="connsiteY1" fmla="*/ 0 h 1141257"/>
                <a:gd name="connsiteX2" fmla="*/ 821513 w 1767468"/>
                <a:gd name="connsiteY2" fmla="*/ 1134793 h 1141257"/>
                <a:gd name="connsiteX3" fmla="*/ 0 w 1767468"/>
                <a:gd name="connsiteY3" fmla="*/ 1141257 h 1141257"/>
                <a:gd name="connsiteX0" fmla="*/ 0 w 1767468"/>
                <a:gd name="connsiteY0" fmla="*/ 1141257 h 1142255"/>
                <a:gd name="connsiteX1" fmla="*/ 1767468 w 1767468"/>
                <a:gd name="connsiteY1" fmla="*/ 0 h 1142255"/>
                <a:gd name="connsiteX2" fmla="*/ 805450 w 1767468"/>
                <a:gd name="connsiteY2" fmla="*/ 1142255 h 1142255"/>
                <a:gd name="connsiteX3" fmla="*/ 0 w 1767468"/>
                <a:gd name="connsiteY3" fmla="*/ 1141257 h 1142255"/>
                <a:gd name="connsiteX0" fmla="*/ 0 w 1767468"/>
                <a:gd name="connsiteY0" fmla="*/ 1141257 h 1149714"/>
                <a:gd name="connsiteX1" fmla="*/ 1767468 w 1767468"/>
                <a:gd name="connsiteY1" fmla="*/ 0 h 1149714"/>
                <a:gd name="connsiteX2" fmla="*/ 805450 w 1767468"/>
                <a:gd name="connsiteY2" fmla="*/ 1149714 h 1149714"/>
                <a:gd name="connsiteX3" fmla="*/ 0 w 1767468"/>
                <a:gd name="connsiteY3" fmla="*/ 1141257 h 1149714"/>
                <a:gd name="connsiteX0" fmla="*/ 0 w 1767468"/>
                <a:gd name="connsiteY0" fmla="*/ 1141257 h 1142255"/>
                <a:gd name="connsiteX1" fmla="*/ 1767468 w 1767468"/>
                <a:gd name="connsiteY1" fmla="*/ 0 h 1142255"/>
                <a:gd name="connsiteX2" fmla="*/ 813480 w 1767468"/>
                <a:gd name="connsiteY2" fmla="*/ 1142255 h 1142255"/>
                <a:gd name="connsiteX3" fmla="*/ 0 w 1767468"/>
                <a:gd name="connsiteY3" fmla="*/ 1141257 h 114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7468" h="1142255">
                  <a:moveTo>
                    <a:pt x="0" y="1141257"/>
                  </a:moveTo>
                  <a:lnTo>
                    <a:pt x="1767468" y="0"/>
                  </a:lnTo>
                  <a:lnTo>
                    <a:pt x="813480" y="1142255"/>
                  </a:lnTo>
                  <a:lnTo>
                    <a:pt x="0" y="11412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Равнобедренный треугольник 18"/>
            <p:cNvSpPr/>
            <p:nvPr/>
          </p:nvSpPr>
          <p:spPr>
            <a:xfrm rot="10800000">
              <a:off x="116630" y="205397"/>
              <a:ext cx="553005" cy="250841"/>
            </a:xfrm>
            <a:custGeom>
              <a:avLst/>
              <a:gdLst>
                <a:gd name="connsiteX0" fmla="*/ 0 w 600988"/>
                <a:gd name="connsiteY0" fmla="*/ 269529 h 269529"/>
                <a:gd name="connsiteX1" fmla="*/ 430085 w 600988"/>
                <a:gd name="connsiteY1" fmla="*/ 0 h 269529"/>
                <a:gd name="connsiteX2" fmla="*/ 600988 w 600988"/>
                <a:gd name="connsiteY2" fmla="*/ 269529 h 269529"/>
                <a:gd name="connsiteX3" fmla="*/ 0 w 600988"/>
                <a:gd name="connsiteY3" fmla="*/ 269529 h 269529"/>
                <a:gd name="connsiteX0" fmla="*/ 0 w 612526"/>
                <a:gd name="connsiteY0" fmla="*/ 269529 h 269529"/>
                <a:gd name="connsiteX1" fmla="*/ 441623 w 612526"/>
                <a:gd name="connsiteY1" fmla="*/ 0 h 269529"/>
                <a:gd name="connsiteX2" fmla="*/ 612526 w 612526"/>
                <a:gd name="connsiteY2" fmla="*/ 269529 h 269529"/>
                <a:gd name="connsiteX3" fmla="*/ 0 w 612526"/>
                <a:gd name="connsiteY3" fmla="*/ 269529 h 269529"/>
                <a:gd name="connsiteX0" fmla="*/ 0 w 618295"/>
                <a:gd name="connsiteY0" fmla="*/ 269529 h 269529"/>
                <a:gd name="connsiteX1" fmla="*/ 447392 w 618295"/>
                <a:gd name="connsiteY1" fmla="*/ 0 h 269529"/>
                <a:gd name="connsiteX2" fmla="*/ 618295 w 618295"/>
                <a:gd name="connsiteY2" fmla="*/ 269529 h 269529"/>
                <a:gd name="connsiteX3" fmla="*/ 0 w 618295"/>
                <a:gd name="connsiteY3" fmla="*/ 269529 h 269529"/>
                <a:gd name="connsiteX0" fmla="*/ 0 w 618295"/>
                <a:gd name="connsiteY0" fmla="*/ 289721 h 289721"/>
                <a:gd name="connsiteX1" fmla="*/ 542582 w 618295"/>
                <a:gd name="connsiteY1" fmla="*/ 0 h 289721"/>
                <a:gd name="connsiteX2" fmla="*/ 618295 w 618295"/>
                <a:gd name="connsiteY2" fmla="*/ 289721 h 289721"/>
                <a:gd name="connsiteX3" fmla="*/ 0 w 618295"/>
                <a:gd name="connsiteY3" fmla="*/ 289721 h 289721"/>
                <a:gd name="connsiteX0" fmla="*/ 0 w 710600"/>
                <a:gd name="connsiteY0" fmla="*/ 289721 h 289721"/>
                <a:gd name="connsiteX1" fmla="*/ 542582 w 710600"/>
                <a:gd name="connsiteY1" fmla="*/ 0 h 289721"/>
                <a:gd name="connsiteX2" fmla="*/ 710600 w 710600"/>
                <a:gd name="connsiteY2" fmla="*/ 289721 h 289721"/>
                <a:gd name="connsiteX3" fmla="*/ 0 w 710600"/>
                <a:gd name="connsiteY3" fmla="*/ 289721 h 289721"/>
                <a:gd name="connsiteX0" fmla="*/ 0 w 692426"/>
                <a:gd name="connsiteY0" fmla="*/ 289721 h 289721"/>
                <a:gd name="connsiteX1" fmla="*/ 524408 w 692426"/>
                <a:gd name="connsiteY1" fmla="*/ 0 h 289721"/>
                <a:gd name="connsiteX2" fmla="*/ 692426 w 692426"/>
                <a:gd name="connsiteY2" fmla="*/ 289721 h 289721"/>
                <a:gd name="connsiteX3" fmla="*/ 0 w 692426"/>
                <a:gd name="connsiteY3" fmla="*/ 289721 h 28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426" h="289721">
                  <a:moveTo>
                    <a:pt x="0" y="289721"/>
                  </a:moveTo>
                  <a:lnTo>
                    <a:pt x="524408" y="0"/>
                  </a:lnTo>
                  <a:lnTo>
                    <a:pt x="692426" y="289721"/>
                  </a:lnTo>
                  <a:lnTo>
                    <a:pt x="0" y="28972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 flipH="1">
            <a:off x="992560" y="548680"/>
            <a:ext cx="8640000" cy="0"/>
          </a:xfrm>
          <a:prstGeom prst="line">
            <a:avLst/>
          </a:prstGeom>
          <a:ln>
            <a:solidFill>
              <a:srgbClr val="0C2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992560" y="6525344"/>
            <a:ext cx="8640000" cy="0"/>
          </a:xfrm>
          <a:prstGeom prst="line">
            <a:avLst/>
          </a:prstGeom>
          <a:ln>
            <a:solidFill>
              <a:srgbClr val="0C2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6152" y="391669"/>
            <a:ext cx="76470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0" rIns="36000" bIns="0" rtlCol="0" anchor="ctr" anchorCtr="0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FIXED INCOME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moscow-city.online/fornews/1/8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893875" y="1772816"/>
            <a:ext cx="4418685" cy="1944216"/>
            <a:chOff x="884457" y="1844824"/>
            <a:chExt cx="4418685" cy="1944216"/>
          </a:xfrm>
        </p:grpSpPr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884457" y="1916832"/>
              <a:ext cx="4418685" cy="119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4200" b="1" spc="300" dirty="0">
                  <a:solidFill>
                    <a:srgbClr val="002060"/>
                  </a:solidFill>
                  <a:latin typeface="Arial Narrow" panose="020B0606020202030204" pitchFamily="34" charset="0"/>
                  <a:ea typeface="Times New Roman" pitchFamily="18" charset="0"/>
                  <a:cs typeface="Calibri" pitchFamily="34" charset="0"/>
                </a:rPr>
                <a:t>ПРЕЗЕНТАЦИЯ ЭМИТЕНТА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993024" y="1844824"/>
              <a:ext cx="41760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"/>
            <p:cNvSpPr>
              <a:spLocks noChangeArrowheads="1"/>
            </p:cNvSpPr>
            <p:nvPr/>
          </p:nvSpPr>
          <p:spPr bwMode="auto">
            <a:xfrm>
              <a:off x="901713" y="3448308"/>
              <a:ext cx="4329422" cy="28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2060"/>
                  </a:solidFill>
                  <a:latin typeface="Arial Narrow" panose="020B0606020202030204" pitchFamily="34" charset="0"/>
                  <a:ea typeface="Times New Roman" pitchFamily="18" charset="0"/>
                  <a:cs typeface="Calibri" pitchFamily="34" charset="0"/>
                </a:rPr>
                <a:t>РАЗМЕЩЕНИЕ БИРЖЕВЫХ ОБЛИГАЦИЙ</a:t>
              </a: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992560" y="3789040"/>
              <a:ext cx="41760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911131" y="4541058"/>
            <a:ext cx="44228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itchFamily="18" charset="0"/>
                <a:cs typeface="Calibri" pitchFamily="34" charset="0"/>
              </a:rPr>
              <a:t>ООО «Каскад»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-15552" y="0"/>
            <a:ext cx="76470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0" rIns="36000" bIns="0" rtlCol="0" anchor="ctr" anchorCtr="0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-51464" y="659288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9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00"/>
              </a:lnSpc>
            </a:pPr>
            <a:r>
              <a:rPr lang="ru-RU" sz="1200" b="1">
                <a:solidFill>
                  <a:schemeClr val="bg1"/>
                </a:solidFill>
                <a:latin typeface="Futuris" panose="020B7200000000000000" pitchFamily="34" charset="0"/>
              </a:rPr>
              <a:t>УНИВЕР</a:t>
            </a:r>
            <a:r>
              <a:rPr lang="en-US" sz="1200" b="1">
                <a:solidFill>
                  <a:schemeClr val="bg1"/>
                </a:solidFill>
                <a:latin typeface="Futuris" panose="020B7200000000000000" pitchFamily="34" charset="0"/>
              </a:rPr>
              <a:t/>
            </a:r>
            <a:br>
              <a:rPr lang="en-US" sz="1200" b="1">
                <a:solidFill>
                  <a:schemeClr val="bg1"/>
                </a:solidFill>
                <a:latin typeface="Futuris" panose="020B7200000000000000" pitchFamily="34" charset="0"/>
              </a:rPr>
            </a:br>
            <a:r>
              <a:rPr lang="ru-RU" sz="1100" b="1" spc="100">
                <a:solidFill>
                  <a:schemeClr val="bg1"/>
                </a:solidFill>
                <a:latin typeface="Futuris" panose="020B7200000000000000" pitchFamily="34" charset="0"/>
              </a:rPr>
              <a:t>капитал</a:t>
            </a:r>
            <a:endParaRPr lang="en-US" sz="1100" b="1" spc="100" dirty="0">
              <a:solidFill>
                <a:schemeClr val="bg1"/>
              </a:solidFill>
              <a:latin typeface="Futuris" panose="020B7200000000000000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92550" y="200472"/>
            <a:ext cx="575260" cy="382394"/>
            <a:chOff x="116630" y="200472"/>
            <a:chExt cx="575260" cy="382394"/>
          </a:xfrm>
        </p:grpSpPr>
        <p:sp>
          <p:nvSpPr>
            <p:cNvPr id="36" name="Равнобедренный треугольник 3"/>
            <p:cNvSpPr/>
            <p:nvPr/>
          </p:nvSpPr>
          <p:spPr>
            <a:xfrm>
              <a:off x="184931" y="200472"/>
              <a:ext cx="506959" cy="382394"/>
            </a:xfrm>
            <a:custGeom>
              <a:avLst/>
              <a:gdLst>
                <a:gd name="connsiteX0" fmla="*/ 0 w 1433349"/>
                <a:gd name="connsiteY0" fmla="*/ 1126126 h 1126126"/>
                <a:gd name="connsiteX1" fmla="*/ 1433349 w 1433349"/>
                <a:gd name="connsiteY1" fmla="*/ 0 h 1126126"/>
                <a:gd name="connsiteX2" fmla="*/ 1433349 w 1433349"/>
                <a:gd name="connsiteY2" fmla="*/ 1126126 h 1126126"/>
                <a:gd name="connsiteX3" fmla="*/ 0 w 1433349"/>
                <a:gd name="connsiteY3" fmla="*/ 1126126 h 1126126"/>
                <a:gd name="connsiteX0" fmla="*/ 0 w 1433349"/>
                <a:gd name="connsiteY0" fmla="*/ 1126126 h 1134793"/>
                <a:gd name="connsiteX1" fmla="*/ 1433349 w 1433349"/>
                <a:gd name="connsiteY1" fmla="*/ 0 h 1134793"/>
                <a:gd name="connsiteX2" fmla="*/ 800636 w 1433349"/>
                <a:gd name="connsiteY2" fmla="*/ 1134793 h 1134793"/>
                <a:gd name="connsiteX3" fmla="*/ 0 w 1433349"/>
                <a:gd name="connsiteY3" fmla="*/ 1126126 h 1134793"/>
                <a:gd name="connsiteX0" fmla="*/ 0 w 1373907"/>
                <a:gd name="connsiteY0" fmla="*/ 1156180 h 1156180"/>
                <a:gd name="connsiteX1" fmla="*/ 1373907 w 1373907"/>
                <a:gd name="connsiteY1" fmla="*/ 0 h 1156180"/>
                <a:gd name="connsiteX2" fmla="*/ 741194 w 1373907"/>
                <a:gd name="connsiteY2" fmla="*/ 1134793 h 1156180"/>
                <a:gd name="connsiteX3" fmla="*/ 0 w 1373907"/>
                <a:gd name="connsiteY3" fmla="*/ 1156180 h 1156180"/>
                <a:gd name="connsiteX0" fmla="*/ 0 w 1687149"/>
                <a:gd name="connsiteY0" fmla="*/ 1156180 h 1156180"/>
                <a:gd name="connsiteX1" fmla="*/ 1687149 w 1687149"/>
                <a:gd name="connsiteY1" fmla="*/ 0 h 1156180"/>
                <a:gd name="connsiteX2" fmla="*/ 741194 w 1687149"/>
                <a:gd name="connsiteY2" fmla="*/ 1134793 h 1156180"/>
                <a:gd name="connsiteX3" fmla="*/ 0 w 1687149"/>
                <a:gd name="connsiteY3" fmla="*/ 1156180 h 1156180"/>
                <a:gd name="connsiteX0" fmla="*/ 0 w 1767468"/>
                <a:gd name="connsiteY0" fmla="*/ 1141257 h 1141257"/>
                <a:gd name="connsiteX1" fmla="*/ 1767468 w 1767468"/>
                <a:gd name="connsiteY1" fmla="*/ 0 h 1141257"/>
                <a:gd name="connsiteX2" fmla="*/ 821513 w 1767468"/>
                <a:gd name="connsiteY2" fmla="*/ 1134793 h 1141257"/>
                <a:gd name="connsiteX3" fmla="*/ 0 w 1767468"/>
                <a:gd name="connsiteY3" fmla="*/ 1141257 h 1141257"/>
                <a:gd name="connsiteX0" fmla="*/ 0 w 1767468"/>
                <a:gd name="connsiteY0" fmla="*/ 1141257 h 1142255"/>
                <a:gd name="connsiteX1" fmla="*/ 1767468 w 1767468"/>
                <a:gd name="connsiteY1" fmla="*/ 0 h 1142255"/>
                <a:gd name="connsiteX2" fmla="*/ 805450 w 1767468"/>
                <a:gd name="connsiteY2" fmla="*/ 1142255 h 1142255"/>
                <a:gd name="connsiteX3" fmla="*/ 0 w 1767468"/>
                <a:gd name="connsiteY3" fmla="*/ 1141257 h 1142255"/>
                <a:gd name="connsiteX0" fmla="*/ 0 w 1767468"/>
                <a:gd name="connsiteY0" fmla="*/ 1141257 h 1149714"/>
                <a:gd name="connsiteX1" fmla="*/ 1767468 w 1767468"/>
                <a:gd name="connsiteY1" fmla="*/ 0 h 1149714"/>
                <a:gd name="connsiteX2" fmla="*/ 805450 w 1767468"/>
                <a:gd name="connsiteY2" fmla="*/ 1149714 h 1149714"/>
                <a:gd name="connsiteX3" fmla="*/ 0 w 1767468"/>
                <a:gd name="connsiteY3" fmla="*/ 1141257 h 1149714"/>
                <a:gd name="connsiteX0" fmla="*/ 0 w 1767468"/>
                <a:gd name="connsiteY0" fmla="*/ 1141257 h 1142255"/>
                <a:gd name="connsiteX1" fmla="*/ 1767468 w 1767468"/>
                <a:gd name="connsiteY1" fmla="*/ 0 h 1142255"/>
                <a:gd name="connsiteX2" fmla="*/ 813480 w 1767468"/>
                <a:gd name="connsiteY2" fmla="*/ 1142255 h 1142255"/>
                <a:gd name="connsiteX3" fmla="*/ 0 w 1767468"/>
                <a:gd name="connsiteY3" fmla="*/ 1141257 h 114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7468" h="1142255">
                  <a:moveTo>
                    <a:pt x="0" y="1141257"/>
                  </a:moveTo>
                  <a:lnTo>
                    <a:pt x="1767468" y="0"/>
                  </a:lnTo>
                  <a:lnTo>
                    <a:pt x="813480" y="1142255"/>
                  </a:lnTo>
                  <a:lnTo>
                    <a:pt x="0" y="11412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Равнобедренный треугольник 18"/>
            <p:cNvSpPr/>
            <p:nvPr/>
          </p:nvSpPr>
          <p:spPr>
            <a:xfrm rot="10800000">
              <a:off x="116630" y="205397"/>
              <a:ext cx="553005" cy="250841"/>
            </a:xfrm>
            <a:custGeom>
              <a:avLst/>
              <a:gdLst>
                <a:gd name="connsiteX0" fmla="*/ 0 w 600988"/>
                <a:gd name="connsiteY0" fmla="*/ 269529 h 269529"/>
                <a:gd name="connsiteX1" fmla="*/ 430085 w 600988"/>
                <a:gd name="connsiteY1" fmla="*/ 0 h 269529"/>
                <a:gd name="connsiteX2" fmla="*/ 600988 w 600988"/>
                <a:gd name="connsiteY2" fmla="*/ 269529 h 269529"/>
                <a:gd name="connsiteX3" fmla="*/ 0 w 600988"/>
                <a:gd name="connsiteY3" fmla="*/ 269529 h 269529"/>
                <a:gd name="connsiteX0" fmla="*/ 0 w 612526"/>
                <a:gd name="connsiteY0" fmla="*/ 269529 h 269529"/>
                <a:gd name="connsiteX1" fmla="*/ 441623 w 612526"/>
                <a:gd name="connsiteY1" fmla="*/ 0 h 269529"/>
                <a:gd name="connsiteX2" fmla="*/ 612526 w 612526"/>
                <a:gd name="connsiteY2" fmla="*/ 269529 h 269529"/>
                <a:gd name="connsiteX3" fmla="*/ 0 w 612526"/>
                <a:gd name="connsiteY3" fmla="*/ 269529 h 269529"/>
                <a:gd name="connsiteX0" fmla="*/ 0 w 618295"/>
                <a:gd name="connsiteY0" fmla="*/ 269529 h 269529"/>
                <a:gd name="connsiteX1" fmla="*/ 447392 w 618295"/>
                <a:gd name="connsiteY1" fmla="*/ 0 h 269529"/>
                <a:gd name="connsiteX2" fmla="*/ 618295 w 618295"/>
                <a:gd name="connsiteY2" fmla="*/ 269529 h 269529"/>
                <a:gd name="connsiteX3" fmla="*/ 0 w 618295"/>
                <a:gd name="connsiteY3" fmla="*/ 269529 h 269529"/>
                <a:gd name="connsiteX0" fmla="*/ 0 w 618295"/>
                <a:gd name="connsiteY0" fmla="*/ 289721 h 289721"/>
                <a:gd name="connsiteX1" fmla="*/ 542582 w 618295"/>
                <a:gd name="connsiteY1" fmla="*/ 0 h 289721"/>
                <a:gd name="connsiteX2" fmla="*/ 618295 w 618295"/>
                <a:gd name="connsiteY2" fmla="*/ 289721 h 289721"/>
                <a:gd name="connsiteX3" fmla="*/ 0 w 618295"/>
                <a:gd name="connsiteY3" fmla="*/ 289721 h 289721"/>
                <a:gd name="connsiteX0" fmla="*/ 0 w 710600"/>
                <a:gd name="connsiteY0" fmla="*/ 289721 h 289721"/>
                <a:gd name="connsiteX1" fmla="*/ 542582 w 710600"/>
                <a:gd name="connsiteY1" fmla="*/ 0 h 289721"/>
                <a:gd name="connsiteX2" fmla="*/ 710600 w 710600"/>
                <a:gd name="connsiteY2" fmla="*/ 289721 h 289721"/>
                <a:gd name="connsiteX3" fmla="*/ 0 w 710600"/>
                <a:gd name="connsiteY3" fmla="*/ 289721 h 289721"/>
                <a:gd name="connsiteX0" fmla="*/ 0 w 692426"/>
                <a:gd name="connsiteY0" fmla="*/ 289721 h 289721"/>
                <a:gd name="connsiteX1" fmla="*/ 524408 w 692426"/>
                <a:gd name="connsiteY1" fmla="*/ 0 h 289721"/>
                <a:gd name="connsiteX2" fmla="*/ 692426 w 692426"/>
                <a:gd name="connsiteY2" fmla="*/ 289721 h 289721"/>
                <a:gd name="connsiteX3" fmla="*/ 0 w 692426"/>
                <a:gd name="connsiteY3" fmla="*/ 289721 h 28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426" h="289721">
                  <a:moveTo>
                    <a:pt x="0" y="289721"/>
                  </a:moveTo>
                  <a:lnTo>
                    <a:pt x="524408" y="0"/>
                  </a:lnTo>
                  <a:lnTo>
                    <a:pt x="692426" y="289721"/>
                  </a:lnTo>
                  <a:lnTo>
                    <a:pt x="0" y="28972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06152" y="387424"/>
            <a:ext cx="76470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0" rIns="36000" bIns="0" rtlCol="0" anchor="ctr" anchorCtr="0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FIXED INCOME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88904" y="283222"/>
            <a:ext cx="5652000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О КОМПАНИИ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992560" y="548680"/>
            <a:ext cx="8640000" cy="0"/>
          </a:xfrm>
          <a:prstGeom prst="line">
            <a:avLst/>
          </a:prstGeom>
          <a:ln>
            <a:solidFill>
              <a:srgbClr val="0C2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20552" y="294764"/>
            <a:ext cx="428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  <a:latin typeface="Arial Narrow" panose="020B0606020202030204" pitchFamily="34" charset="0"/>
              </a:rPr>
              <a:t>2018</a:t>
            </a:r>
            <a:endParaRPr lang="en-US" sz="105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979529"/>
              </p:ext>
            </p:extLst>
          </p:nvPr>
        </p:nvGraphicFramePr>
        <p:xfrm>
          <a:off x="992560" y="836712"/>
          <a:ext cx="8630034" cy="586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Полное наименование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 с ограниченной ответственностью «Каскад»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(ООО 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«Каскад»)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Входит в ГК Росавтопром</a:t>
                      </a:r>
                      <a:endParaRPr lang="ru-RU" sz="1100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Место нахождения (адрес регистрации)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Юридический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адрес: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111024, г. Москва, ул. Авиамоторная, д. 50, стр. 2, этаж 2, пом. </a:t>
                      </a:r>
                      <a:r>
                        <a:rPr lang="en-US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XI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, комната 25, оф. А30</a:t>
                      </a:r>
                      <a:r>
                        <a:rPr lang="ru-RU" sz="1100" dirty="0"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100" dirty="0">
                          <a:latin typeface="Arial Narrow" panose="020B0606020202030204" pitchFamily="34" charset="0"/>
                        </a:rPr>
                      </a:b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Фактический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и п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очтовый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адрес: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344055, г. Ростов-на-Дону, ул. Пескова, д. №3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Уставный</a:t>
                      </a:r>
                      <a:r>
                        <a:rPr lang="ru-RU" sz="1100" b="1" baseline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капитал, сведения о его оплате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Уставный капитал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</a:t>
                      </a:r>
                      <a:r>
                        <a:rPr lang="en-US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000 000 </a:t>
                      </a:r>
                      <a:r>
                        <a:rPr lang="ru-RU" sz="11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рублей.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Оплачен полностью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9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ИНН, ОГРН, дата гос. регистрации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ИНН: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6164302675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КПП: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772201001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ОГРН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1116164001403</a:t>
                      </a:r>
                    </a:p>
                    <a:p>
                      <a:pPr marL="0" marR="0" indent="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Свидетельство о государственной регистрации</a:t>
                      </a:r>
                      <a:r>
                        <a:rPr lang="ru-RU" sz="11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юридического лица серия 61 № 006394670 выдано ИФНС по Ленинскому району г. Ростова-на-Дону 18.04.2011 г.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Количество сотрудников в штате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 (в целом 2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в ГК Росавтопром)</a:t>
                      </a:r>
                      <a:endParaRPr lang="ru-RU" sz="1100" kern="1200" baseline="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Корпоративный сайт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Группы (при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наличии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Сайт Эмитента для инвесторов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www.rosautoprom.ru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(головной сайт ГК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</a:p>
                    <a:p>
                      <a:pPr marL="0" marR="0" indent="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http://kaskadparts.ru/investors/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Код эмитента (при наличии)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Органы управления, сведения об их формировании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Согласно устава: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общее собрание участников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единоличный исполнительный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 -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Директор </a:t>
                      </a: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(ФИО)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Романовский Сергей Владимирович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Аудитор (при наличии)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Аудиторская фирма ООО «Премьер-Аудит»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Кредитный 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рейтинг (при наличии рейтинга приложить развернутое рейтинговое заключение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2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 flipH="1">
            <a:off x="992560" y="548680"/>
            <a:ext cx="8640000" cy="0"/>
          </a:xfrm>
          <a:prstGeom prst="line">
            <a:avLst/>
          </a:prstGeom>
          <a:ln>
            <a:solidFill>
              <a:srgbClr val="0C2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-15552" y="0"/>
            <a:ext cx="76470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0" rIns="36000" bIns="0" rtlCol="0" anchor="ctr" anchorCtr="0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-51464" y="659288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9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00"/>
              </a:lnSpc>
            </a:pPr>
            <a:r>
              <a:rPr lang="ru-RU" sz="1200" b="1">
                <a:solidFill>
                  <a:schemeClr val="bg1"/>
                </a:solidFill>
                <a:latin typeface="Futuris" panose="020B7200000000000000" pitchFamily="34" charset="0"/>
              </a:rPr>
              <a:t>УНИВЕР</a:t>
            </a:r>
            <a:r>
              <a:rPr lang="en-US" sz="1200" b="1">
                <a:solidFill>
                  <a:schemeClr val="bg1"/>
                </a:solidFill>
                <a:latin typeface="Futuris" panose="020B7200000000000000" pitchFamily="34" charset="0"/>
              </a:rPr>
              <a:t/>
            </a:r>
            <a:br>
              <a:rPr lang="en-US" sz="1200" b="1">
                <a:solidFill>
                  <a:schemeClr val="bg1"/>
                </a:solidFill>
                <a:latin typeface="Futuris" panose="020B7200000000000000" pitchFamily="34" charset="0"/>
              </a:rPr>
            </a:br>
            <a:r>
              <a:rPr lang="ru-RU" sz="1100" b="1" spc="100">
                <a:solidFill>
                  <a:schemeClr val="bg1"/>
                </a:solidFill>
                <a:latin typeface="Futuris" panose="020B7200000000000000" pitchFamily="34" charset="0"/>
              </a:rPr>
              <a:t>капитал</a:t>
            </a:r>
            <a:endParaRPr lang="en-US" sz="1100" b="1" spc="100" dirty="0">
              <a:solidFill>
                <a:schemeClr val="bg1"/>
              </a:solidFill>
              <a:latin typeface="Futuris" panose="020B7200000000000000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92550" y="200472"/>
            <a:ext cx="575260" cy="382394"/>
            <a:chOff x="116630" y="200472"/>
            <a:chExt cx="575260" cy="382394"/>
          </a:xfrm>
        </p:grpSpPr>
        <p:sp>
          <p:nvSpPr>
            <p:cNvPr id="36" name="Равнобедренный треугольник 3"/>
            <p:cNvSpPr/>
            <p:nvPr/>
          </p:nvSpPr>
          <p:spPr>
            <a:xfrm>
              <a:off x="184931" y="200472"/>
              <a:ext cx="506959" cy="382394"/>
            </a:xfrm>
            <a:custGeom>
              <a:avLst/>
              <a:gdLst>
                <a:gd name="connsiteX0" fmla="*/ 0 w 1433349"/>
                <a:gd name="connsiteY0" fmla="*/ 1126126 h 1126126"/>
                <a:gd name="connsiteX1" fmla="*/ 1433349 w 1433349"/>
                <a:gd name="connsiteY1" fmla="*/ 0 h 1126126"/>
                <a:gd name="connsiteX2" fmla="*/ 1433349 w 1433349"/>
                <a:gd name="connsiteY2" fmla="*/ 1126126 h 1126126"/>
                <a:gd name="connsiteX3" fmla="*/ 0 w 1433349"/>
                <a:gd name="connsiteY3" fmla="*/ 1126126 h 1126126"/>
                <a:gd name="connsiteX0" fmla="*/ 0 w 1433349"/>
                <a:gd name="connsiteY0" fmla="*/ 1126126 h 1134793"/>
                <a:gd name="connsiteX1" fmla="*/ 1433349 w 1433349"/>
                <a:gd name="connsiteY1" fmla="*/ 0 h 1134793"/>
                <a:gd name="connsiteX2" fmla="*/ 800636 w 1433349"/>
                <a:gd name="connsiteY2" fmla="*/ 1134793 h 1134793"/>
                <a:gd name="connsiteX3" fmla="*/ 0 w 1433349"/>
                <a:gd name="connsiteY3" fmla="*/ 1126126 h 1134793"/>
                <a:gd name="connsiteX0" fmla="*/ 0 w 1373907"/>
                <a:gd name="connsiteY0" fmla="*/ 1156180 h 1156180"/>
                <a:gd name="connsiteX1" fmla="*/ 1373907 w 1373907"/>
                <a:gd name="connsiteY1" fmla="*/ 0 h 1156180"/>
                <a:gd name="connsiteX2" fmla="*/ 741194 w 1373907"/>
                <a:gd name="connsiteY2" fmla="*/ 1134793 h 1156180"/>
                <a:gd name="connsiteX3" fmla="*/ 0 w 1373907"/>
                <a:gd name="connsiteY3" fmla="*/ 1156180 h 1156180"/>
                <a:gd name="connsiteX0" fmla="*/ 0 w 1687149"/>
                <a:gd name="connsiteY0" fmla="*/ 1156180 h 1156180"/>
                <a:gd name="connsiteX1" fmla="*/ 1687149 w 1687149"/>
                <a:gd name="connsiteY1" fmla="*/ 0 h 1156180"/>
                <a:gd name="connsiteX2" fmla="*/ 741194 w 1687149"/>
                <a:gd name="connsiteY2" fmla="*/ 1134793 h 1156180"/>
                <a:gd name="connsiteX3" fmla="*/ 0 w 1687149"/>
                <a:gd name="connsiteY3" fmla="*/ 1156180 h 1156180"/>
                <a:gd name="connsiteX0" fmla="*/ 0 w 1767468"/>
                <a:gd name="connsiteY0" fmla="*/ 1141257 h 1141257"/>
                <a:gd name="connsiteX1" fmla="*/ 1767468 w 1767468"/>
                <a:gd name="connsiteY1" fmla="*/ 0 h 1141257"/>
                <a:gd name="connsiteX2" fmla="*/ 821513 w 1767468"/>
                <a:gd name="connsiteY2" fmla="*/ 1134793 h 1141257"/>
                <a:gd name="connsiteX3" fmla="*/ 0 w 1767468"/>
                <a:gd name="connsiteY3" fmla="*/ 1141257 h 1141257"/>
                <a:gd name="connsiteX0" fmla="*/ 0 w 1767468"/>
                <a:gd name="connsiteY0" fmla="*/ 1141257 h 1142255"/>
                <a:gd name="connsiteX1" fmla="*/ 1767468 w 1767468"/>
                <a:gd name="connsiteY1" fmla="*/ 0 h 1142255"/>
                <a:gd name="connsiteX2" fmla="*/ 805450 w 1767468"/>
                <a:gd name="connsiteY2" fmla="*/ 1142255 h 1142255"/>
                <a:gd name="connsiteX3" fmla="*/ 0 w 1767468"/>
                <a:gd name="connsiteY3" fmla="*/ 1141257 h 1142255"/>
                <a:gd name="connsiteX0" fmla="*/ 0 w 1767468"/>
                <a:gd name="connsiteY0" fmla="*/ 1141257 h 1149714"/>
                <a:gd name="connsiteX1" fmla="*/ 1767468 w 1767468"/>
                <a:gd name="connsiteY1" fmla="*/ 0 h 1149714"/>
                <a:gd name="connsiteX2" fmla="*/ 805450 w 1767468"/>
                <a:gd name="connsiteY2" fmla="*/ 1149714 h 1149714"/>
                <a:gd name="connsiteX3" fmla="*/ 0 w 1767468"/>
                <a:gd name="connsiteY3" fmla="*/ 1141257 h 1149714"/>
                <a:gd name="connsiteX0" fmla="*/ 0 w 1767468"/>
                <a:gd name="connsiteY0" fmla="*/ 1141257 h 1142255"/>
                <a:gd name="connsiteX1" fmla="*/ 1767468 w 1767468"/>
                <a:gd name="connsiteY1" fmla="*/ 0 h 1142255"/>
                <a:gd name="connsiteX2" fmla="*/ 813480 w 1767468"/>
                <a:gd name="connsiteY2" fmla="*/ 1142255 h 1142255"/>
                <a:gd name="connsiteX3" fmla="*/ 0 w 1767468"/>
                <a:gd name="connsiteY3" fmla="*/ 1141257 h 114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7468" h="1142255">
                  <a:moveTo>
                    <a:pt x="0" y="1141257"/>
                  </a:moveTo>
                  <a:lnTo>
                    <a:pt x="1767468" y="0"/>
                  </a:lnTo>
                  <a:lnTo>
                    <a:pt x="813480" y="1142255"/>
                  </a:lnTo>
                  <a:lnTo>
                    <a:pt x="0" y="11412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Равнобедренный треугольник 18"/>
            <p:cNvSpPr/>
            <p:nvPr/>
          </p:nvSpPr>
          <p:spPr>
            <a:xfrm rot="10800000">
              <a:off x="116630" y="205397"/>
              <a:ext cx="553005" cy="250841"/>
            </a:xfrm>
            <a:custGeom>
              <a:avLst/>
              <a:gdLst>
                <a:gd name="connsiteX0" fmla="*/ 0 w 600988"/>
                <a:gd name="connsiteY0" fmla="*/ 269529 h 269529"/>
                <a:gd name="connsiteX1" fmla="*/ 430085 w 600988"/>
                <a:gd name="connsiteY1" fmla="*/ 0 h 269529"/>
                <a:gd name="connsiteX2" fmla="*/ 600988 w 600988"/>
                <a:gd name="connsiteY2" fmla="*/ 269529 h 269529"/>
                <a:gd name="connsiteX3" fmla="*/ 0 w 600988"/>
                <a:gd name="connsiteY3" fmla="*/ 269529 h 269529"/>
                <a:gd name="connsiteX0" fmla="*/ 0 w 612526"/>
                <a:gd name="connsiteY0" fmla="*/ 269529 h 269529"/>
                <a:gd name="connsiteX1" fmla="*/ 441623 w 612526"/>
                <a:gd name="connsiteY1" fmla="*/ 0 h 269529"/>
                <a:gd name="connsiteX2" fmla="*/ 612526 w 612526"/>
                <a:gd name="connsiteY2" fmla="*/ 269529 h 269529"/>
                <a:gd name="connsiteX3" fmla="*/ 0 w 612526"/>
                <a:gd name="connsiteY3" fmla="*/ 269529 h 269529"/>
                <a:gd name="connsiteX0" fmla="*/ 0 w 618295"/>
                <a:gd name="connsiteY0" fmla="*/ 269529 h 269529"/>
                <a:gd name="connsiteX1" fmla="*/ 447392 w 618295"/>
                <a:gd name="connsiteY1" fmla="*/ 0 h 269529"/>
                <a:gd name="connsiteX2" fmla="*/ 618295 w 618295"/>
                <a:gd name="connsiteY2" fmla="*/ 269529 h 269529"/>
                <a:gd name="connsiteX3" fmla="*/ 0 w 618295"/>
                <a:gd name="connsiteY3" fmla="*/ 269529 h 269529"/>
                <a:gd name="connsiteX0" fmla="*/ 0 w 618295"/>
                <a:gd name="connsiteY0" fmla="*/ 289721 h 289721"/>
                <a:gd name="connsiteX1" fmla="*/ 542582 w 618295"/>
                <a:gd name="connsiteY1" fmla="*/ 0 h 289721"/>
                <a:gd name="connsiteX2" fmla="*/ 618295 w 618295"/>
                <a:gd name="connsiteY2" fmla="*/ 289721 h 289721"/>
                <a:gd name="connsiteX3" fmla="*/ 0 w 618295"/>
                <a:gd name="connsiteY3" fmla="*/ 289721 h 289721"/>
                <a:gd name="connsiteX0" fmla="*/ 0 w 710600"/>
                <a:gd name="connsiteY0" fmla="*/ 289721 h 289721"/>
                <a:gd name="connsiteX1" fmla="*/ 542582 w 710600"/>
                <a:gd name="connsiteY1" fmla="*/ 0 h 289721"/>
                <a:gd name="connsiteX2" fmla="*/ 710600 w 710600"/>
                <a:gd name="connsiteY2" fmla="*/ 289721 h 289721"/>
                <a:gd name="connsiteX3" fmla="*/ 0 w 710600"/>
                <a:gd name="connsiteY3" fmla="*/ 289721 h 289721"/>
                <a:gd name="connsiteX0" fmla="*/ 0 w 692426"/>
                <a:gd name="connsiteY0" fmla="*/ 289721 h 289721"/>
                <a:gd name="connsiteX1" fmla="*/ 524408 w 692426"/>
                <a:gd name="connsiteY1" fmla="*/ 0 h 289721"/>
                <a:gd name="connsiteX2" fmla="*/ 692426 w 692426"/>
                <a:gd name="connsiteY2" fmla="*/ 289721 h 289721"/>
                <a:gd name="connsiteX3" fmla="*/ 0 w 692426"/>
                <a:gd name="connsiteY3" fmla="*/ 289721 h 28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426" h="289721">
                  <a:moveTo>
                    <a:pt x="0" y="289721"/>
                  </a:moveTo>
                  <a:lnTo>
                    <a:pt x="524408" y="0"/>
                  </a:lnTo>
                  <a:lnTo>
                    <a:pt x="692426" y="289721"/>
                  </a:lnTo>
                  <a:lnTo>
                    <a:pt x="0" y="28972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06152" y="387424"/>
            <a:ext cx="76470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0" rIns="36000" bIns="0" rtlCol="0" anchor="ctr" anchorCtr="0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FIXED INCOME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088904" y="283222"/>
            <a:ext cx="5652000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lvl="0" algn="r"/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ТЕКУЩАЯ СТРУКТУРА ВЛАДЕНИЯ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920552" y="294764"/>
            <a:ext cx="428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  <a:latin typeface="Arial Narrow" panose="020B0606020202030204" pitchFamily="34" charset="0"/>
              </a:rPr>
              <a:t>2018</a:t>
            </a:r>
            <a:endParaRPr lang="en-US" sz="105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999727"/>
              </p:ext>
            </p:extLst>
          </p:nvPr>
        </p:nvGraphicFramePr>
        <p:xfrm>
          <a:off x="992560" y="1196752"/>
          <a:ext cx="8640000" cy="1122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Структура собственности (акционеры/участники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39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«Юпитер»                                                                    99,99%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не распределена                                                       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Конечный бенефициар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Авдеев Эдуард Юрьевич                                                    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0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 flipH="1">
            <a:off x="992560" y="548680"/>
            <a:ext cx="8640000" cy="0"/>
          </a:xfrm>
          <a:prstGeom prst="line">
            <a:avLst/>
          </a:prstGeom>
          <a:ln>
            <a:solidFill>
              <a:srgbClr val="0C2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-15552" y="0"/>
            <a:ext cx="76470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0" rIns="36000" bIns="0" rtlCol="0" anchor="ctr" anchorCtr="0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-51464" y="659288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9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bg1"/>
                </a:solidFill>
                <a:latin typeface="Futuris" panose="020B7200000000000000" pitchFamily="34" charset="0"/>
              </a:rPr>
              <a:t>УНИВЕР</a:t>
            </a:r>
            <a:r>
              <a:rPr lang="en-US" sz="1200" b="1" dirty="0">
                <a:solidFill>
                  <a:schemeClr val="bg1"/>
                </a:solidFill>
                <a:latin typeface="Futuris" panose="020B7200000000000000" pitchFamily="34" charset="0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Futuris" panose="020B7200000000000000" pitchFamily="34" charset="0"/>
              </a:rPr>
            </a:br>
            <a:r>
              <a:rPr lang="ru-RU" sz="1100" b="1" spc="100" dirty="0">
                <a:solidFill>
                  <a:schemeClr val="bg1"/>
                </a:solidFill>
                <a:latin typeface="Futuris" panose="020B7200000000000000" pitchFamily="34" charset="0"/>
              </a:rPr>
              <a:t>капитал</a:t>
            </a:r>
            <a:endParaRPr lang="en-US" sz="1100" b="1" spc="100" dirty="0">
              <a:solidFill>
                <a:schemeClr val="bg1"/>
              </a:solidFill>
              <a:latin typeface="Futuris" panose="020B7200000000000000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92550" y="200472"/>
            <a:ext cx="575260" cy="382394"/>
            <a:chOff x="116630" y="200472"/>
            <a:chExt cx="575260" cy="382394"/>
          </a:xfrm>
        </p:grpSpPr>
        <p:sp>
          <p:nvSpPr>
            <p:cNvPr id="36" name="Равнобедренный треугольник 3"/>
            <p:cNvSpPr/>
            <p:nvPr/>
          </p:nvSpPr>
          <p:spPr>
            <a:xfrm>
              <a:off x="184931" y="200472"/>
              <a:ext cx="506959" cy="382394"/>
            </a:xfrm>
            <a:custGeom>
              <a:avLst/>
              <a:gdLst>
                <a:gd name="connsiteX0" fmla="*/ 0 w 1433349"/>
                <a:gd name="connsiteY0" fmla="*/ 1126126 h 1126126"/>
                <a:gd name="connsiteX1" fmla="*/ 1433349 w 1433349"/>
                <a:gd name="connsiteY1" fmla="*/ 0 h 1126126"/>
                <a:gd name="connsiteX2" fmla="*/ 1433349 w 1433349"/>
                <a:gd name="connsiteY2" fmla="*/ 1126126 h 1126126"/>
                <a:gd name="connsiteX3" fmla="*/ 0 w 1433349"/>
                <a:gd name="connsiteY3" fmla="*/ 1126126 h 1126126"/>
                <a:gd name="connsiteX0" fmla="*/ 0 w 1433349"/>
                <a:gd name="connsiteY0" fmla="*/ 1126126 h 1134793"/>
                <a:gd name="connsiteX1" fmla="*/ 1433349 w 1433349"/>
                <a:gd name="connsiteY1" fmla="*/ 0 h 1134793"/>
                <a:gd name="connsiteX2" fmla="*/ 800636 w 1433349"/>
                <a:gd name="connsiteY2" fmla="*/ 1134793 h 1134793"/>
                <a:gd name="connsiteX3" fmla="*/ 0 w 1433349"/>
                <a:gd name="connsiteY3" fmla="*/ 1126126 h 1134793"/>
                <a:gd name="connsiteX0" fmla="*/ 0 w 1373907"/>
                <a:gd name="connsiteY0" fmla="*/ 1156180 h 1156180"/>
                <a:gd name="connsiteX1" fmla="*/ 1373907 w 1373907"/>
                <a:gd name="connsiteY1" fmla="*/ 0 h 1156180"/>
                <a:gd name="connsiteX2" fmla="*/ 741194 w 1373907"/>
                <a:gd name="connsiteY2" fmla="*/ 1134793 h 1156180"/>
                <a:gd name="connsiteX3" fmla="*/ 0 w 1373907"/>
                <a:gd name="connsiteY3" fmla="*/ 1156180 h 1156180"/>
                <a:gd name="connsiteX0" fmla="*/ 0 w 1687149"/>
                <a:gd name="connsiteY0" fmla="*/ 1156180 h 1156180"/>
                <a:gd name="connsiteX1" fmla="*/ 1687149 w 1687149"/>
                <a:gd name="connsiteY1" fmla="*/ 0 h 1156180"/>
                <a:gd name="connsiteX2" fmla="*/ 741194 w 1687149"/>
                <a:gd name="connsiteY2" fmla="*/ 1134793 h 1156180"/>
                <a:gd name="connsiteX3" fmla="*/ 0 w 1687149"/>
                <a:gd name="connsiteY3" fmla="*/ 1156180 h 1156180"/>
                <a:gd name="connsiteX0" fmla="*/ 0 w 1767468"/>
                <a:gd name="connsiteY0" fmla="*/ 1141257 h 1141257"/>
                <a:gd name="connsiteX1" fmla="*/ 1767468 w 1767468"/>
                <a:gd name="connsiteY1" fmla="*/ 0 h 1141257"/>
                <a:gd name="connsiteX2" fmla="*/ 821513 w 1767468"/>
                <a:gd name="connsiteY2" fmla="*/ 1134793 h 1141257"/>
                <a:gd name="connsiteX3" fmla="*/ 0 w 1767468"/>
                <a:gd name="connsiteY3" fmla="*/ 1141257 h 1141257"/>
                <a:gd name="connsiteX0" fmla="*/ 0 w 1767468"/>
                <a:gd name="connsiteY0" fmla="*/ 1141257 h 1142255"/>
                <a:gd name="connsiteX1" fmla="*/ 1767468 w 1767468"/>
                <a:gd name="connsiteY1" fmla="*/ 0 h 1142255"/>
                <a:gd name="connsiteX2" fmla="*/ 805450 w 1767468"/>
                <a:gd name="connsiteY2" fmla="*/ 1142255 h 1142255"/>
                <a:gd name="connsiteX3" fmla="*/ 0 w 1767468"/>
                <a:gd name="connsiteY3" fmla="*/ 1141257 h 1142255"/>
                <a:gd name="connsiteX0" fmla="*/ 0 w 1767468"/>
                <a:gd name="connsiteY0" fmla="*/ 1141257 h 1149714"/>
                <a:gd name="connsiteX1" fmla="*/ 1767468 w 1767468"/>
                <a:gd name="connsiteY1" fmla="*/ 0 h 1149714"/>
                <a:gd name="connsiteX2" fmla="*/ 805450 w 1767468"/>
                <a:gd name="connsiteY2" fmla="*/ 1149714 h 1149714"/>
                <a:gd name="connsiteX3" fmla="*/ 0 w 1767468"/>
                <a:gd name="connsiteY3" fmla="*/ 1141257 h 1149714"/>
                <a:gd name="connsiteX0" fmla="*/ 0 w 1767468"/>
                <a:gd name="connsiteY0" fmla="*/ 1141257 h 1142255"/>
                <a:gd name="connsiteX1" fmla="*/ 1767468 w 1767468"/>
                <a:gd name="connsiteY1" fmla="*/ 0 h 1142255"/>
                <a:gd name="connsiteX2" fmla="*/ 813480 w 1767468"/>
                <a:gd name="connsiteY2" fmla="*/ 1142255 h 1142255"/>
                <a:gd name="connsiteX3" fmla="*/ 0 w 1767468"/>
                <a:gd name="connsiteY3" fmla="*/ 1141257 h 114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7468" h="1142255">
                  <a:moveTo>
                    <a:pt x="0" y="1141257"/>
                  </a:moveTo>
                  <a:lnTo>
                    <a:pt x="1767468" y="0"/>
                  </a:lnTo>
                  <a:lnTo>
                    <a:pt x="813480" y="1142255"/>
                  </a:lnTo>
                  <a:lnTo>
                    <a:pt x="0" y="11412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Равнобедренный треугольник 18"/>
            <p:cNvSpPr/>
            <p:nvPr/>
          </p:nvSpPr>
          <p:spPr>
            <a:xfrm rot="10800000">
              <a:off x="116630" y="205397"/>
              <a:ext cx="553005" cy="250841"/>
            </a:xfrm>
            <a:custGeom>
              <a:avLst/>
              <a:gdLst>
                <a:gd name="connsiteX0" fmla="*/ 0 w 600988"/>
                <a:gd name="connsiteY0" fmla="*/ 269529 h 269529"/>
                <a:gd name="connsiteX1" fmla="*/ 430085 w 600988"/>
                <a:gd name="connsiteY1" fmla="*/ 0 h 269529"/>
                <a:gd name="connsiteX2" fmla="*/ 600988 w 600988"/>
                <a:gd name="connsiteY2" fmla="*/ 269529 h 269529"/>
                <a:gd name="connsiteX3" fmla="*/ 0 w 600988"/>
                <a:gd name="connsiteY3" fmla="*/ 269529 h 269529"/>
                <a:gd name="connsiteX0" fmla="*/ 0 w 612526"/>
                <a:gd name="connsiteY0" fmla="*/ 269529 h 269529"/>
                <a:gd name="connsiteX1" fmla="*/ 441623 w 612526"/>
                <a:gd name="connsiteY1" fmla="*/ 0 h 269529"/>
                <a:gd name="connsiteX2" fmla="*/ 612526 w 612526"/>
                <a:gd name="connsiteY2" fmla="*/ 269529 h 269529"/>
                <a:gd name="connsiteX3" fmla="*/ 0 w 612526"/>
                <a:gd name="connsiteY3" fmla="*/ 269529 h 269529"/>
                <a:gd name="connsiteX0" fmla="*/ 0 w 618295"/>
                <a:gd name="connsiteY0" fmla="*/ 269529 h 269529"/>
                <a:gd name="connsiteX1" fmla="*/ 447392 w 618295"/>
                <a:gd name="connsiteY1" fmla="*/ 0 h 269529"/>
                <a:gd name="connsiteX2" fmla="*/ 618295 w 618295"/>
                <a:gd name="connsiteY2" fmla="*/ 269529 h 269529"/>
                <a:gd name="connsiteX3" fmla="*/ 0 w 618295"/>
                <a:gd name="connsiteY3" fmla="*/ 269529 h 269529"/>
                <a:gd name="connsiteX0" fmla="*/ 0 w 618295"/>
                <a:gd name="connsiteY0" fmla="*/ 289721 h 289721"/>
                <a:gd name="connsiteX1" fmla="*/ 542582 w 618295"/>
                <a:gd name="connsiteY1" fmla="*/ 0 h 289721"/>
                <a:gd name="connsiteX2" fmla="*/ 618295 w 618295"/>
                <a:gd name="connsiteY2" fmla="*/ 289721 h 289721"/>
                <a:gd name="connsiteX3" fmla="*/ 0 w 618295"/>
                <a:gd name="connsiteY3" fmla="*/ 289721 h 289721"/>
                <a:gd name="connsiteX0" fmla="*/ 0 w 710600"/>
                <a:gd name="connsiteY0" fmla="*/ 289721 h 289721"/>
                <a:gd name="connsiteX1" fmla="*/ 542582 w 710600"/>
                <a:gd name="connsiteY1" fmla="*/ 0 h 289721"/>
                <a:gd name="connsiteX2" fmla="*/ 710600 w 710600"/>
                <a:gd name="connsiteY2" fmla="*/ 289721 h 289721"/>
                <a:gd name="connsiteX3" fmla="*/ 0 w 710600"/>
                <a:gd name="connsiteY3" fmla="*/ 289721 h 289721"/>
                <a:gd name="connsiteX0" fmla="*/ 0 w 692426"/>
                <a:gd name="connsiteY0" fmla="*/ 289721 h 289721"/>
                <a:gd name="connsiteX1" fmla="*/ 524408 w 692426"/>
                <a:gd name="connsiteY1" fmla="*/ 0 h 289721"/>
                <a:gd name="connsiteX2" fmla="*/ 692426 w 692426"/>
                <a:gd name="connsiteY2" fmla="*/ 289721 h 289721"/>
                <a:gd name="connsiteX3" fmla="*/ 0 w 692426"/>
                <a:gd name="connsiteY3" fmla="*/ 289721 h 28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426" h="289721">
                  <a:moveTo>
                    <a:pt x="0" y="289721"/>
                  </a:moveTo>
                  <a:lnTo>
                    <a:pt x="524408" y="0"/>
                  </a:lnTo>
                  <a:lnTo>
                    <a:pt x="692426" y="289721"/>
                  </a:lnTo>
                  <a:lnTo>
                    <a:pt x="0" y="28972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06152" y="387424"/>
            <a:ext cx="76470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0" rIns="36000" bIns="0" rtlCol="0" anchor="ctr" anchorCtr="0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FIXED INCOME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088904" y="283222"/>
            <a:ext cx="5652000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lvl="0" algn="r"/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ИСТОРИЯ РАЗВИТИЯ КОМПАНИИ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920552" y="294764"/>
            <a:ext cx="428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  <a:latin typeface="Arial Narrow" panose="020B0606020202030204" pitchFamily="34" charset="0"/>
              </a:rPr>
              <a:t>2018</a:t>
            </a:r>
            <a:endParaRPr lang="en-US" sz="105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924711"/>
              </p:ext>
            </p:extLst>
          </p:nvPr>
        </p:nvGraphicFramePr>
        <p:xfrm>
          <a:off x="988404" y="764705"/>
          <a:ext cx="8644156" cy="5878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7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6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6423">
                <a:tc>
                  <a:txBody>
                    <a:bodyPr/>
                    <a:lstStyle/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История создания и развития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ООО «Каскад» является головным предприятием ГК «РОСАВТОПРОМ».</a:t>
                      </a:r>
                    </a:p>
                    <a:p>
                      <a:pPr algn="just"/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ГК Росавтопром основана в 1993 году в г. Ростове-на-Дону, основной вид деятельности – оптовая торговля автозапчастями. В период с 1993 по 1999 гг. накопленная чистая прибыль направлялась на расширение действующего бизнеса: приобретены грузовые транспортные средства большей вместительности, арендованы новые торговые точки, расширен ассортимент реализуемых товаров. В 2000 году накопленная чистая прибыль направлена на приобретение складской базы по адресу Ростов-на-Дону, ул. Пескова, 3, с земельным участком 2 га. С 2001 года налажена оптовая торговля запчастями по всей территории Ростовской области. К 2004 году на территории складского комплекса построено современное административное офисное здание, обновлены коммуникации. На протяжении с 2004 по 2015 гг. построено 4 склада из металла общей площадью 5000 </a:t>
                      </a:r>
                      <a:r>
                        <a:rPr lang="ru-RU" sz="95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., приобретено 40 единиц современного грузового автотранспорта. В 2000 году открыт филиал в г. Краснодар и г. Тольятти, в 2008 году – в г. Воронеж и г. Ставрополь, в 2009 году – в г. Волгоград. С 2001 года открыто постоянное представительство в г. Москва. Доставка товара осуществляется по всей территории Южного Федерального округа, Северного Кавказа, а также Центрально-Черноземного региона, юга Поволжья, Крыма и г. Москва. С 2013 года открыто направление торговли запчастями для автомобилей иностранных марок. С 2014 года налажена Интернет-торговля через портал </a:t>
                      </a:r>
                      <a:r>
                        <a:rPr lang="en-US" sz="950" u="non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www</a:t>
                      </a:r>
                      <a:r>
                        <a:rPr lang="ru-RU" sz="950" u="non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950" u="none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rosautoprom</a:t>
                      </a:r>
                      <a:r>
                        <a:rPr lang="ru-RU" sz="950" u="non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950" u="none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ru</a:t>
                      </a:r>
                      <a:endParaRPr lang="ru-RU" sz="950" u="none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настоящий момент в ГК «РОСАВТОПРОМ» входят:</a:t>
                      </a:r>
                    </a:p>
                    <a:p>
                      <a:pPr algn="just"/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компании оптовой торговли </a:t>
                      </a:r>
                      <a:r>
                        <a:rPr lang="ru-RU" sz="95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автокомпонентами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95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ООО «Каскад», ООО </a:t>
                      </a:r>
                      <a:r>
                        <a:rPr lang="ru-RU" sz="95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«Восход»;</a:t>
                      </a:r>
                      <a:endParaRPr lang="ru-RU" sz="95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автотранспортная компания ООО «Авто-Транс», включающая более 40 единиц автомобилей средней (</a:t>
                      </a:r>
                      <a:r>
                        <a:rPr lang="en-US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Mercedes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ISUZU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DAEWOO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Fiat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и большой (</a:t>
                      </a:r>
                      <a:r>
                        <a:rPr lang="en-US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MAN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95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тоннажности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algn="just"/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современный складской терминал (территория – 2,3 га, общая площадь строений – более 7 000 </a:t>
                      </a:r>
                      <a:r>
                        <a:rPr lang="ru-RU" sz="95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.);</a:t>
                      </a:r>
                    </a:p>
                    <a:p>
                      <a:pPr algn="just"/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ГК «РОСАВТОПРОМ» поддерживает два основных формата торговли </a:t>
                      </a:r>
                      <a:r>
                        <a:rPr lang="ru-RU" sz="95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автокомпонентами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95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многоассортиментная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оптовая торговля </a:t>
                      </a:r>
                      <a:r>
                        <a:rPr lang="ru-RU" sz="95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автокомпонентами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оптовая торговля и дистрибуция запчастей, закупаемых в КНР под собственными торговыми марками </a:t>
                      </a:r>
                      <a:r>
                        <a:rPr lang="en-US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SANGER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95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Steingart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just"/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ГК «РОСАВТОПРОМ» имеет более 3 0</a:t>
                      </a:r>
                      <a:r>
                        <a:rPr lang="ru-RU" sz="95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00</a:t>
                      </a:r>
                      <a:r>
                        <a:rPr lang="ru-RU" sz="95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постоянных покупателей, которыми являются розничные магазины, СТО, предприятия оптовой и мелкооптовой торговли.</a:t>
                      </a:r>
                      <a:endParaRPr lang="ru-RU" sz="950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Способ финансирования бизнеса (собственные средства, заемные средства, дотации, другое)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Кредитные </a:t>
                      </a:r>
                      <a:r>
                        <a:rPr lang="ru-RU" sz="95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средства и доходы </a:t>
                      </a:r>
                      <a:r>
                        <a:rPr lang="ru-RU" sz="950" baseline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операционной деятельности.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Кредитная история (основные кредиторы, срок кредитования, условия кредитования, иное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ПАО Сбербанк и АО ЮниКредит Банк являлись основными кредиторами группы с 2009 по 2016 гг., максимальная сумма привлеченных средств составляла 375 млн. руб. С 2016 гг. по настоящий момент основными кредиторами группы выступают </a:t>
                      </a:r>
                      <a:r>
                        <a:rPr lang="ru-RU" sz="95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ПАО Банк ФК Открытие, Эс-Би-Ай Банк ООО, АО МСП Банк, </a:t>
                      </a:r>
                      <a:r>
                        <a:rPr lang="ru-RU" sz="95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 сумма </a:t>
                      </a:r>
                      <a:r>
                        <a:rPr lang="ru-RU" sz="95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обязательств – </a:t>
                      </a:r>
                      <a:r>
                        <a:rPr lang="en-US" sz="95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ru-RU" sz="95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805 </a:t>
                      </a:r>
                      <a:r>
                        <a:rPr lang="ru-RU" sz="95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 руб.. Цели кредитования – пополнение оборотных средств. </a:t>
                      </a:r>
                      <a:r>
                        <a:rPr lang="ru-RU" sz="95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Средневзвешенная ставка </a:t>
                      </a:r>
                      <a:r>
                        <a:rPr lang="ru-RU" sz="95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95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12-14% </a:t>
                      </a:r>
                      <a:r>
                        <a:rPr lang="ru-RU" sz="95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годовых. Сроки кредитования – по </a:t>
                      </a:r>
                      <a:r>
                        <a:rPr lang="ru-RU" sz="95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2021-2022 </a:t>
                      </a:r>
                      <a:r>
                        <a:rPr lang="ru-RU" sz="95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525">
                <a:tc>
                  <a:txBody>
                    <a:bodyPr/>
                    <a:lstStyle/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Текущие 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судебные споры, способные повлиять на деятельность компании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395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Отсутствуют</a:t>
                      </a:r>
                      <a:endParaRPr lang="ru-RU" sz="950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2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631" y="2852936"/>
            <a:ext cx="4896544" cy="1217141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 flipH="1">
            <a:off x="992560" y="548680"/>
            <a:ext cx="8640000" cy="0"/>
          </a:xfrm>
          <a:prstGeom prst="line">
            <a:avLst/>
          </a:prstGeom>
          <a:ln>
            <a:solidFill>
              <a:srgbClr val="0C2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-15552" y="0"/>
            <a:ext cx="76470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0" rIns="36000" bIns="0" rtlCol="0" anchor="ctr" anchorCtr="0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-51464" y="659288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9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00"/>
              </a:lnSpc>
            </a:pPr>
            <a:r>
              <a:rPr lang="ru-RU" sz="1200" b="1">
                <a:solidFill>
                  <a:schemeClr val="bg1"/>
                </a:solidFill>
                <a:latin typeface="Futuris" panose="020B7200000000000000" pitchFamily="34" charset="0"/>
              </a:rPr>
              <a:t>УНИВЕР</a:t>
            </a:r>
            <a:r>
              <a:rPr lang="en-US" sz="1200" b="1">
                <a:solidFill>
                  <a:schemeClr val="bg1"/>
                </a:solidFill>
                <a:latin typeface="Futuris" panose="020B7200000000000000" pitchFamily="34" charset="0"/>
              </a:rPr>
              <a:t/>
            </a:r>
            <a:br>
              <a:rPr lang="en-US" sz="1200" b="1">
                <a:solidFill>
                  <a:schemeClr val="bg1"/>
                </a:solidFill>
                <a:latin typeface="Futuris" panose="020B7200000000000000" pitchFamily="34" charset="0"/>
              </a:rPr>
            </a:br>
            <a:r>
              <a:rPr lang="ru-RU" sz="1100" b="1" spc="100">
                <a:solidFill>
                  <a:schemeClr val="bg1"/>
                </a:solidFill>
                <a:latin typeface="Futuris" panose="020B7200000000000000" pitchFamily="34" charset="0"/>
              </a:rPr>
              <a:t>капитал</a:t>
            </a:r>
            <a:endParaRPr lang="en-US" sz="1100" b="1" spc="100" dirty="0">
              <a:solidFill>
                <a:schemeClr val="bg1"/>
              </a:solidFill>
              <a:latin typeface="Futuris" panose="020B7200000000000000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92550" y="200472"/>
            <a:ext cx="575260" cy="382394"/>
            <a:chOff x="116630" y="200472"/>
            <a:chExt cx="575260" cy="382394"/>
          </a:xfrm>
        </p:grpSpPr>
        <p:sp>
          <p:nvSpPr>
            <p:cNvPr id="36" name="Равнобедренный треугольник 3"/>
            <p:cNvSpPr/>
            <p:nvPr/>
          </p:nvSpPr>
          <p:spPr>
            <a:xfrm>
              <a:off x="184931" y="200472"/>
              <a:ext cx="506959" cy="382394"/>
            </a:xfrm>
            <a:custGeom>
              <a:avLst/>
              <a:gdLst>
                <a:gd name="connsiteX0" fmla="*/ 0 w 1433349"/>
                <a:gd name="connsiteY0" fmla="*/ 1126126 h 1126126"/>
                <a:gd name="connsiteX1" fmla="*/ 1433349 w 1433349"/>
                <a:gd name="connsiteY1" fmla="*/ 0 h 1126126"/>
                <a:gd name="connsiteX2" fmla="*/ 1433349 w 1433349"/>
                <a:gd name="connsiteY2" fmla="*/ 1126126 h 1126126"/>
                <a:gd name="connsiteX3" fmla="*/ 0 w 1433349"/>
                <a:gd name="connsiteY3" fmla="*/ 1126126 h 1126126"/>
                <a:gd name="connsiteX0" fmla="*/ 0 w 1433349"/>
                <a:gd name="connsiteY0" fmla="*/ 1126126 h 1134793"/>
                <a:gd name="connsiteX1" fmla="*/ 1433349 w 1433349"/>
                <a:gd name="connsiteY1" fmla="*/ 0 h 1134793"/>
                <a:gd name="connsiteX2" fmla="*/ 800636 w 1433349"/>
                <a:gd name="connsiteY2" fmla="*/ 1134793 h 1134793"/>
                <a:gd name="connsiteX3" fmla="*/ 0 w 1433349"/>
                <a:gd name="connsiteY3" fmla="*/ 1126126 h 1134793"/>
                <a:gd name="connsiteX0" fmla="*/ 0 w 1373907"/>
                <a:gd name="connsiteY0" fmla="*/ 1156180 h 1156180"/>
                <a:gd name="connsiteX1" fmla="*/ 1373907 w 1373907"/>
                <a:gd name="connsiteY1" fmla="*/ 0 h 1156180"/>
                <a:gd name="connsiteX2" fmla="*/ 741194 w 1373907"/>
                <a:gd name="connsiteY2" fmla="*/ 1134793 h 1156180"/>
                <a:gd name="connsiteX3" fmla="*/ 0 w 1373907"/>
                <a:gd name="connsiteY3" fmla="*/ 1156180 h 1156180"/>
                <a:gd name="connsiteX0" fmla="*/ 0 w 1687149"/>
                <a:gd name="connsiteY0" fmla="*/ 1156180 h 1156180"/>
                <a:gd name="connsiteX1" fmla="*/ 1687149 w 1687149"/>
                <a:gd name="connsiteY1" fmla="*/ 0 h 1156180"/>
                <a:gd name="connsiteX2" fmla="*/ 741194 w 1687149"/>
                <a:gd name="connsiteY2" fmla="*/ 1134793 h 1156180"/>
                <a:gd name="connsiteX3" fmla="*/ 0 w 1687149"/>
                <a:gd name="connsiteY3" fmla="*/ 1156180 h 1156180"/>
                <a:gd name="connsiteX0" fmla="*/ 0 w 1767468"/>
                <a:gd name="connsiteY0" fmla="*/ 1141257 h 1141257"/>
                <a:gd name="connsiteX1" fmla="*/ 1767468 w 1767468"/>
                <a:gd name="connsiteY1" fmla="*/ 0 h 1141257"/>
                <a:gd name="connsiteX2" fmla="*/ 821513 w 1767468"/>
                <a:gd name="connsiteY2" fmla="*/ 1134793 h 1141257"/>
                <a:gd name="connsiteX3" fmla="*/ 0 w 1767468"/>
                <a:gd name="connsiteY3" fmla="*/ 1141257 h 1141257"/>
                <a:gd name="connsiteX0" fmla="*/ 0 w 1767468"/>
                <a:gd name="connsiteY0" fmla="*/ 1141257 h 1142255"/>
                <a:gd name="connsiteX1" fmla="*/ 1767468 w 1767468"/>
                <a:gd name="connsiteY1" fmla="*/ 0 h 1142255"/>
                <a:gd name="connsiteX2" fmla="*/ 805450 w 1767468"/>
                <a:gd name="connsiteY2" fmla="*/ 1142255 h 1142255"/>
                <a:gd name="connsiteX3" fmla="*/ 0 w 1767468"/>
                <a:gd name="connsiteY3" fmla="*/ 1141257 h 1142255"/>
                <a:gd name="connsiteX0" fmla="*/ 0 w 1767468"/>
                <a:gd name="connsiteY0" fmla="*/ 1141257 h 1149714"/>
                <a:gd name="connsiteX1" fmla="*/ 1767468 w 1767468"/>
                <a:gd name="connsiteY1" fmla="*/ 0 h 1149714"/>
                <a:gd name="connsiteX2" fmla="*/ 805450 w 1767468"/>
                <a:gd name="connsiteY2" fmla="*/ 1149714 h 1149714"/>
                <a:gd name="connsiteX3" fmla="*/ 0 w 1767468"/>
                <a:gd name="connsiteY3" fmla="*/ 1141257 h 1149714"/>
                <a:gd name="connsiteX0" fmla="*/ 0 w 1767468"/>
                <a:gd name="connsiteY0" fmla="*/ 1141257 h 1142255"/>
                <a:gd name="connsiteX1" fmla="*/ 1767468 w 1767468"/>
                <a:gd name="connsiteY1" fmla="*/ 0 h 1142255"/>
                <a:gd name="connsiteX2" fmla="*/ 813480 w 1767468"/>
                <a:gd name="connsiteY2" fmla="*/ 1142255 h 1142255"/>
                <a:gd name="connsiteX3" fmla="*/ 0 w 1767468"/>
                <a:gd name="connsiteY3" fmla="*/ 1141257 h 114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7468" h="1142255">
                  <a:moveTo>
                    <a:pt x="0" y="1141257"/>
                  </a:moveTo>
                  <a:lnTo>
                    <a:pt x="1767468" y="0"/>
                  </a:lnTo>
                  <a:lnTo>
                    <a:pt x="813480" y="1142255"/>
                  </a:lnTo>
                  <a:lnTo>
                    <a:pt x="0" y="11412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Равнобедренный треугольник 18"/>
            <p:cNvSpPr/>
            <p:nvPr/>
          </p:nvSpPr>
          <p:spPr>
            <a:xfrm rot="10800000">
              <a:off x="116630" y="205397"/>
              <a:ext cx="553005" cy="250841"/>
            </a:xfrm>
            <a:custGeom>
              <a:avLst/>
              <a:gdLst>
                <a:gd name="connsiteX0" fmla="*/ 0 w 600988"/>
                <a:gd name="connsiteY0" fmla="*/ 269529 h 269529"/>
                <a:gd name="connsiteX1" fmla="*/ 430085 w 600988"/>
                <a:gd name="connsiteY1" fmla="*/ 0 h 269529"/>
                <a:gd name="connsiteX2" fmla="*/ 600988 w 600988"/>
                <a:gd name="connsiteY2" fmla="*/ 269529 h 269529"/>
                <a:gd name="connsiteX3" fmla="*/ 0 w 600988"/>
                <a:gd name="connsiteY3" fmla="*/ 269529 h 269529"/>
                <a:gd name="connsiteX0" fmla="*/ 0 w 612526"/>
                <a:gd name="connsiteY0" fmla="*/ 269529 h 269529"/>
                <a:gd name="connsiteX1" fmla="*/ 441623 w 612526"/>
                <a:gd name="connsiteY1" fmla="*/ 0 h 269529"/>
                <a:gd name="connsiteX2" fmla="*/ 612526 w 612526"/>
                <a:gd name="connsiteY2" fmla="*/ 269529 h 269529"/>
                <a:gd name="connsiteX3" fmla="*/ 0 w 612526"/>
                <a:gd name="connsiteY3" fmla="*/ 269529 h 269529"/>
                <a:gd name="connsiteX0" fmla="*/ 0 w 618295"/>
                <a:gd name="connsiteY0" fmla="*/ 269529 h 269529"/>
                <a:gd name="connsiteX1" fmla="*/ 447392 w 618295"/>
                <a:gd name="connsiteY1" fmla="*/ 0 h 269529"/>
                <a:gd name="connsiteX2" fmla="*/ 618295 w 618295"/>
                <a:gd name="connsiteY2" fmla="*/ 269529 h 269529"/>
                <a:gd name="connsiteX3" fmla="*/ 0 w 618295"/>
                <a:gd name="connsiteY3" fmla="*/ 269529 h 269529"/>
                <a:gd name="connsiteX0" fmla="*/ 0 w 618295"/>
                <a:gd name="connsiteY0" fmla="*/ 289721 h 289721"/>
                <a:gd name="connsiteX1" fmla="*/ 542582 w 618295"/>
                <a:gd name="connsiteY1" fmla="*/ 0 h 289721"/>
                <a:gd name="connsiteX2" fmla="*/ 618295 w 618295"/>
                <a:gd name="connsiteY2" fmla="*/ 289721 h 289721"/>
                <a:gd name="connsiteX3" fmla="*/ 0 w 618295"/>
                <a:gd name="connsiteY3" fmla="*/ 289721 h 289721"/>
                <a:gd name="connsiteX0" fmla="*/ 0 w 710600"/>
                <a:gd name="connsiteY0" fmla="*/ 289721 h 289721"/>
                <a:gd name="connsiteX1" fmla="*/ 542582 w 710600"/>
                <a:gd name="connsiteY1" fmla="*/ 0 h 289721"/>
                <a:gd name="connsiteX2" fmla="*/ 710600 w 710600"/>
                <a:gd name="connsiteY2" fmla="*/ 289721 h 289721"/>
                <a:gd name="connsiteX3" fmla="*/ 0 w 710600"/>
                <a:gd name="connsiteY3" fmla="*/ 289721 h 289721"/>
                <a:gd name="connsiteX0" fmla="*/ 0 w 692426"/>
                <a:gd name="connsiteY0" fmla="*/ 289721 h 289721"/>
                <a:gd name="connsiteX1" fmla="*/ 524408 w 692426"/>
                <a:gd name="connsiteY1" fmla="*/ 0 h 289721"/>
                <a:gd name="connsiteX2" fmla="*/ 692426 w 692426"/>
                <a:gd name="connsiteY2" fmla="*/ 289721 h 289721"/>
                <a:gd name="connsiteX3" fmla="*/ 0 w 692426"/>
                <a:gd name="connsiteY3" fmla="*/ 289721 h 28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426" h="289721">
                  <a:moveTo>
                    <a:pt x="0" y="289721"/>
                  </a:moveTo>
                  <a:lnTo>
                    <a:pt x="524408" y="0"/>
                  </a:lnTo>
                  <a:lnTo>
                    <a:pt x="692426" y="289721"/>
                  </a:lnTo>
                  <a:lnTo>
                    <a:pt x="0" y="28972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06152" y="387424"/>
            <a:ext cx="76470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0" rIns="36000" bIns="0" rtlCol="0" anchor="ctr" anchorCtr="0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FIXED INCOME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088904" y="283222"/>
            <a:ext cx="5652000" cy="3046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lvl="0" algn="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ОБ ОТРАСЛИ И ОТРАСЛЕВЫХ ПРЕИМУЩЕСТВАХ КОМПАНИИ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920552" y="294764"/>
            <a:ext cx="428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  <a:latin typeface="Arial Narrow" panose="020B0606020202030204" pitchFamily="34" charset="0"/>
              </a:rPr>
              <a:t>2018</a:t>
            </a:r>
            <a:endParaRPr lang="en-US" sz="105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429434"/>
              </p:ext>
            </p:extLst>
          </p:nvPr>
        </p:nvGraphicFramePr>
        <p:xfrm>
          <a:off x="973236" y="1162636"/>
          <a:ext cx="8659324" cy="4436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1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7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2228">
                <a:tc>
                  <a:txBody>
                    <a:bodyPr/>
                    <a:lstStyle/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Описание основного вида деятельности (бизнеса) и срок такой деятельности (бизнеса)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деятельности: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-торговля оптовая автомобильными деталями, узлами и принадлежностями /ОКВЭД 45.31, не подлежат обязательному лицензированию/.</a:t>
                      </a:r>
                    </a:p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Ведется с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даты создания организации – 18.04.2011 г.</a:t>
                      </a:r>
                    </a:p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ГК Росавтопром ведет деятельность по торговле автозапчастями с 1993 года.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just" defTabSz="91439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296">
                <a:tc>
                  <a:txBody>
                    <a:bodyPr/>
                    <a:lstStyle/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Если компания входит в периметр холдинга - структура холдинга, место компании в холдинге*</a:t>
                      </a:r>
                    </a:p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255">
                <a:tc>
                  <a:txBody>
                    <a:bodyPr/>
                    <a:lstStyle/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Основные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конкуренты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Равенол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Руссланд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Дождь, Навигатор Плюс,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Автоформула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Авто-Союз,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Автолига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6297587" y="2732946"/>
            <a:ext cx="12346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ГК РОСАВТОПРОМ</a:t>
            </a:r>
            <a:endParaRPr lang="en-US" sz="105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8984" y="3898840"/>
            <a:ext cx="72008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32920" y="3020978"/>
            <a:ext cx="5256584" cy="1104076"/>
          </a:xfrm>
          <a:prstGeom prst="roundRect">
            <a:avLst>
              <a:gd name="adj" fmla="val 3840"/>
            </a:avLst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 flipH="1">
            <a:off x="992560" y="548680"/>
            <a:ext cx="8640000" cy="0"/>
          </a:xfrm>
          <a:prstGeom prst="line">
            <a:avLst/>
          </a:prstGeom>
          <a:ln>
            <a:solidFill>
              <a:srgbClr val="0C2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-15552" y="0"/>
            <a:ext cx="76470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0" rIns="36000" bIns="0" rtlCol="0" anchor="ctr" anchorCtr="0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-51464" y="659288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9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00"/>
              </a:lnSpc>
            </a:pPr>
            <a:r>
              <a:rPr lang="ru-RU" sz="1200" b="1">
                <a:solidFill>
                  <a:schemeClr val="bg1"/>
                </a:solidFill>
                <a:latin typeface="Futuris" panose="020B7200000000000000" pitchFamily="34" charset="0"/>
              </a:rPr>
              <a:t>УНИВЕР</a:t>
            </a:r>
            <a:r>
              <a:rPr lang="en-US" sz="1200" b="1">
                <a:solidFill>
                  <a:schemeClr val="bg1"/>
                </a:solidFill>
                <a:latin typeface="Futuris" panose="020B7200000000000000" pitchFamily="34" charset="0"/>
              </a:rPr>
              <a:t/>
            </a:r>
            <a:br>
              <a:rPr lang="en-US" sz="1200" b="1">
                <a:solidFill>
                  <a:schemeClr val="bg1"/>
                </a:solidFill>
                <a:latin typeface="Futuris" panose="020B7200000000000000" pitchFamily="34" charset="0"/>
              </a:rPr>
            </a:br>
            <a:r>
              <a:rPr lang="ru-RU" sz="1100" b="1" spc="100">
                <a:solidFill>
                  <a:schemeClr val="bg1"/>
                </a:solidFill>
                <a:latin typeface="Futuris" panose="020B7200000000000000" pitchFamily="34" charset="0"/>
              </a:rPr>
              <a:t>капитал</a:t>
            </a:r>
            <a:endParaRPr lang="en-US" sz="1100" b="1" spc="100" dirty="0">
              <a:solidFill>
                <a:schemeClr val="bg1"/>
              </a:solidFill>
              <a:latin typeface="Futuris" panose="020B7200000000000000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92550" y="200472"/>
            <a:ext cx="575260" cy="382394"/>
            <a:chOff x="116630" y="200472"/>
            <a:chExt cx="575260" cy="382394"/>
          </a:xfrm>
        </p:grpSpPr>
        <p:sp>
          <p:nvSpPr>
            <p:cNvPr id="36" name="Равнобедренный треугольник 3"/>
            <p:cNvSpPr/>
            <p:nvPr/>
          </p:nvSpPr>
          <p:spPr>
            <a:xfrm>
              <a:off x="184931" y="200472"/>
              <a:ext cx="506959" cy="382394"/>
            </a:xfrm>
            <a:custGeom>
              <a:avLst/>
              <a:gdLst>
                <a:gd name="connsiteX0" fmla="*/ 0 w 1433349"/>
                <a:gd name="connsiteY0" fmla="*/ 1126126 h 1126126"/>
                <a:gd name="connsiteX1" fmla="*/ 1433349 w 1433349"/>
                <a:gd name="connsiteY1" fmla="*/ 0 h 1126126"/>
                <a:gd name="connsiteX2" fmla="*/ 1433349 w 1433349"/>
                <a:gd name="connsiteY2" fmla="*/ 1126126 h 1126126"/>
                <a:gd name="connsiteX3" fmla="*/ 0 w 1433349"/>
                <a:gd name="connsiteY3" fmla="*/ 1126126 h 1126126"/>
                <a:gd name="connsiteX0" fmla="*/ 0 w 1433349"/>
                <a:gd name="connsiteY0" fmla="*/ 1126126 h 1134793"/>
                <a:gd name="connsiteX1" fmla="*/ 1433349 w 1433349"/>
                <a:gd name="connsiteY1" fmla="*/ 0 h 1134793"/>
                <a:gd name="connsiteX2" fmla="*/ 800636 w 1433349"/>
                <a:gd name="connsiteY2" fmla="*/ 1134793 h 1134793"/>
                <a:gd name="connsiteX3" fmla="*/ 0 w 1433349"/>
                <a:gd name="connsiteY3" fmla="*/ 1126126 h 1134793"/>
                <a:gd name="connsiteX0" fmla="*/ 0 w 1373907"/>
                <a:gd name="connsiteY0" fmla="*/ 1156180 h 1156180"/>
                <a:gd name="connsiteX1" fmla="*/ 1373907 w 1373907"/>
                <a:gd name="connsiteY1" fmla="*/ 0 h 1156180"/>
                <a:gd name="connsiteX2" fmla="*/ 741194 w 1373907"/>
                <a:gd name="connsiteY2" fmla="*/ 1134793 h 1156180"/>
                <a:gd name="connsiteX3" fmla="*/ 0 w 1373907"/>
                <a:gd name="connsiteY3" fmla="*/ 1156180 h 1156180"/>
                <a:gd name="connsiteX0" fmla="*/ 0 w 1687149"/>
                <a:gd name="connsiteY0" fmla="*/ 1156180 h 1156180"/>
                <a:gd name="connsiteX1" fmla="*/ 1687149 w 1687149"/>
                <a:gd name="connsiteY1" fmla="*/ 0 h 1156180"/>
                <a:gd name="connsiteX2" fmla="*/ 741194 w 1687149"/>
                <a:gd name="connsiteY2" fmla="*/ 1134793 h 1156180"/>
                <a:gd name="connsiteX3" fmla="*/ 0 w 1687149"/>
                <a:gd name="connsiteY3" fmla="*/ 1156180 h 1156180"/>
                <a:gd name="connsiteX0" fmla="*/ 0 w 1767468"/>
                <a:gd name="connsiteY0" fmla="*/ 1141257 h 1141257"/>
                <a:gd name="connsiteX1" fmla="*/ 1767468 w 1767468"/>
                <a:gd name="connsiteY1" fmla="*/ 0 h 1141257"/>
                <a:gd name="connsiteX2" fmla="*/ 821513 w 1767468"/>
                <a:gd name="connsiteY2" fmla="*/ 1134793 h 1141257"/>
                <a:gd name="connsiteX3" fmla="*/ 0 w 1767468"/>
                <a:gd name="connsiteY3" fmla="*/ 1141257 h 1141257"/>
                <a:gd name="connsiteX0" fmla="*/ 0 w 1767468"/>
                <a:gd name="connsiteY0" fmla="*/ 1141257 h 1142255"/>
                <a:gd name="connsiteX1" fmla="*/ 1767468 w 1767468"/>
                <a:gd name="connsiteY1" fmla="*/ 0 h 1142255"/>
                <a:gd name="connsiteX2" fmla="*/ 805450 w 1767468"/>
                <a:gd name="connsiteY2" fmla="*/ 1142255 h 1142255"/>
                <a:gd name="connsiteX3" fmla="*/ 0 w 1767468"/>
                <a:gd name="connsiteY3" fmla="*/ 1141257 h 1142255"/>
                <a:gd name="connsiteX0" fmla="*/ 0 w 1767468"/>
                <a:gd name="connsiteY0" fmla="*/ 1141257 h 1149714"/>
                <a:gd name="connsiteX1" fmla="*/ 1767468 w 1767468"/>
                <a:gd name="connsiteY1" fmla="*/ 0 h 1149714"/>
                <a:gd name="connsiteX2" fmla="*/ 805450 w 1767468"/>
                <a:gd name="connsiteY2" fmla="*/ 1149714 h 1149714"/>
                <a:gd name="connsiteX3" fmla="*/ 0 w 1767468"/>
                <a:gd name="connsiteY3" fmla="*/ 1141257 h 1149714"/>
                <a:gd name="connsiteX0" fmla="*/ 0 w 1767468"/>
                <a:gd name="connsiteY0" fmla="*/ 1141257 h 1142255"/>
                <a:gd name="connsiteX1" fmla="*/ 1767468 w 1767468"/>
                <a:gd name="connsiteY1" fmla="*/ 0 h 1142255"/>
                <a:gd name="connsiteX2" fmla="*/ 813480 w 1767468"/>
                <a:gd name="connsiteY2" fmla="*/ 1142255 h 1142255"/>
                <a:gd name="connsiteX3" fmla="*/ 0 w 1767468"/>
                <a:gd name="connsiteY3" fmla="*/ 1141257 h 114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7468" h="1142255">
                  <a:moveTo>
                    <a:pt x="0" y="1141257"/>
                  </a:moveTo>
                  <a:lnTo>
                    <a:pt x="1767468" y="0"/>
                  </a:lnTo>
                  <a:lnTo>
                    <a:pt x="813480" y="1142255"/>
                  </a:lnTo>
                  <a:lnTo>
                    <a:pt x="0" y="11412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Равнобедренный треугольник 18"/>
            <p:cNvSpPr/>
            <p:nvPr/>
          </p:nvSpPr>
          <p:spPr>
            <a:xfrm rot="10800000">
              <a:off x="116630" y="205397"/>
              <a:ext cx="553005" cy="250841"/>
            </a:xfrm>
            <a:custGeom>
              <a:avLst/>
              <a:gdLst>
                <a:gd name="connsiteX0" fmla="*/ 0 w 600988"/>
                <a:gd name="connsiteY0" fmla="*/ 269529 h 269529"/>
                <a:gd name="connsiteX1" fmla="*/ 430085 w 600988"/>
                <a:gd name="connsiteY1" fmla="*/ 0 h 269529"/>
                <a:gd name="connsiteX2" fmla="*/ 600988 w 600988"/>
                <a:gd name="connsiteY2" fmla="*/ 269529 h 269529"/>
                <a:gd name="connsiteX3" fmla="*/ 0 w 600988"/>
                <a:gd name="connsiteY3" fmla="*/ 269529 h 269529"/>
                <a:gd name="connsiteX0" fmla="*/ 0 w 612526"/>
                <a:gd name="connsiteY0" fmla="*/ 269529 h 269529"/>
                <a:gd name="connsiteX1" fmla="*/ 441623 w 612526"/>
                <a:gd name="connsiteY1" fmla="*/ 0 h 269529"/>
                <a:gd name="connsiteX2" fmla="*/ 612526 w 612526"/>
                <a:gd name="connsiteY2" fmla="*/ 269529 h 269529"/>
                <a:gd name="connsiteX3" fmla="*/ 0 w 612526"/>
                <a:gd name="connsiteY3" fmla="*/ 269529 h 269529"/>
                <a:gd name="connsiteX0" fmla="*/ 0 w 618295"/>
                <a:gd name="connsiteY0" fmla="*/ 269529 h 269529"/>
                <a:gd name="connsiteX1" fmla="*/ 447392 w 618295"/>
                <a:gd name="connsiteY1" fmla="*/ 0 h 269529"/>
                <a:gd name="connsiteX2" fmla="*/ 618295 w 618295"/>
                <a:gd name="connsiteY2" fmla="*/ 269529 h 269529"/>
                <a:gd name="connsiteX3" fmla="*/ 0 w 618295"/>
                <a:gd name="connsiteY3" fmla="*/ 269529 h 269529"/>
                <a:gd name="connsiteX0" fmla="*/ 0 w 618295"/>
                <a:gd name="connsiteY0" fmla="*/ 289721 h 289721"/>
                <a:gd name="connsiteX1" fmla="*/ 542582 w 618295"/>
                <a:gd name="connsiteY1" fmla="*/ 0 h 289721"/>
                <a:gd name="connsiteX2" fmla="*/ 618295 w 618295"/>
                <a:gd name="connsiteY2" fmla="*/ 289721 h 289721"/>
                <a:gd name="connsiteX3" fmla="*/ 0 w 618295"/>
                <a:gd name="connsiteY3" fmla="*/ 289721 h 289721"/>
                <a:gd name="connsiteX0" fmla="*/ 0 w 710600"/>
                <a:gd name="connsiteY0" fmla="*/ 289721 h 289721"/>
                <a:gd name="connsiteX1" fmla="*/ 542582 w 710600"/>
                <a:gd name="connsiteY1" fmla="*/ 0 h 289721"/>
                <a:gd name="connsiteX2" fmla="*/ 710600 w 710600"/>
                <a:gd name="connsiteY2" fmla="*/ 289721 h 289721"/>
                <a:gd name="connsiteX3" fmla="*/ 0 w 710600"/>
                <a:gd name="connsiteY3" fmla="*/ 289721 h 289721"/>
                <a:gd name="connsiteX0" fmla="*/ 0 w 692426"/>
                <a:gd name="connsiteY0" fmla="*/ 289721 h 289721"/>
                <a:gd name="connsiteX1" fmla="*/ 524408 w 692426"/>
                <a:gd name="connsiteY1" fmla="*/ 0 h 289721"/>
                <a:gd name="connsiteX2" fmla="*/ 692426 w 692426"/>
                <a:gd name="connsiteY2" fmla="*/ 289721 h 289721"/>
                <a:gd name="connsiteX3" fmla="*/ 0 w 692426"/>
                <a:gd name="connsiteY3" fmla="*/ 289721 h 28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426" h="289721">
                  <a:moveTo>
                    <a:pt x="0" y="289721"/>
                  </a:moveTo>
                  <a:lnTo>
                    <a:pt x="524408" y="0"/>
                  </a:lnTo>
                  <a:lnTo>
                    <a:pt x="692426" y="289721"/>
                  </a:lnTo>
                  <a:lnTo>
                    <a:pt x="0" y="28972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06152" y="387424"/>
            <a:ext cx="76470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0" rIns="36000" bIns="0" rtlCol="0" anchor="ctr" anchorCtr="0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FIXED INCOME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088904" y="283222"/>
            <a:ext cx="5652000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 СТРАТЕГИЯ И ПЛАНЫ РАЗВИТИЯ КОМПАНИИ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920552" y="294764"/>
            <a:ext cx="428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  <a:latin typeface="Arial Narrow" panose="020B0606020202030204" pitchFamily="34" charset="0"/>
              </a:rPr>
              <a:t>2018</a:t>
            </a:r>
            <a:endParaRPr lang="en-US" sz="105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756068"/>
              </p:ext>
            </p:extLst>
          </p:nvPr>
        </p:nvGraphicFramePr>
        <p:xfrm>
          <a:off x="1000214" y="1340768"/>
          <a:ext cx="8632346" cy="3459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8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3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Стратегия и планы с горизонтом 3-5 лет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оценке аналитического агентства «АВТОСТАТ», общий объем вторичного рынка автомобильных компонентов и запчастей в России в 2019 году превысил 990 млн единиц различных деталей – на 2,6% больше, чем годом ранее. В денежном выражении ёмкость рынка составила 22,7 млрд долларов, продемонстрировав рост на 20,7%. Отметим также, что при расчетах мы оперировали рублёвой стоимостью запасных частей с последующим пересчетом результата в доллары</a:t>
                      </a:r>
                    </a:p>
                    <a:p>
                      <a:pPr marL="0" marR="0" indent="0" algn="just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Следует отметить, что значительное (с 2 339 943 а/м в 2014 году до 1 475 704 а/м в 2019 году) падение рынка продаж новых автомобилей в РФ за годы (с 2015 по 2019) кризиса еще больше увеличило рыночную долю автокомпонентов вторичного рынка.</a:t>
                      </a:r>
                    </a:p>
                    <a:p>
                      <a:pPr marL="0" marR="0" indent="0" algn="just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Общий парк легковых автомобилей в РФ на 01.01.2019 г. 42 387 605 единиц.</a:t>
                      </a:r>
                    </a:p>
                    <a:p>
                      <a:pPr marL="0" marR="0" indent="0" algn="just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Вышеуказанная высокая емкость рынка, отсутствие консолидации рыночных игроков как в финансовом, так и в инфраструктурном отношении предоставляет хорошие возможности ООО «Каскад» для роста объемов реализации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.</a:t>
                      </a:r>
                      <a:endParaRPr lang="ru-RU" sz="1100" b="0" i="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планах компании на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2020–2023 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гг. стоит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увеличение доли рынка за счёт расширения товарной номенклатуры и</a:t>
                      </a:r>
                      <a:r>
                        <a:rPr lang="ru-RU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условий поставки, а также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поддержка темпов роста и</a:t>
                      </a:r>
                      <a:r>
                        <a:rPr lang="ru-RU" sz="1100" b="0" i="0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маржинальности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по чистой и операционной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прибыли за счёт увеличения продаж собственных</a:t>
                      </a:r>
                      <a:r>
                        <a:rPr lang="ru-RU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торговых марок (СТМ)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  <a:endParaRPr lang="ru-RU" sz="11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 flipH="1">
            <a:off x="992560" y="548680"/>
            <a:ext cx="8640000" cy="0"/>
          </a:xfrm>
          <a:prstGeom prst="line">
            <a:avLst/>
          </a:prstGeom>
          <a:ln>
            <a:solidFill>
              <a:srgbClr val="0C2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-15552" y="0"/>
            <a:ext cx="76470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0" rIns="36000" bIns="0" rtlCol="0" anchor="ctr" anchorCtr="0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-51464" y="659288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9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00"/>
              </a:lnSpc>
            </a:pPr>
            <a:r>
              <a:rPr lang="ru-RU" sz="1200" b="1">
                <a:solidFill>
                  <a:schemeClr val="bg1"/>
                </a:solidFill>
                <a:latin typeface="Futuris" panose="020B7200000000000000" pitchFamily="34" charset="0"/>
              </a:rPr>
              <a:t>УНИВЕР</a:t>
            </a:r>
            <a:r>
              <a:rPr lang="en-US" sz="1200" b="1">
                <a:solidFill>
                  <a:schemeClr val="bg1"/>
                </a:solidFill>
                <a:latin typeface="Futuris" panose="020B7200000000000000" pitchFamily="34" charset="0"/>
              </a:rPr>
              <a:t/>
            </a:r>
            <a:br>
              <a:rPr lang="en-US" sz="1200" b="1">
                <a:solidFill>
                  <a:schemeClr val="bg1"/>
                </a:solidFill>
                <a:latin typeface="Futuris" panose="020B7200000000000000" pitchFamily="34" charset="0"/>
              </a:rPr>
            </a:br>
            <a:r>
              <a:rPr lang="ru-RU" sz="1100" b="1" spc="100">
                <a:solidFill>
                  <a:schemeClr val="bg1"/>
                </a:solidFill>
                <a:latin typeface="Futuris" panose="020B7200000000000000" pitchFamily="34" charset="0"/>
              </a:rPr>
              <a:t>капитал</a:t>
            </a:r>
            <a:endParaRPr lang="en-US" sz="1100" b="1" spc="100" dirty="0">
              <a:solidFill>
                <a:schemeClr val="bg1"/>
              </a:solidFill>
              <a:latin typeface="Futuris" panose="020B7200000000000000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92550" y="200472"/>
            <a:ext cx="575260" cy="382394"/>
            <a:chOff x="116630" y="200472"/>
            <a:chExt cx="575260" cy="382394"/>
          </a:xfrm>
        </p:grpSpPr>
        <p:sp>
          <p:nvSpPr>
            <p:cNvPr id="36" name="Равнобедренный треугольник 3"/>
            <p:cNvSpPr/>
            <p:nvPr/>
          </p:nvSpPr>
          <p:spPr>
            <a:xfrm>
              <a:off x="184931" y="200472"/>
              <a:ext cx="506959" cy="382394"/>
            </a:xfrm>
            <a:custGeom>
              <a:avLst/>
              <a:gdLst>
                <a:gd name="connsiteX0" fmla="*/ 0 w 1433349"/>
                <a:gd name="connsiteY0" fmla="*/ 1126126 h 1126126"/>
                <a:gd name="connsiteX1" fmla="*/ 1433349 w 1433349"/>
                <a:gd name="connsiteY1" fmla="*/ 0 h 1126126"/>
                <a:gd name="connsiteX2" fmla="*/ 1433349 w 1433349"/>
                <a:gd name="connsiteY2" fmla="*/ 1126126 h 1126126"/>
                <a:gd name="connsiteX3" fmla="*/ 0 w 1433349"/>
                <a:gd name="connsiteY3" fmla="*/ 1126126 h 1126126"/>
                <a:gd name="connsiteX0" fmla="*/ 0 w 1433349"/>
                <a:gd name="connsiteY0" fmla="*/ 1126126 h 1134793"/>
                <a:gd name="connsiteX1" fmla="*/ 1433349 w 1433349"/>
                <a:gd name="connsiteY1" fmla="*/ 0 h 1134793"/>
                <a:gd name="connsiteX2" fmla="*/ 800636 w 1433349"/>
                <a:gd name="connsiteY2" fmla="*/ 1134793 h 1134793"/>
                <a:gd name="connsiteX3" fmla="*/ 0 w 1433349"/>
                <a:gd name="connsiteY3" fmla="*/ 1126126 h 1134793"/>
                <a:gd name="connsiteX0" fmla="*/ 0 w 1373907"/>
                <a:gd name="connsiteY0" fmla="*/ 1156180 h 1156180"/>
                <a:gd name="connsiteX1" fmla="*/ 1373907 w 1373907"/>
                <a:gd name="connsiteY1" fmla="*/ 0 h 1156180"/>
                <a:gd name="connsiteX2" fmla="*/ 741194 w 1373907"/>
                <a:gd name="connsiteY2" fmla="*/ 1134793 h 1156180"/>
                <a:gd name="connsiteX3" fmla="*/ 0 w 1373907"/>
                <a:gd name="connsiteY3" fmla="*/ 1156180 h 1156180"/>
                <a:gd name="connsiteX0" fmla="*/ 0 w 1687149"/>
                <a:gd name="connsiteY0" fmla="*/ 1156180 h 1156180"/>
                <a:gd name="connsiteX1" fmla="*/ 1687149 w 1687149"/>
                <a:gd name="connsiteY1" fmla="*/ 0 h 1156180"/>
                <a:gd name="connsiteX2" fmla="*/ 741194 w 1687149"/>
                <a:gd name="connsiteY2" fmla="*/ 1134793 h 1156180"/>
                <a:gd name="connsiteX3" fmla="*/ 0 w 1687149"/>
                <a:gd name="connsiteY3" fmla="*/ 1156180 h 1156180"/>
                <a:gd name="connsiteX0" fmla="*/ 0 w 1767468"/>
                <a:gd name="connsiteY0" fmla="*/ 1141257 h 1141257"/>
                <a:gd name="connsiteX1" fmla="*/ 1767468 w 1767468"/>
                <a:gd name="connsiteY1" fmla="*/ 0 h 1141257"/>
                <a:gd name="connsiteX2" fmla="*/ 821513 w 1767468"/>
                <a:gd name="connsiteY2" fmla="*/ 1134793 h 1141257"/>
                <a:gd name="connsiteX3" fmla="*/ 0 w 1767468"/>
                <a:gd name="connsiteY3" fmla="*/ 1141257 h 1141257"/>
                <a:gd name="connsiteX0" fmla="*/ 0 w 1767468"/>
                <a:gd name="connsiteY0" fmla="*/ 1141257 h 1142255"/>
                <a:gd name="connsiteX1" fmla="*/ 1767468 w 1767468"/>
                <a:gd name="connsiteY1" fmla="*/ 0 h 1142255"/>
                <a:gd name="connsiteX2" fmla="*/ 805450 w 1767468"/>
                <a:gd name="connsiteY2" fmla="*/ 1142255 h 1142255"/>
                <a:gd name="connsiteX3" fmla="*/ 0 w 1767468"/>
                <a:gd name="connsiteY3" fmla="*/ 1141257 h 1142255"/>
                <a:gd name="connsiteX0" fmla="*/ 0 w 1767468"/>
                <a:gd name="connsiteY0" fmla="*/ 1141257 h 1149714"/>
                <a:gd name="connsiteX1" fmla="*/ 1767468 w 1767468"/>
                <a:gd name="connsiteY1" fmla="*/ 0 h 1149714"/>
                <a:gd name="connsiteX2" fmla="*/ 805450 w 1767468"/>
                <a:gd name="connsiteY2" fmla="*/ 1149714 h 1149714"/>
                <a:gd name="connsiteX3" fmla="*/ 0 w 1767468"/>
                <a:gd name="connsiteY3" fmla="*/ 1141257 h 1149714"/>
                <a:gd name="connsiteX0" fmla="*/ 0 w 1767468"/>
                <a:gd name="connsiteY0" fmla="*/ 1141257 h 1142255"/>
                <a:gd name="connsiteX1" fmla="*/ 1767468 w 1767468"/>
                <a:gd name="connsiteY1" fmla="*/ 0 h 1142255"/>
                <a:gd name="connsiteX2" fmla="*/ 813480 w 1767468"/>
                <a:gd name="connsiteY2" fmla="*/ 1142255 h 1142255"/>
                <a:gd name="connsiteX3" fmla="*/ 0 w 1767468"/>
                <a:gd name="connsiteY3" fmla="*/ 1141257 h 114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7468" h="1142255">
                  <a:moveTo>
                    <a:pt x="0" y="1141257"/>
                  </a:moveTo>
                  <a:lnTo>
                    <a:pt x="1767468" y="0"/>
                  </a:lnTo>
                  <a:lnTo>
                    <a:pt x="813480" y="1142255"/>
                  </a:lnTo>
                  <a:lnTo>
                    <a:pt x="0" y="11412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Равнобедренный треугольник 18"/>
            <p:cNvSpPr/>
            <p:nvPr/>
          </p:nvSpPr>
          <p:spPr>
            <a:xfrm rot="10800000">
              <a:off x="116630" y="205397"/>
              <a:ext cx="553005" cy="250841"/>
            </a:xfrm>
            <a:custGeom>
              <a:avLst/>
              <a:gdLst>
                <a:gd name="connsiteX0" fmla="*/ 0 w 600988"/>
                <a:gd name="connsiteY0" fmla="*/ 269529 h 269529"/>
                <a:gd name="connsiteX1" fmla="*/ 430085 w 600988"/>
                <a:gd name="connsiteY1" fmla="*/ 0 h 269529"/>
                <a:gd name="connsiteX2" fmla="*/ 600988 w 600988"/>
                <a:gd name="connsiteY2" fmla="*/ 269529 h 269529"/>
                <a:gd name="connsiteX3" fmla="*/ 0 w 600988"/>
                <a:gd name="connsiteY3" fmla="*/ 269529 h 269529"/>
                <a:gd name="connsiteX0" fmla="*/ 0 w 612526"/>
                <a:gd name="connsiteY0" fmla="*/ 269529 h 269529"/>
                <a:gd name="connsiteX1" fmla="*/ 441623 w 612526"/>
                <a:gd name="connsiteY1" fmla="*/ 0 h 269529"/>
                <a:gd name="connsiteX2" fmla="*/ 612526 w 612526"/>
                <a:gd name="connsiteY2" fmla="*/ 269529 h 269529"/>
                <a:gd name="connsiteX3" fmla="*/ 0 w 612526"/>
                <a:gd name="connsiteY3" fmla="*/ 269529 h 269529"/>
                <a:gd name="connsiteX0" fmla="*/ 0 w 618295"/>
                <a:gd name="connsiteY0" fmla="*/ 269529 h 269529"/>
                <a:gd name="connsiteX1" fmla="*/ 447392 w 618295"/>
                <a:gd name="connsiteY1" fmla="*/ 0 h 269529"/>
                <a:gd name="connsiteX2" fmla="*/ 618295 w 618295"/>
                <a:gd name="connsiteY2" fmla="*/ 269529 h 269529"/>
                <a:gd name="connsiteX3" fmla="*/ 0 w 618295"/>
                <a:gd name="connsiteY3" fmla="*/ 269529 h 269529"/>
                <a:gd name="connsiteX0" fmla="*/ 0 w 618295"/>
                <a:gd name="connsiteY0" fmla="*/ 289721 h 289721"/>
                <a:gd name="connsiteX1" fmla="*/ 542582 w 618295"/>
                <a:gd name="connsiteY1" fmla="*/ 0 h 289721"/>
                <a:gd name="connsiteX2" fmla="*/ 618295 w 618295"/>
                <a:gd name="connsiteY2" fmla="*/ 289721 h 289721"/>
                <a:gd name="connsiteX3" fmla="*/ 0 w 618295"/>
                <a:gd name="connsiteY3" fmla="*/ 289721 h 289721"/>
                <a:gd name="connsiteX0" fmla="*/ 0 w 710600"/>
                <a:gd name="connsiteY0" fmla="*/ 289721 h 289721"/>
                <a:gd name="connsiteX1" fmla="*/ 542582 w 710600"/>
                <a:gd name="connsiteY1" fmla="*/ 0 h 289721"/>
                <a:gd name="connsiteX2" fmla="*/ 710600 w 710600"/>
                <a:gd name="connsiteY2" fmla="*/ 289721 h 289721"/>
                <a:gd name="connsiteX3" fmla="*/ 0 w 710600"/>
                <a:gd name="connsiteY3" fmla="*/ 289721 h 289721"/>
                <a:gd name="connsiteX0" fmla="*/ 0 w 692426"/>
                <a:gd name="connsiteY0" fmla="*/ 289721 h 289721"/>
                <a:gd name="connsiteX1" fmla="*/ 524408 w 692426"/>
                <a:gd name="connsiteY1" fmla="*/ 0 h 289721"/>
                <a:gd name="connsiteX2" fmla="*/ 692426 w 692426"/>
                <a:gd name="connsiteY2" fmla="*/ 289721 h 289721"/>
                <a:gd name="connsiteX3" fmla="*/ 0 w 692426"/>
                <a:gd name="connsiteY3" fmla="*/ 289721 h 28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426" h="289721">
                  <a:moveTo>
                    <a:pt x="0" y="289721"/>
                  </a:moveTo>
                  <a:lnTo>
                    <a:pt x="524408" y="0"/>
                  </a:lnTo>
                  <a:lnTo>
                    <a:pt x="692426" y="289721"/>
                  </a:lnTo>
                  <a:lnTo>
                    <a:pt x="0" y="28972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06152" y="387424"/>
            <a:ext cx="76470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0" rIns="36000" bIns="0" rtlCol="0" anchor="ctr" anchorCtr="0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FIXED INCOME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088904" y="283222"/>
            <a:ext cx="5652000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ФАКТОРЫ ИНВЕСТИЦИОННОЙ ПРИВЛЕКАТЕЛЬНОСТИ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920552" y="294764"/>
            <a:ext cx="428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  <a:latin typeface="Arial Narrow" panose="020B0606020202030204" pitchFamily="34" charset="0"/>
              </a:rPr>
              <a:t>2018</a:t>
            </a:r>
            <a:endParaRPr lang="en-US" sz="105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694653"/>
              </p:ext>
            </p:extLst>
          </p:nvPr>
        </p:nvGraphicFramePr>
        <p:xfrm>
          <a:off x="1000214" y="1340768"/>
          <a:ext cx="8632346" cy="205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8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3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Основные факторы инвестиционной привлекательности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авномерное </a:t>
                      </a:r>
                      <a:r>
                        <a:rPr lang="ru-RU" sz="11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поступление </a:t>
                      </a: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денежных средств по </a:t>
                      </a: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году</a:t>
                      </a:r>
                    </a:p>
                    <a:p>
                      <a:pPr marL="171450" marR="0" indent="-17145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Диверсифицированный круг контрагентов, отсутствие зависимости от ключевых покупателей или поставщиков</a:t>
                      </a:r>
                    </a:p>
                    <a:p>
                      <a:pPr marL="171450" marR="0" indent="-17145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Непрерывное расширение рынков сбыта товара как в географическом направлении, так и в номенклатурном аспекте</a:t>
                      </a:r>
                    </a:p>
                    <a:p>
                      <a:pPr marL="171450" marR="0" indent="-17145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собственной материально-технической базы: складской комплекс площадью более 7000 </a:t>
                      </a:r>
                      <a:r>
                        <a:rPr lang="ru-RU" sz="11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грузовой автотранспорт – более 40 единиц</a:t>
                      </a:r>
                    </a:p>
                    <a:p>
                      <a:pPr marL="171450" marR="0" indent="-17145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Длительный период работы на рынке – более 25 лет</a:t>
                      </a:r>
                    </a:p>
                    <a:p>
                      <a:pPr marL="171450" marR="0" indent="-17145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Непосредственное постоянное участие собственников бизнеса в деятельности ГК 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РОСАВТОПРОМ</a:t>
                      </a:r>
                      <a:endParaRPr lang="ru-RU" sz="1100" kern="1200" baseline="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2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 flipH="1">
            <a:off x="992560" y="548680"/>
            <a:ext cx="8640000" cy="0"/>
          </a:xfrm>
          <a:prstGeom prst="line">
            <a:avLst/>
          </a:prstGeom>
          <a:ln>
            <a:solidFill>
              <a:srgbClr val="0C2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-15552" y="0"/>
            <a:ext cx="76470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0" rIns="36000" bIns="0" rtlCol="0" anchor="ctr" anchorCtr="0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-51464" y="659288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9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00"/>
              </a:lnSpc>
            </a:pPr>
            <a:r>
              <a:rPr lang="ru-RU" sz="1200" b="1">
                <a:solidFill>
                  <a:schemeClr val="bg1"/>
                </a:solidFill>
                <a:latin typeface="Futuris" panose="020B7200000000000000" pitchFamily="34" charset="0"/>
              </a:rPr>
              <a:t>УНИВЕР</a:t>
            </a:r>
            <a:r>
              <a:rPr lang="en-US" sz="1200" b="1">
                <a:solidFill>
                  <a:schemeClr val="bg1"/>
                </a:solidFill>
                <a:latin typeface="Futuris" panose="020B7200000000000000" pitchFamily="34" charset="0"/>
              </a:rPr>
              <a:t/>
            </a:r>
            <a:br>
              <a:rPr lang="en-US" sz="1200" b="1">
                <a:solidFill>
                  <a:schemeClr val="bg1"/>
                </a:solidFill>
                <a:latin typeface="Futuris" panose="020B7200000000000000" pitchFamily="34" charset="0"/>
              </a:rPr>
            </a:br>
            <a:r>
              <a:rPr lang="ru-RU" sz="1100" b="1" spc="100">
                <a:solidFill>
                  <a:schemeClr val="bg1"/>
                </a:solidFill>
                <a:latin typeface="Futuris" panose="020B7200000000000000" pitchFamily="34" charset="0"/>
              </a:rPr>
              <a:t>капитал</a:t>
            </a:r>
            <a:endParaRPr lang="en-US" sz="1100" b="1" spc="100" dirty="0">
              <a:solidFill>
                <a:schemeClr val="bg1"/>
              </a:solidFill>
              <a:latin typeface="Futuris" panose="020B7200000000000000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92550" y="200472"/>
            <a:ext cx="575260" cy="382394"/>
            <a:chOff x="116630" y="200472"/>
            <a:chExt cx="575260" cy="382394"/>
          </a:xfrm>
        </p:grpSpPr>
        <p:sp>
          <p:nvSpPr>
            <p:cNvPr id="36" name="Равнобедренный треугольник 3"/>
            <p:cNvSpPr/>
            <p:nvPr/>
          </p:nvSpPr>
          <p:spPr>
            <a:xfrm>
              <a:off x="184931" y="200472"/>
              <a:ext cx="506959" cy="382394"/>
            </a:xfrm>
            <a:custGeom>
              <a:avLst/>
              <a:gdLst>
                <a:gd name="connsiteX0" fmla="*/ 0 w 1433349"/>
                <a:gd name="connsiteY0" fmla="*/ 1126126 h 1126126"/>
                <a:gd name="connsiteX1" fmla="*/ 1433349 w 1433349"/>
                <a:gd name="connsiteY1" fmla="*/ 0 h 1126126"/>
                <a:gd name="connsiteX2" fmla="*/ 1433349 w 1433349"/>
                <a:gd name="connsiteY2" fmla="*/ 1126126 h 1126126"/>
                <a:gd name="connsiteX3" fmla="*/ 0 w 1433349"/>
                <a:gd name="connsiteY3" fmla="*/ 1126126 h 1126126"/>
                <a:gd name="connsiteX0" fmla="*/ 0 w 1433349"/>
                <a:gd name="connsiteY0" fmla="*/ 1126126 h 1134793"/>
                <a:gd name="connsiteX1" fmla="*/ 1433349 w 1433349"/>
                <a:gd name="connsiteY1" fmla="*/ 0 h 1134793"/>
                <a:gd name="connsiteX2" fmla="*/ 800636 w 1433349"/>
                <a:gd name="connsiteY2" fmla="*/ 1134793 h 1134793"/>
                <a:gd name="connsiteX3" fmla="*/ 0 w 1433349"/>
                <a:gd name="connsiteY3" fmla="*/ 1126126 h 1134793"/>
                <a:gd name="connsiteX0" fmla="*/ 0 w 1373907"/>
                <a:gd name="connsiteY0" fmla="*/ 1156180 h 1156180"/>
                <a:gd name="connsiteX1" fmla="*/ 1373907 w 1373907"/>
                <a:gd name="connsiteY1" fmla="*/ 0 h 1156180"/>
                <a:gd name="connsiteX2" fmla="*/ 741194 w 1373907"/>
                <a:gd name="connsiteY2" fmla="*/ 1134793 h 1156180"/>
                <a:gd name="connsiteX3" fmla="*/ 0 w 1373907"/>
                <a:gd name="connsiteY3" fmla="*/ 1156180 h 1156180"/>
                <a:gd name="connsiteX0" fmla="*/ 0 w 1687149"/>
                <a:gd name="connsiteY0" fmla="*/ 1156180 h 1156180"/>
                <a:gd name="connsiteX1" fmla="*/ 1687149 w 1687149"/>
                <a:gd name="connsiteY1" fmla="*/ 0 h 1156180"/>
                <a:gd name="connsiteX2" fmla="*/ 741194 w 1687149"/>
                <a:gd name="connsiteY2" fmla="*/ 1134793 h 1156180"/>
                <a:gd name="connsiteX3" fmla="*/ 0 w 1687149"/>
                <a:gd name="connsiteY3" fmla="*/ 1156180 h 1156180"/>
                <a:gd name="connsiteX0" fmla="*/ 0 w 1767468"/>
                <a:gd name="connsiteY0" fmla="*/ 1141257 h 1141257"/>
                <a:gd name="connsiteX1" fmla="*/ 1767468 w 1767468"/>
                <a:gd name="connsiteY1" fmla="*/ 0 h 1141257"/>
                <a:gd name="connsiteX2" fmla="*/ 821513 w 1767468"/>
                <a:gd name="connsiteY2" fmla="*/ 1134793 h 1141257"/>
                <a:gd name="connsiteX3" fmla="*/ 0 w 1767468"/>
                <a:gd name="connsiteY3" fmla="*/ 1141257 h 1141257"/>
                <a:gd name="connsiteX0" fmla="*/ 0 w 1767468"/>
                <a:gd name="connsiteY0" fmla="*/ 1141257 h 1142255"/>
                <a:gd name="connsiteX1" fmla="*/ 1767468 w 1767468"/>
                <a:gd name="connsiteY1" fmla="*/ 0 h 1142255"/>
                <a:gd name="connsiteX2" fmla="*/ 805450 w 1767468"/>
                <a:gd name="connsiteY2" fmla="*/ 1142255 h 1142255"/>
                <a:gd name="connsiteX3" fmla="*/ 0 w 1767468"/>
                <a:gd name="connsiteY3" fmla="*/ 1141257 h 1142255"/>
                <a:gd name="connsiteX0" fmla="*/ 0 w 1767468"/>
                <a:gd name="connsiteY0" fmla="*/ 1141257 h 1149714"/>
                <a:gd name="connsiteX1" fmla="*/ 1767468 w 1767468"/>
                <a:gd name="connsiteY1" fmla="*/ 0 h 1149714"/>
                <a:gd name="connsiteX2" fmla="*/ 805450 w 1767468"/>
                <a:gd name="connsiteY2" fmla="*/ 1149714 h 1149714"/>
                <a:gd name="connsiteX3" fmla="*/ 0 w 1767468"/>
                <a:gd name="connsiteY3" fmla="*/ 1141257 h 1149714"/>
                <a:gd name="connsiteX0" fmla="*/ 0 w 1767468"/>
                <a:gd name="connsiteY0" fmla="*/ 1141257 h 1142255"/>
                <a:gd name="connsiteX1" fmla="*/ 1767468 w 1767468"/>
                <a:gd name="connsiteY1" fmla="*/ 0 h 1142255"/>
                <a:gd name="connsiteX2" fmla="*/ 813480 w 1767468"/>
                <a:gd name="connsiteY2" fmla="*/ 1142255 h 1142255"/>
                <a:gd name="connsiteX3" fmla="*/ 0 w 1767468"/>
                <a:gd name="connsiteY3" fmla="*/ 1141257 h 114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7468" h="1142255">
                  <a:moveTo>
                    <a:pt x="0" y="1141257"/>
                  </a:moveTo>
                  <a:lnTo>
                    <a:pt x="1767468" y="0"/>
                  </a:lnTo>
                  <a:lnTo>
                    <a:pt x="813480" y="1142255"/>
                  </a:lnTo>
                  <a:lnTo>
                    <a:pt x="0" y="11412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Равнобедренный треугольник 18"/>
            <p:cNvSpPr/>
            <p:nvPr/>
          </p:nvSpPr>
          <p:spPr>
            <a:xfrm rot="10800000">
              <a:off x="116630" y="205397"/>
              <a:ext cx="553005" cy="250841"/>
            </a:xfrm>
            <a:custGeom>
              <a:avLst/>
              <a:gdLst>
                <a:gd name="connsiteX0" fmla="*/ 0 w 600988"/>
                <a:gd name="connsiteY0" fmla="*/ 269529 h 269529"/>
                <a:gd name="connsiteX1" fmla="*/ 430085 w 600988"/>
                <a:gd name="connsiteY1" fmla="*/ 0 h 269529"/>
                <a:gd name="connsiteX2" fmla="*/ 600988 w 600988"/>
                <a:gd name="connsiteY2" fmla="*/ 269529 h 269529"/>
                <a:gd name="connsiteX3" fmla="*/ 0 w 600988"/>
                <a:gd name="connsiteY3" fmla="*/ 269529 h 269529"/>
                <a:gd name="connsiteX0" fmla="*/ 0 w 612526"/>
                <a:gd name="connsiteY0" fmla="*/ 269529 h 269529"/>
                <a:gd name="connsiteX1" fmla="*/ 441623 w 612526"/>
                <a:gd name="connsiteY1" fmla="*/ 0 h 269529"/>
                <a:gd name="connsiteX2" fmla="*/ 612526 w 612526"/>
                <a:gd name="connsiteY2" fmla="*/ 269529 h 269529"/>
                <a:gd name="connsiteX3" fmla="*/ 0 w 612526"/>
                <a:gd name="connsiteY3" fmla="*/ 269529 h 269529"/>
                <a:gd name="connsiteX0" fmla="*/ 0 w 618295"/>
                <a:gd name="connsiteY0" fmla="*/ 269529 h 269529"/>
                <a:gd name="connsiteX1" fmla="*/ 447392 w 618295"/>
                <a:gd name="connsiteY1" fmla="*/ 0 h 269529"/>
                <a:gd name="connsiteX2" fmla="*/ 618295 w 618295"/>
                <a:gd name="connsiteY2" fmla="*/ 269529 h 269529"/>
                <a:gd name="connsiteX3" fmla="*/ 0 w 618295"/>
                <a:gd name="connsiteY3" fmla="*/ 269529 h 269529"/>
                <a:gd name="connsiteX0" fmla="*/ 0 w 618295"/>
                <a:gd name="connsiteY0" fmla="*/ 289721 h 289721"/>
                <a:gd name="connsiteX1" fmla="*/ 542582 w 618295"/>
                <a:gd name="connsiteY1" fmla="*/ 0 h 289721"/>
                <a:gd name="connsiteX2" fmla="*/ 618295 w 618295"/>
                <a:gd name="connsiteY2" fmla="*/ 289721 h 289721"/>
                <a:gd name="connsiteX3" fmla="*/ 0 w 618295"/>
                <a:gd name="connsiteY3" fmla="*/ 289721 h 289721"/>
                <a:gd name="connsiteX0" fmla="*/ 0 w 710600"/>
                <a:gd name="connsiteY0" fmla="*/ 289721 h 289721"/>
                <a:gd name="connsiteX1" fmla="*/ 542582 w 710600"/>
                <a:gd name="connsiteY1" fmla="*/ 0 h 289721"/>
                <a:gd name="connsiteX2" fmla="*/ 710600 w 710600"/>
                <a:gd name="connsiteY2" fmla="*/ 289721 h 289721"/>
                <a:gd name="connsiteX3" fmla="*/ 0 w 710600"/>
                <a:gd name="connsiteY3" fmla="*/ 289721 h 289721"/>
                <a:gd name="connsiteX0" fmla="*/ 0 w 692426"/>
                <a:gd name="connsiteY0" fmla="*/ 289721 h 289721"/>
                <a:gd name="connsiteX1" fmla="*/ 524408 w 692426"/>
                <a:gd name="connsiteY1" fmla="*/ 0 h 289721"/>
                <a:gd name="connsiteX2" fmla="*/ 692426 w 692426"/>
                <a:gd name="connsiteY2" fmla="*/ 289721 h 289721"/>
                <a:gd name="connsiteX3" fmla="*/ 0 w 692426"/>
                <a:gd name="connsiteY3" fmla="*/ 289721 h 28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426" h="289721">
                  <a:moveTo>
                    <a:pt x="0" y="289721"/>
                  </a:moveTo>
                  <a:lnTo>
                    <a:pt x="524408" y="0"/>
                  </a:lnTo>
                  <a:lnTo>
                    <a:pt x="692426" y="289721"/>
                  </a:lnTo>
                  <a:lnTo>
                    <a:pt x="0" y="28972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06152" y="387424"/>
            <a:ext cx="76470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0" rIns="36000" bIns="0" rtlCol="0" anchor="ctr" anchorCtr="0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FIXED INCOME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088904" y="283222"/>
            <a:ext cx="5652000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lvl="0" algn="r"/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ФИНАНСОВОЕ ПОЛОЖЕНИЕ КОМПАНИИ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920552" y="294764"/>
            <a:ext cx="428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  <a:latin typeface="Arial Narrow" panose="020B0606020202030204" pitchFamily="34" charset="0"/>
              </a:rPr>
              <a:t>2018</a:t>
            </a:r>
            <a:endParaRPr lang="en-US" sz="105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463669"/>
              </p:ext>
            </p:extLst>
          </p:nvPr>
        </p:nvGraphicFramePr>
        <p:xfrm>
          <a:off x="992560" y="836712"/>
          <a:ext cx="8640000" cy="2561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7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Прибыль (убыток) по отчетности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РСБУ*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(за 3 года)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15,3 млн. руб. (по ГК 33,3 млн. руб.)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– 12,4 млн. руб. (по ГК 18,2 млн. руб.)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5,6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(по ГК 16,5 млн руб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Выручка по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отчетности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РСБУ* (за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года)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– 1 234,9 млн. руб. (по ГК 1 329,2 млн. руб.)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–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1 165,3 млн. руб. ( по ГК 1 326,7 млн. руб.)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797,3 млн руб. (по ГК 1280,6 млн руб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558">
                <a:tc>
                  <a:txBody>
                    <a:bodyPr/>
                    <a:lstStyle/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Соотношение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Заемные средства/баланс (итого) (за 3 года)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39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– 0,74 (по ГК 0,54)</a:t>
                      </a:r>
                    </a:p>
                    <a:p>
                      <a:pPr marL="0" marR="0" indent="0" algn="l" defTabSz="91439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– 0,56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(по ГК 0,39)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39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0,54 (по ГК 0,35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24">
                <a:tc>
                  <a:txBody>
                    <a:bodyPr/>
                    <a:lstStyle/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Ссылка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бухгалтерскую (финансовую) отчетность (если такая отчетность раскрыта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39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0" i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*Отчётность по МСФО не составлялась</a:t>
                      </a:r>
                      <a:endParaRPr lang="ru-RU" sz="800" b="0" i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36576" y="3851666"/>
            <a:ext cx="8572636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395">
              <a:lnSpc>
                <a:spcPct val="115000"/>
              </a:lnSpc>
            </a:pPr>
            <a:r>
              <a:rPr lang="ru-RU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последних 3-х лет наблюдается стабильный рост выручки предприятия, сопровождающийся ростом прибыли и рентабельности бизнеса в целом по всей группе компаний.</a:t>
            </a:r>
            <a:endParaRPr lang="ru-RU" sz="11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395">
              <a:lnSpc>
                <a:spcPct val="115000"/>
              </a:lnSpc>
            </a:pPr>
            <a:endParaRPr lang="ru-RU" sz="1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1352600" y="4437112"/>
            <a:ext cx="7956000" cy="199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3762" tIns="33762" rIns="33762" bIns="33762" numCol="1" anchor="t" anchorCtr="0" compatLnSpc="1">
            <a:prstTxWarp prst="textNoShape">
              <a:avLst/>
            </a:prstTxWarp>
          </a:bodyPr>
          <a:lstStyle/>
          <a:p>
            <a:pPr algn="just" defTabSz="84407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Лицензии</a:t>
            </a:r>
          </a:p>
          <a:p>
            <a:pPr algn="just" defTabSz="84407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Лицензия профессионального участника рынка ценных бумаг на осуществление брокерской деятельности № 045-12601-100000 от 09</a:t>
            </a:r>
            <a:r>
              <a:rPr lang="en-US" sz="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октября 2009 года, выдана Федеральной службой по финансовым рынкам, срок действия – без ограничения срока действия.</a:t>
            </a:r>
          </a:p>
          <a:p>
            <a:pPr lvl="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Лицензия профессионального участника рынка ценных бумаг на осуществление дилерской деятельности № 045-12604-010000 от 09</a:t>
            </a:r>
            <a:r>
              <a:rPr lang="en-US" sz="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октября 2009 года, выдана Федеральной службой по финансовым рынкам, срок действия – без ограничения срока действия.</a:t>
            </a:r>
          </a:p>
          <a:p>
            <a:pPr lvl="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Лицензия на осуществление депозитарной деятельности № 045-12895-000100 от 02.02.2010 г., выдана Федеральной службой по</a:t>
            </a:r>
            <a:r>
              <a:rPr lang="en-US" sz="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финансовым рынкам, срок действия - бессрочная.</a:t>
            </a:r>
          </a:p>
          <a:p>
            <a:pPr algn="just"/>
            <a:endParaRPr lang="en-US" sz="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об ограничении </a:t>
            </a:r>
            <a:r>
              <a:rPr lang="ru-RU" sz="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ответственности</a:t>
            </a:r>
          </a:p>
          <a:p>
            <a:pPr algn="just"/>
            <a:endParaRPr lang="ru-RU" sz="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ru-RU" sz="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Данный материал не является индивидуальной инвестиционной рекомендацией.  ООО «УНИВЕР Капитал» не несет ответственности за убытки, которые могут быть получены в результате прочтения материала лицом (лицами) и совершения им (ими) последующих действий на его основании. </a:t>
            </a:r>
          </a:p>
          <a:p>
            <a:pPr algn="just"/>
            <a:endParaRPr lang="ru-RU" sz="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Настоящее аналитическое исследование подготовлено ООО «УНИВЕР Капитал» на основе информации, полученной из официальных общедоступных источников, в надежности и достоверности которых нет оснований сомневаться. Специальных исследований, направленных на выявление фактов неполноты и недостоверности указанной информации, не проводилось. Аналитические выводы и заключения, представленные в настоящем документе, являются мнением специалистов ООО «УНИВЕР Капитал». Никакая информация и никакое мнение, выраженное в данном документе, не являются рекомендацией по покупке  или продаже ценных бумаг, иных финансовых инструментов, опционов, фьючерсов или ценных бумаг, производных от этих активов (</a:t>
            </a:r>
            <a:r>
              <a:rPr lang="ru-RU" sz="6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деривативов</a:t>
            </a:r>
            <a:r>
              <a:rPr lang="ru-RU" sz="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), не является офертой или предложением  делать </a:t>
            </a:r>
            <a:r>
              <a:rPr lang="ru-RU" sz="600" dirty="0">
                <a:solidFill>
                  <a:srgbClr val="002060"/>
                </a:solidFill>
                <a:latin typeface="Arial Narrow" panose="020B0606020202030204" pitchFamily="34" charset="0"/>
              </a:rPr>
              <a:t>оферту или  осуществлять иные вложения капитала. Данное аналитическое исследование не предоставляет гарантий или обещаний будущей эффективности (доходности) деятельности на рынке ценных бумаг. За достоверность информации, лежащей в основе настоящего документа, и за последствия решений, принятых Вами на основе настоящего документа. ООО «УНИВЕР Капитал» ответственности не несет. Необходимо принимать во внимание, что  доход от  инвестирования в определенные ценные бумаги или иные финансовые инструменты, если таковой имеет место, может  варьироваться, а стоимость этих ценных бумаг и иных финансовых инструментов  может повышаться или понижаться. Колебание курсов иностранных валют может оказать неблагоприятное влияние на курс, стоимость и доходность определенной ценной бумаги и иного финансового инструмента, упомянутых в настоящем документе. Никакая информация, касающаяся налогообложения, изложенная в настоящем документе, не является консультированием по вопросам налогообложения.  Наша Компания настоятельно рекомендует инвесторам обращаться за консультациями  к независимым  специалистам в области налогообложения, которыми будут учитываться особые обстоятельства  каждой конкретной ситуации. ООО «УНИВЕР Капитал» проводит строгую внутреннюю политику, направленную на предотвращение каких-либо действительных или потенциальных конфликтов интересов компании и инвесторов, а также предотвращение ущемления интересов инвесторов. Для получения дополнительной информации о ценных бумагах, упомянутых в настоящем исследовании, необходимо обратиться в ООО «УНИВЕР Капитал». Воспроизводить, копировать, цитировать. а также делать выдержки  из  настоящего документа без предварительного письменного согласия ООО «УНИВЕР Капитал» запрещено.</a:t>
            </a:r>
          </a:p>
        </p:txBody>
      </p:sp>
      <p:pic>
        <p:nvPicPr>
          <p:cNvPr id="20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17" y="836714"/>
            <a:ext cx="1786303" cy="276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737056" y="6525368"/>
            <a:ext cx="720000" cy="216000"/>
          </a:xfrm>
        </p:spPr>
        <p:txBody>
          <a:bodyPr vert="horz" lIns="84406" tIns="42203" rIns="84406" bIns="42203" rtlCol="0" anchor="ctr"/>
          <a:lstStyle/>
          <a:p>
            <a:fld id="{3BB1CEE9-FBA0-4CC4-B45B-8C5F4B7FECEB}" type="slidenum">
              <a:rPr lang="en-US" sz="738">
                <a:solidFill>
                  <a:srgbClr val="002060"/>
                </a:solidFill>
                <a:latin typeface="Calibri" panose="020F0502020204030204" pitchFamily="34" charset="0"/>
              </a:rPr>
              <a:pPr/>
              <a:t>9</a:t>
            </a:fld>
            <a:endParaRPr lang="en-US" sz="738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83990" y="210126"/>
            <a:ext cx="3821538" cy="33855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C00000"/>
                </a:solidFill>
                <a:latin typeface="Arial Narrow" pitchFamily="34" charset="0"/>
              </a:rPr>
              <a:t>Контактная информация ИГ УНИВЕР</a:t>
            </a:r>
            <a:endParaRPr lang="en-US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1338899" y="831310"/>
            <a:ext cx="3240000" cy="122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3762" tIns="33762" rIns="33762" bIns="33762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ООО «УНИВЕР Капитал»</a:t>
            </a:r>
          </a:p>
          <a:p>
            <a:pPr marL="158264" indent="-158264">
              <a:buFont typeface="Wingdings" panose="05000000000000000000" pitchFamily="2" charset="2"/>
              <a:buChar char="q"/>
            </a:pPr>
            <a:endParaRPr lang="ru-RU" sz="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158264" indent="-158264" algn="just">
              <a:lnSpc>
                <a:spcPct val="125000"/>
              </a:lnSpc>
              <a:spcAft>
                <a:spcPts val="277"/>
              </a:spcAft>
              <a:buFont typeface="Wingdings" panose="05000000000000000000" pitchFamily="2" charset="2"/>
              <a:buChar char="q"/>
            </a:pPr>
            <a:r>
              <a:rPr lang="ru-RU" sz="800" dirty="0">
                <a:solidFill>
                  <a:srgbClr val="002060"/>
                </a:solidFill>
                <a:latin typeface="Arial Narrow" panose="020B0606020202030204" pitchFamily="34" charset="0"/>
              </a:rPr>
              <a:t> Входит в Инвестиционную группу «УНИВЕР», которая осуществляет инвестиционную деятельность на фондовом рынке с 1995 года. </a:t>
            </a:r>
          </a:p>
          <a:p>
            <a:pPr marL="158264" indent="-158264" algn="just">
              <a:lnSpc>
                <a:spcPct val="125000"/>
              </a:lnSpc>
              <a:spcAft>
                <a:spcPts val="277"/>
              </a:spcAft>
              <a:buFont typeface="Wingdings" panose="05000000000000000000" pitchFamily="2" charset="2"/>
              <a:buChar char="q"/>
            </a:pPr>
            <a:r>
              <a:rPr lang="ru-RU" sz="800" dirty="0">
                <a:solidFill>
                  <a:srgbClr val="002060"/>
                </a:solidFill>
                <a:latin typeface="Arial Narrow" panose="020B0606020202030204" pitchFamily="34" charset="0"/>
              </a:rPr>
              <a:t> Член Национальной Ассоциации участников фондового рынка (НАУФОР).</a:t>
            </a:r>
          </a:p>
          <a:p>
            <a:pPr marL="158264" indent="-158264" algn="just">
              <a:lnSpc>
                <a:spcPct val="125000"/>
              </a:lnSpc>
              <a:spcAft>
                <a:spcPts val="277"/>
              </a:spcAft>
              <a:buFont typeface="Wingdings" panose="05000000000000000000" pitchFamily="2" charset="2"/>
              <a:buChar char="q"/>
            </a:pPr>
            <a:r>
              <a:rPr lang="ru-RU" sz="800" dirty="0">
                <a:solidFill>
                  <a:srgbClr val="002060"/>
                </a:solidFill>
                <a:latin typeface="Arial Narrow" panose="020B0606020202030204" pitchFamily="34" charset="0"/>
              </a:rPr>
              <a:t> Участник торгов «Московской Биржи» и «Санкт-Петербургской биржи».</a:t>
            </a:r>
          </a:p>
          <a:p>
            <a:pPr marL="158264" indent="-158264" algn="just">
              <a:spcAft>
                <a:spcPts val="554"/>
              </a:spcAft>
              <a:buFont typeface="Wingdings" panose="05000000000000000000" pitchFamily="2" charset="2"/>
              <a:buChar char="q"/>
            </a:pPr>
            <a:endParaRPr lang="ru-RU" sz="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158264" indent="-158264" algn="just">
              <a:spcAft>
                <a:spcPts val="277"/>
              </a:spcAft>
              <a:buFont typeface="Wingdings" panose="05000000000000000000" pitchFamily="2" charset="2"/>
              <a:buChar char="q"/>
            </a:pPr>
            <a:endParaRPr lang="ru-RU" sz="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158264" indent="-158264" algn="just">
              <a:spcAft>
                <a:spcPts val="554"/>
              </a:spcAft>
              <a:buFont typeface="Wingdings" panose="05000000000000000000" pitchFamily="2" charset="2"/>
              <a:buChar char="q"/>
            </a:pPr>
            <a:endParaRPr lang="ru-RU" sz="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84164" y="2204864"/>
            <a:ext cx="710451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8" b="1" dirty="0">
                <a:solidFill>
                  <a:srgbClr val="002060"/>
                </a:solidFill>
                <a:latin typeface="Futuris" panose="020B7200000000000000" pitchFamily="34" charset="0"/>
              </a:rPr>
              <a:t>Аудитор</a:t>
            </a:r>
            <a:endParaRPr lang="en-US" sz="1108" dirty="0">
              <a:solidFill>
                <a:srgbClr val="000000"/>
              </a:solidFill>
              <a:latin typeface="Futuris" panose="020B7200000000000000" pitchFamily="34" charset="0"/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353616" y="659288"/>
            <a:ext cx="828000" cy="360000"/>
          </a:xfrm>
        </p:spPr>
        <p:txBody>
          <a:bodyPr>
            <a:noAutofit/>
          </a:bodyPr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bg1"/>
                </a:solidFill>
                <a:latin typeface="Futuris" panose="020B7200000000000000" pitchFamily="34" charset="0"/>
              </a:rPr>
              <a:t>УНИВЕР</a:t>
            </a:r>
            <a:r>
              <a:rPr lang="en-US" sz="1200" b="1" dirty="0">
                <a:solidFill>
                  <a:schemeClr val="bg1"/>
                </a:solidFill>
                <a:latin typeface="Futuris" panose="020B7200000000000000" pitchFamily="34" charset="0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Futuris" panose="020B7200000000000000" pitchFamily="34" charset="0"/>
              </a:rPr>
            </a:br>
            <a:r>
              <a:rPr lang="ru-RU" sz="1100" b="1" spc="100" dirty="0">
                <a:solidFill>
                  <a:schemeClr val="bg1"/>
                </a:solidFill>
                <a:latin typeface="Futuris" panose="020B7200000000000000" pitchFamily="34" charset="0"/>
              </a:rPr>
              <a:t>капитал</a:t>
            </a:r>
            <a:endParaRPr lang="en-US" sz="1100" b="1" spc="100" dirty="0">
              <a:solidFill>
                <a:schemeClr val="bg1"/>
              </a:solidFill>
              <a:latin typeface="Futuris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13050" y="6525346"/>
            <a:ext cx="179247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500" dirty="0">
                <a:solidFill>
                  <a:srgbClr val="002060"/>
                </a:solidFill>
                <a:latin typeface="Arial Narrow" panose="020B0606020202030204" pitchFamily="34" charset="0"/>
              </a:rPr>
              <a:t>Источник: </a:t>
            </a:r>
            <a:r>
              <a:rPr lang="en-US" sz="500" dirty="0">
                <a:solidFill>
                  <a:srgbClr val="002060"/>
                </a:solidFill>
                <a:latin typeface="Arial Narrow" panose="020B0606020202030204" pitchFamily="34" charset="0"/>
              </a:rPr>
              <a:t>Bloomberg, </a:t>
            </a:r>
            <a:r>
              <a:rPr lang="ru-RU" sz="500" dirty="0">
                <a:solidFill>
                  <a:srgbClr val="002060"/>
                </a:solidFill>
                <a:latin typeface="Arial Narrow" panose="020B0606020202030204" pitchFamily="34" charset="0"/>
              </a:rPr>
              <a:t>данные компаний</a:t>
            </a:r>
            <a:r>
              <a:rPr lang="en-US" sz="500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ru-RU" sz="500" dirty="0">
                <a:solidFill>
                  <a:srgbClr val="002060"/>
                </a:solidFill>
                <a:latin typeface="Arial Narrow" panose="020B0606020202030204" pitchFamily="34" charset="0"/>
              </a:rPr>
              <a:t>оценки УНИВЕР Капитал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0552" y="6525345"/>
            <a:ext cx="2088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Arial Narrow" pitchFamily="34" charset="0"/>
              </a:rPr>
              <a:t>© 2018 ООО «УНИВЕР Капитал»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992560" y="548680"/>
            <a:ext cx="8640000" cy="0"/>
          </a:xfrm>
          <a:prstGeom prst="line">
            <a:avLst/>
          </a:prstGeom>
          <a:ln>
            <a:solidFill>
              <a:srgbClr val="0C2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992560" y="6525344"/>
            <a:ext cx="8640000" cy="0"/>
          </a:xfrm>
          <a:prstGeom prst="line">
            <a:avLst/>
          </a:prstGeom>
          <a:ln>
            <a:solidFill>
              <a:srgbClr val="0C2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-15552" y="0"/>
            <a:ext cx="76470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0" rIns="36000" bIns="0" rtlCol="0" anchor="ctr" anchorCtr="0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-51464" y="659288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9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00"/>
              </a:lnSpc>
            </a:pPr>
            <a:r>
              <a:rPr lang="ru-RU" sz="1200" b="1">
                <a:solidFill>
                  <a:schemeClr val="bg1"/>
                </a:solidFill>
                <a:latin typeface="Futuris" panose="020B7200000000000000" pitchFamily="34" charset="0"/>
              </a:rPr>
              <a:t>УНИВЕР</a:t>
            </a:r>
            <a:r>
              <a:rPr lang="en-US" sz="1200" b="1">
                <a:solidFill>
                  <a:schemeClr val="bg1"/>
                </a:solidFill>
                <a:latin typeface="Futuris" panose="020B7200000000000000" pitchFamily="34" charset="0"/>
              </a:rPr>
              <a:t/>
            </a:r>
            <a:br>
              <a:rPr lang="en-US" sz="1200" b="1">
                <a:solidFill>
                  <a:schemeClr val="bg1"/>
                </a:solidFill>
                <a:latin typeface="Futuris" panose="020B7200000000000000" pitchFamily="34" charset="0"/>
              </a:rPr>
            </a:br>
            <a:r>
              <a:rPr lang="ru-RU" sz="1100" b="1" spc="100">
                <a:solidFill>
                  <a:schemeClr val="bg1"/>
                </a:solidFill>
                <a:latin typeface="Futuris" panose="020B7200000000000000" pitchFamily="34" charset="0"/>
              </a:rPr>
              <a:t>капитал</a:t>
            </a:r>
            <a:endParaRPr lang="en-US" sz="1100" b="1" spc="100" dirty="0">
              <a:solidFill>
                <a:schemeClr val="bg1"/>
              </a:solidFill>
              <a:latin typeface="Futuris" panose="020B7200000000000000" pitchFamily="34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92550" y="200472"/>
            <a:ext cx="575260" cy="382394"/>
            <a:chOff x="116630" y="200472"/>
            <a:chExt cx="575260" cy="382394"/>
          </a:xfrm>
        </p:grpSpPr>
        <p:sp>
          <p:nvSpPr>
            <p:cNvPr id="58" name="Равнобедренный треугольник 3"/>
            <p:cNvSpPr/>
            <p:nvPr/>
          </p:nvSpPr>
          <p:spPr>
            <a:xfrm>
              <a:off x="184931" y="200472"/>
              <a:ext cx="506959" cy="382394"/>
            </a:xfrm>
            <a:custGeom>
              <a:avLst/>
              <a:gdLst>
                <a:gd name="connsiteX0" fmla="*/ 0 w 1433349"/>
                <a:gd name="connsiteY0" fmla="*/ 1126126 h 1126126"/>
                <a:gd name="connsiteX1" fmla="*/ 1433349 w 1433349"/>
                <a:gd name="connsiteY1" fmla="*/ 0 h 1126126"/>
                <a:gd name="connsiteX2" fmla="*/ 1433349 w 1433349"/>
                <a:gd name="connsiteY2" fmla="*/ 1126126 h 1126126"/>
                <a:gd name="connsiteX3" fmla="*/ 0 w 1433349"/>
                <a:gd name="connsiteY3" fmla="*/ 1126126 h 1126126"/>
                <a:gd name="connsiteX0" fmla="*/ 0 w 1433349"/>
                <a:gd name="connsiteY0" fmla="*/ 1126126 h 1134793"/>
                <a:gd name="connsiteX1" fmla="*/ 1433349 w 1433349"/>
                <a:gd name="connsiteY1" fmla="*/ 0 h 1134793"/>
                <a:gd name="connsiteX2" fmla="*/ 800636 w 1433349"/>
                <a:gd name="connsiteY2" fmla="*/ 1134793 h 1134793"/>
                <a:gd name="connsiteX3" fmla="*/ 0 w 1433349"/>
                <a:gd name="connsiteY3" fmla="*/ 1126126 h 1134793"/>
                <a:gd name="connsiteX0" fmla="*/ 0 w 1373907"/>
                <a:gd name="connsiteY0" fmla="*/ 1156180 h 1156180"/>
                <a:gd name="connsiteX1" fmla="*/ 1373907 w 1373907"/>
                <a:gd name="connsiteY1" fmla="*/ 0 h 1156180"/>
                <a:gd name="connsiteX2" fmla="*/ 741194 w 1373907"/>
                <a:gd name="connsiteY2" fmla="*/ 1134793 h 1156180"/>
                <a:gd name="connsiteX3" fmla="*/ 0 w 1373907"/>
                <a:gd name="connsiteY3" fmla="*/ 1156180 h 1156180"/>
                <a:gd name="connsiteX0" fmla="*/ 0 w 1687149"/>
                <a:gd name="connsiteY0" fmla="*/ 1156180 h 1156180"/>
                <a:gd name="connsiteX1" fmla="*/ 1687149 w 1687149"/>
                <a:gd name="connsiteY1" fmla="*/ 0 h 1156180"/>
                <a:gd name="connsiteX2" fmla="*/ 741194 w 1687149"/>
                <a:gd name="connsiteY2" fmla="*/ 1134793 h 1156180"/>
                <a:gd name="connsiteX3" fmla="*/ 0 w 1687149"/>
                <a:gd name="connsiteY3" fmla="*/ 1156180 h 1156180"/>
                <a:gd name="connsiteX0" fmla="*/ 0 w 1767468"/>
                <a:gd name="connsiteY0" fmla="*/ 1141257 h 1141257"/>
                <a:gd name="connsiteX1" fmla="*/ 1767468 w 1767468"/>
                <a:gd name="connsiteY1" fmla="*/ 0 h 1141257"/>
                <a:gd name="connsiteX2" fmla="*/ 821513 w 1767468"/>
                <a:gd name="connsiteY2" fmla="*/ 1134793 h 1141257"/>
                <a:gd name="connsiteX3" fmla="*/ 0 w 1767468"/>
                <a:gd name="connsiteY3" fmla="*/ 1141257 h 1141257"/>
                <a:gd name="connsiteX0" fmla="*/ 0 w 1767468"/>
                <a:gd name="connsiteY0" fmla="*/ 1141257 h 1142255"/>
                <a:gd name="connsiteX1" fmla="*/ 1767468 w 1767468"/>
                <a:gd name="connsiteY1" fmla="*/ 0 h 1142255"/>
                <a:gd name="connsiteX2" fmla="*/ 805450 w 1767468"/>
                <a:gd name="connsiteY2" fmla="*/ 1142255 h 1142255"/>
                <a:gd name="connsiteX3" fmla="*/ 0 w 1767468"/>
                <a:gd name="connsiteY3" fmla="*/ 1141257 h 1142255"/>
                <a:gd name="connsiteX0" fmla="*/ 0 w 1767468"/>
                <a:gd name="connsiteY0" fmla="*/ 1141257 h 1149714"/>
                <a:gd name="connsiteX1" fmla="*/ 1767468 w 1767468"/>
                <a:gd name="connsiteY1" fmla="*/ 0 h 1149714"/>
                <a:gd name="connsiteX2" fmla="*/ 805450 w 1767468"/>
                <a:gd name="connsiteY2" fmla="*/ 1149714 h 1149714"/>
                <a:gd name="connsiteX3" fmla="*/ 0 w 1767468"/>
                <a:gd name="connsiteY3" fmla="*/ 1141257 h 1149714"/>
                <a:gd name="connsiteX0" fmla="*/ 0 w 1767468"/>
                <a:gd name="connsiteY0" fmla="*/ 1141257 h 1142255"/>
                <a:gd name="connsiteX1" fmla="*/ 1767468 w 1767468"/>
                <a:gd name="connsiteY1" fmla="*/ 0 h 1142255"/>
                <a:gd name="connsiteX2" fmla="*/ 813480 w 1767468"/>
                <a:gd name="connsiteY2" fmla="*/ 1142255 h 1142255"/>
                <a:gd name="connsiteX3" fmla="*/ 0 w 1767468"/>
                <a:gd name="connsiteY3" fmla="*/ 1141257 h 114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7468" h="1142255">
                  <a:moveTo>
                    <a:pt x="0" y="1141257"/>
                  </a:moveTo>
                  <a:lnTo>
                    <a:pt x="1767468" y="0"/>
                  </a:lnTo>
                  <a:lnTo>
                    <a:pt x="813480" y="1142255"/>
                  </a:lnTo>
                  <a:lnTo>
                    <a:pt x="0" y="11412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Равнобедренный треугольник 18"/>
            <p:cNvSpPr/>
            <p:nvPr/>
          </p:nvSpPr>
          <p:spPr>
            <a:xfrm rot="10800000">
              <a:off x="116630" y="205397"/>
              <a:ext cx="553005" cy="250841"/>
            </a:xfrm>
            <a:custGeom>
              <a:avLst/>
              <a:gdLst>
                <a:gd name="connsiteX0" fmla="*/ 0 w 600988"/>
                <a:gd name="connsiteY0" fmla="*/ 269529 h 269529"/>
                <a:gd name="connsiteX1" fmla="*/ 430085 w 600988"/>
                <a:gd name="connsiteY1" fmla="*/ 0 h 269529"/>
                <a:gd name="connsiteX2" fmla="*/ 600988 w 600988"/>
                <a:gd name="connsiteY2" fmla="*/ 269529 h 269529"/>
                <a:gd name="connsiteX3" fmla="*/ 0 w 600988"/>
                <a:gd name="connsiteY3" fmla="*/ 269529 h 269529"/>
                <a:gd name="connsiteX0" fmla="*/ 0 w 612526"/>
                <a:gd name="connsiteY0" fmla="*/ 269529 h 269529"/>
                <a:gd name="connsiteX1" fmla="*/ 441623 w 612526"/>
                <a:gd name="connsiteY1" fmla="*/ 0 h 269529"/>
                <a:gd name="connsiteX2" fmla="*/ 612526 w 612526"/>
                <a:gd name="connsiteY2" fmla="*/ 269529 h 269529"/>
                <a:gd name="connsiteX3" fmla="*/ 0 w 612526"/>
                <a:gd name="connsiteY3" fmla="*/ 269529 h 269529"/>
                <a:gd name="connsiteX0" fmla="*/ 0 w 618295"/>
                <a:gd name="connsiteY0" fmla="*/ 269529 h 269529"/>
                <a:gd name="connsiteX1" fmla="*/ 447392 w 618295"/>
                <a:gd name="connsiteY1" fmla="*/ 0 h 269529"/>
                <a:gd name="connsiteX2" fmla="*/ 618295 w 618295"/>
                <a:gd name="connsiteY2" fmla="*/ 269529 h 269529"/>
                <a:gd name="connsiteX3" fmla="*/ 0 w 618295"/>
                <a:gd name="connsiteY3" fmla="*/ 269529 h 269529"/>
                <a:gd name="connsiteX0" fmla="*/ 0 w 618295"/>
                <a:gd name="connsiteY0" fmla="*/ 289721 h 289721"/>
                <a:gd name="connsiteX1" fmla="*/ 542582 w 618295"/>
                <a:gd name="connsiteY1" fmla="*/ 0 h 289721"/>
                <a:gd name="connsiteX2" fmla="*/ 618295 w 618295"/>
                <a:gd name="connsiteY2" fmla="*/ 289721 h 289721"/>
                <a:gd name="connsiteX3" fmla="*/ 0 w 618295"/>
                <a:gd name="connsiteY3" fmla="*/ 289721 h 289721"/>
                <a:gd name="connsiteX0" fmla="*/ 0 w 710600"/>
                <a:gd name="connsiteY0" fmla="*/ 289721 h 289721"/>
                <a:gd name="connsiteX1" fmla="*/ 542582 w 710600"/>
                <a:gd name="connsiteY1" fmla="*/ 0 h 289721"/>
                <a:gd name="connsiteX2" fmla="*/ 710600 w 710600"/>
                <a:gd name="connsiteY2" fmla="*/ 289721 h 289721"/>
                <a:gd name="connsiteX3" fmla="*/ 0 w 710600"/>
                <a:gd name="connsiteY3" fmla="*/ 289721 h 289721"/>
                <a:gd name="connsiteX0" fmla="*/ 0 w 692426"/>
                <a:gd name="connsiteY0" fmla="*/ 289721 h 289721"/>
                <a:gd name="connsiteX1" fmla="*/ 524408 w 692426"/>
                <a:gd name="connsiteY1" fmla="*/ 0 h 289721"/>
                <a:gd name="connsiteX2" fmla="*/ 692426 w 692426"/>
                <a:gd name="connsiteY2" fmla="*/ 289721 h 289721"/>
                <a:gd name="connsiteX3" fmla="*/ 0 w 692426"/>
                <a:gd name="connsiteY3" fmla="*/ 289721 h 28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426" h="289721">
                  <a:moveTo>
                    <a:pt x="0" y="289721"/>
                  </a:moveTo>
                  <a:lnTo>
                    <a:pt x="524408" y="0"/>
                  </a:lnTo>
                  <a:lnTo>
                    <a:pt x="692426" y="289721"/>
                  </a:lnTo>
                  <a:lnTo>
                    <a:pt x="0" y="28972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106152" y="391669"/>
            <a:ext cx="76470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0" rIns="36000" bIns="0" rtlCol="0" anchor="ctr" anchorCtr="0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CONTACTS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53374" y="2204864"/>
            <a:ext cx="750526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8" b="1" dirty="0">
                <a:solidFill>
                  <a:srgbClr val="002060"/>
                </a:solidFill>
                <a:latin typeface="Futuris" panose="020B7200000000000000" pitchFamily="34" charset="0"/>
              </a:rPr>
              <a:t>Рейтинги</a:t>
            </a:r>
            <a:endParaRPr lang="en-US" sz="1108" dirty="0">
              <a:solidFill>
                <a:srgbClr val="000000"/>
              </a:solidFill>
              <a:latin typeface="Futuris" panose="020B7200000000000000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63" y="2545519"/>
            <a:ext cx="1931591" cy="542582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347486" y="3299533"/>
            <a:ext cx="5636474" cy="1162006"/>
            <a:chOff x="410902" y="4549179"/>
            <a:chExt cx="5636474" cy="1162006"/>
          </a:xfrm>
        </p:grpSpPr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431072" y="4847185"/>
              <a:ext cx="1440000" cy="79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800" dirty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Президент </a:t>
              </a:r>
              <a:endParaRPr lang="ru-RU" sz="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endParaRPr>
            </a:p>
            <a:p>
              <a:endParaRPr lang="ru-RU" sz="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endParaRPr>
            </a:p>
            <a:p>
              <a:r>
                <a:rPr lang="ru-RU" sz="8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Алексей Иванов, к.э.н. </a:t>
              </a:r>
              <a:endParaRPr lang="ru-RU" sz="8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endParaRPr>
            </a:p>
            <a:p>
              <a:r>
                <a:rPr lang="ru-RU" sz="800" dirty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тел.: (</a:t>
              </a:r>
              <a:r>
                <a:rPr lang="ru-RU" sz="8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495)792-55-50 доб</a:t>
              </a:r>
              <a:r>
                <a:rPr lang="ru-RU" sz="800" dirty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. 2277 </a:t>
              </a:r>
            </a:p>
            <a:p>
              <a:r>
                <a:rPr lang="en-US" sz="800" dirty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e-mail: aivanov@univer.ru 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410902" y="4549179"/>
              <a:ext cx="3116354" cy="225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Контакты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3" name="Text Box 34"/>
            <p:cNvSpPr txBox="1">
              <a:spLocks noChangeArrowheads="1"/>
            </p:cNvSpPr>
            <p:nvPr/>
          </p:nvSpPr>
          <p:spPr bwMode="auto">
            <a:xfrm>
              <a:off x="4607376" y="4847185"/>
              <a:ext cx="1440000" cy="86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8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Заместитель начальника  Управления продаж</a:t>
              </a:r>
              <a:endParaRPr lang="ru-RU" sz="8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endParaRPr>
            </a:p>
            <a:p>
              <a:r>
                <a:rPr lang="ru-RU" sz="8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Артем Клюкин</a:t>
              </a:r>
              <a:endParaRPr lang="ru-RU" sz="8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endParaRPr>
            </a:p>
            <a:p>
              <a:r>
                <a:rPr lang="ru-RU" sz="800" dirty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тел.: (495) </a:t>
              </a:r>
              <a:r>
                <a:rPr lang="ru-RU" sz="8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792-55-50 </a:t>
              </a:r>
              <a:r>
                <a:rPr lang="ru-RU" sz="800" dirty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доб. 2272 </a:t>
              </a:r>
            </a:p>
            <a:p>
              <a:r>
                <a:rPr lang="en-US" sz="800" dirty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e-mail: aklukin@univer.ru 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3237483" y="3595490"/>
            <a:ext cx="17875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Начальник отдела аналитических исследований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Тарасов Роман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тел.: (495)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792-55-50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доб. 4401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e-mail: rtarasov@univer.ru 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5025008" y="827360"/>
            <a:ext cx="2775310" cy="1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</a:rPr>
              <a:t>Центральный Офис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 Narrow" pitchFamily="34" charset="0"/>
            </a:endParaRP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Адрес: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123112,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г. Москва. Пресненская набережная, дом 8, строение 1,  ("Башня Москва" Город Столиц комплекса "Москва-Сити"), 4 этаж</a:t>
            </a:r>
            <a:endParaRPr lang="en-US" sz="8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endParaRPr lang="en-US" sz="8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Телефон: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(495)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792-55-50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(многоканальный)</a:t>
            </a:r>
            <a:endParaRPr lang="en-US" sz="8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Эл. почта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: info@univer.ru</a:t>
            </a:r>
          </a:p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Сайт: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www.univerc.ru</a:t>
            </a:r>
            <a:endParaRPr lang="en-US" sz="8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81" y="2478050"/>
            <a:ext cx="492626" cy="49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15533</TotalTime>
  <Words>2097</Words>
  <Application>Microsoft Office PowerPoint</Application>
  <PresentationFormat>Лист A4 (210x297 мм)</PresentationFormat>
  <Paragraphs>220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Futuris</vt:lpstr>
      <vt:lpstr>Times New Roman</vt:lpstr>
      <vt:lpstr>Wingdings</vt:lpstr>
      <vt:lpstr>Тема Office</vt:lpstr>
      <vt:lpstr>УНИВЕР капитал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УНИВЕР капитал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dkondratyev</dc:creator>
  <cp:lastModifiedBy>Пашнин Денис Михайлович</cp:lastModifiedBy>
  <cp:revision>465</cp:revision>
  <cp:lastPrinted>2016-11-15T17:24:17Z</cp:lastPrinted>
  <dcterms:created xsi:type="dcterms:W3CDTF">2013-12-04T10:51:57Z</dcterms:created>
  <dcterms:modified xsi:type="dcterms:W3CDTF">2020-09-09T12:46:01Z</dcterms:modified>
</cp:coreProperties>
</file>